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33" r:id="rId2"/>
    <p:sldMasterId id="2147483762" r:id="rId3"/>
  </p:sldMasterIdLst>
  <p:notesMasterIdLst>
    <p:notesMasterId r:id="rId22"/>
  </p:notesMasterIdLst>
  <p:sldIdLst>
    <p:sldId id="256" r:id="rId4"/>
    <p:sldId id="293" r:id="rId5"/>
    <p:sldId id="321" r:id="rId6"/>
    <p:sldId id="337" r:id="rId7"/>
    <p:sldId id="336" r:id="rId8"/>
    <p:sldId id="326" r:id="rId9"/>
    <p:sldId id="338" r:id="rId10"/>
    <p:sldId id="339" r:id="rId11"/>
    <p:sldId id="327" r:id="rId12"/>
    <p:sldId id="325" r:id="rId13"/>
    <p:sldId id="332" r:id="rId14"/>
    <p:sldId id="333" r:id="rId15"/>
    <p:sldId id="335" r:id="rId16"/>
    <p:sldId id="340" r:id="rId17"/>
    <p:sldId id="341" r:id="rId18"/>
    <p:sldId id="343" r:id="rId19"/>
    <p:sldId id="294" r:id="rId20"/>
    <p:sldId id="29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4624" autoAdjust="0"/>
  </p:normalViewPr>
  <p:slideViewPr>
    <p:cSldViewPr>
      <p:cViewPr varScale="1">
        <p:scale>
          <a:sx n="65" d="100"/>
          <a:sy n="65" d="100"/>
        </p:scale>
        <p:origin x="-17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emf"/><Relationship Id="rId1" Type="http://schemas.openxmlformats.org/officeDocument/2006/relationships/image" Target="../media/image58.emf"/><Relationship Id="rId5" Type="http://schemas.openxmlformats.org/officeDocument/2006/relationships/image" Target="../media/image62.png"/><Relationship Id="rId4" Type="http://schemas.openxmlformats.org/officeDocument/2006/relationships/image" Target="../media/image6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494E8-B4BD-4999-B286-CB6141D64B97}" type="datetimeFigureOut">
              <a:rPr lang="ru-RU" smtClean="0"/>
              <a:pPr/>
              <a:t>16.12.2020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E5B6FD-FA95-4C87-90A1-44C7AECA438F}" type="slidenum">
              <a:rPr lang="ru-RU" smtClean="0"/>
              <a:pPr/>
              <a:t>‹#›</a:t>
            </a:fld>
            <a:endParaRPr lang="ru-RU"/>
          </a:p>
        </p:txBody>
      </p:sp>
    </p:spTree>
    <p:extLst>
      <p:ext uri="{BB962C8B-B14F-4D97-AF65-F5344CB8AC3E}">
        <p14:creationId xmlns:p14="http://schemas.microsoft.com/office/powerpoint/2010/main" xmlns="" val="3487192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p:spPr>
      </p:sp>
      <p:sp>
        <p:nvSpPr>
          <p:cNvPr id="3891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38916" name="Номер слайда 3"/>
          <p:cNvSpPr>
            <a:spLocks noGrp="1"/>
          </p:cNvSpPr>
          <p:nvPr>
            <p:ph type="sldNum" sz="quarter" idx="5"/>
          </p:nvPr>
        </p:nvSpPr>
        <p:spPr bwMode="auto">
          <a:noFill/>
          <a:ln>
            <a:miter lim="800000"/>
            <a:headEnd/>
            <a:tailEnd/>
          </a:ln>
        </p:spPr>
        <p:txBody>
          <a:bodyPr/>
          <a:lstStyle/>
          <a:p>
            <a:fld id="{D724D3B4-A3C3-4655-A0C7-7227A0E84D7A}" type="slidenum">
              <a:rPr lang="ru-RU" smtClean="0"/>
              <a:pPr/>
              <a:t>2</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ChangeArrowheads="1" noTextEdit="1"/>
          </p:cNvSpPr>
          <p:nvPr>
            <p:ph type="sldImg"/>
          </p:nvPr>
        </p:nvSpPr>
        <p:spPr bwMode="auto">
          <a:xfrm>
            <a:off x="3287713" y="515938"/>
            <a:ext cx="3444875" cy="2584450"/>
          </a:xfrm>
          <a:prstGeom prst="rect">
            <a:avLst/>
          </a:prstGeom>
          <a:noFill/>
          <a:ln>
            <a:solidFill>
              <a:srgbClr val="000000"/>
            </a:solidFill>
            <a:miter lim="800000"/>
            <a:headEnd/>
            <a:tailEnd/>
          </a:ln>
        </p:spPr>
      </p:sp>
      <p:sp>
        <p:nvSpPr>
          <p:cNvPr id="21507" name="Заметки 2"/>
          <p:cNvSpPr>
            <a:spLocks noGrp="1" noChangeArrowheads="1"/>
          </p:cNvSpPr>
          <p:nvPr>
            <p:ph type="body" idx="1"/>
          </p:nvPr>
        </p:nvSpPr>
        <p:spPr bwMode="auto">
          <a:xfrm>
            <a:off x="1002030" y="3271878"/>
            <a:ext cx="8016240" cy="3099673"/>
          </a:xfrm>
          <a:prstGeom prst="rect">
            <a:avLst/>
          </a:prstGeom>
          <a:noFill/>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xmlns="" val="2338946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5E5B6FD-FA95-4C87-90A1-44C7AECA438F}" type="slidenum">
              <a:rPr lang="ru-RU" smtClean="0"/>
              <a:pPr/>
              <a:t>15</a:t>
            </a:fld>
            <a:endParaRPr lang="ru-RU"/>
          </a:p>
        </p:txBody>
      </p:sp>
    </p:spTree>
    <p:extLst>
      <p:ext uri="{BB962C8B-B14F-4D97-AF65-F5344CB8AC3E}">
        <p14:creationId xmlns:p14="http://schemas.microsoft.com/office/powerpoint/2010/main" xmlns="" val="139892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z-Cyrl-UZ"/>
          </a:p>
        </p:txBody>
      </p:sp>
      <p:sp>
        <p:nvSpPr>
          <p:cNvPr id="4" name="Номер слайда 3"/>
          <p:cNvSpPr>
            <a:spLocks noGrp="1"/>
          </p:cNvSpPr>
          <p:nvPr>
            <p:ph type="sldNum" sz="quarter" idx="10"/>
          </p:nvPr>
        </p:nvSpPr>
        <p:spPr/>
        <p:txBody>
          <a:bodyPr/>
          <a:lstStyle/>
          <a:p>
            <a:fld id="{5F8BB900-B282-4A4A-9F43-7A52F3A60496}" type="slidenum">
              <a:rPr lang="ru-RU" smtClean="0"/>
              <a:pPr/>
              <a:t>4</a:t>
            </a:fld>
            <a:endParaRPr lang="ru-RU"/>
          </a:p>
        </p:txBody>
      </p:sp>
    </p:spTree>
    <p:extLst>
      <p:ext uri="{BB962C8B-B14F-4D97-AF65-F5344CB8AC3E}">
        <p14:creationId xmlns:p14="http://schemas.microsoft.com/office/powerpoint/2010/main" xmlns="" val="480530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z-Cyrl-UZ"/>
          </a:p>
        </p:txBody>
      </p:sp>
      <p:sp>
        <p:nvSpPr>
          <p:cNvPr id="4" name="Номер слайда 3"/>
          <p:cNvSpPr>
            <a:spLocks noGrp="1"/>
          </p:cNvSpPr>
          <p:nvPr>
            <p:ph type="sldNum" sz="quarter" idx="10"/>
          </p:nvPr>
        </p:nvSpPr>
        <p:spPr/>
        <p:txBody>
          <a:bodyPr/>
          <a:lstStyle/>
          <a:p>
            <a:fld id="{5F8BB900-B282-4A4A-9F43-7A52F3A60496}" type="slidenum">
              <a:rPr lang="ru-RU" smtClean="0"/>
              <a:pPr/>
              <a:t>5</a:t>
            </a:fld>
            <a:endParaRPr lang="ru-RU"/>
          </a:p>
        </p:txBody>
      </p:sp>
    </p:spTree>
    <p:extLst>
      <p:ext uri="{BB962C8B-B14F-4D97-AF65-F5344CB8AC3E}">
        <p14:creationId xmlns:p14="http://schemas.microsoft.com/office/powerpoint/2010/main" xmlns="" val="480530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xfrm>
            <a:off x="3287713" y="515938"/>
            <a:ext cx="3444875" cy="2584450"/>
          </a:xfrm>
          <a:prstGeom prst="rect">
            <a:avLst/>
          </a:prstGeom>
          <a:noFill/>
          <a:ln>
            <a:solidFill>
              <a:srgbClr val="000000"/>
            </a:solidFill>
            <a:miter lim="800000"/>
            <a:headEnd/>
            <a:tailEnd/>
          </a:ln>
        </p:spPr>
      </p:sp>
      <p:sp>
        <p:nvSpPr>
          <p:cNvPr id="20483" name="Заметки 2"/>
          <p:cNvSpPr>
            <a:spLocks noGrp="1"/>
          </p:cNvSpPr>
          <p:nvPr>
            <p:ph type="body" idx="1"/>
          </p:nvPr>
        </p:nvSpPr>
        <p:spPr bwMode="auto">
          <a:xfrm>
            <a:off x="1002030" y="3271878"/>
            <a:ext cx="8016240" cy="3099673"/>
          </a:xfrm>
          <a:prstGeom prst="rect">
            <a:avLst/>
          </a:prstGeom>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0484" name="Номер слайда 3"/>
          <p:cNvSpPr>
            <a:spLocks noGrp="1"/>
          </p:cNvSpPr>
          <p:nvPr>
            <p:ph type="sldNum" sz="quarter" idx="5"/>
          </p:nvPr>
        </p:nvSpPr>
        <p:spPr bwMode="auto">
          <a:xfrm>
            <a:off x="5675851" y="6542559"/>
            <a:ext cx="4342130" cy="344408"/>
          </a:xfrm>
          <a:prstGeom prst="rect">
            <a:avLst/>
          </a:prstGeom>
          <a:noFill/>
          <a:ln>
            <a:miter lim="800000"/>
            <a:headEnd/>
            <a:tailEnd/>
          </a:ln>
        </p:spPr>
        <p:txBody>
          <a:bodyPr/>
          <a:lstStyle/>
          <a:p>
            <a:fld id="{C305AF5B-5B35-4494-816D-BA411B3CBB42}" type="slidenum">
              <a:rPr lang="ru-RU" altLang="ru-RU" smtClean="0"/>
              <a:pPr/>
              <a:t>6</a:t>
            </a:fld>
            <a:endParaRPr lang="ru-RU" altLang="ru-RU" smtClean="0"/>
          </a:p>
        </p:txBody>
      </p:sp>
    </p:spTree>
    <p:extLst>
      <p:ext uri="{BB962C8B-B14F-4D97-AF65-F5344CB8AC3E}">
        <p14:creationId xmlns:p14="http://schemas.microsoft.com/office/powerpoint/2010/main" xmlns="" val="858159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z-Cyrl-UZ"/>
          </a:p>
        </p:txBody>
      </p:sp>
      <p:sp>
        <p:nvSpPr>
          <p:cNvPr id="4" name="Номер слайда 3"/>
          <p:cNvSpPr>
            <a:spLocks noGrp="1"/>
          </p:cNvSpPr>
          <p:nvPr>
            <p:ph type="sldNum" sz="quarter" idx="10"/>
          </p:nvPr>
        </p:nvSpPr>
        <p:spPr/>
        <p:txBody>
          <a:bodyPr/>
          <a:lstStyle/>
          <a:p>
            <a:fld id="{5F8BB900-B282-4A4A-9F43-7A52F3A60496}" type="slidenum">
              <a:rPr lang="ru-RU" smtClean="0"/>
              <a:pPr/>
              <a:t>7</a:t>
            </a:fld>
            <a:endParaRPr lang="ru-RU"/>
          </a:p>
        </p:txBody>
      </p:sp>
    </p:spTree>
    <p:extLst>
      <p:ext uri="{BB962C8B-B14F-4D97-AF65-F5344CB8AC3E}">
        <p14:creationId xmlns:p14="http://schemas.microsoft.com/office/powerpoint/2010/main" xmlns="" val="48053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z-Cyrl-UZ"/>
          </a:p>
        </p:txBody>
      </p:sp>
      <p:sp>
        <p:nvSpPr>
          <p:cNvPr id="4" name="Номер слайда 3"/>
          <p:cNvSpPr>
            <a:spLocks noGrp="1"/>
          </p:cNvSpPr>
          <p:nvPr>
            <p:ph type="sldNum" sz="quarter" idx="10"/>
          </p:nvPr>
        </p:nvSpPr>
        <p:spPr/>
        <p:txBody>
          <a:bodyPr/>
          <a:lstStyle/>
          <a:p>
            <a:fld id="{5F8BB900-B282-4A4A-9F43-7A52F3A60496}" type="slidenum">
              <a:rPr lang="ru-RU" smtClean="0"/>
              <a:pPr/>
              <a:t>8</a:t>
            </a:fld>
            <a:endParaRPr lang="ru-RU"/>
          </a:p>
        </p:txBody>
      </p:sp>
    </p:spTree>
    <p:extLst>
      <p:ext uri="{BB962C8B-B14F-4D97-AF65-F5344CB8AC3E}">
        <p14:creationId xmlns:p14="http://schemas.microsoft.com/office/powerpoint/2010/main" xmlns="" val="480530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49213" tIns="24607" rIns="49213" bIns="24607">
            <a:normAutofit/>
          </a:bodyPr>
          <a:lstStyle/>
          <a:p>
            <a:endParaRPr/>
          </a:p>
        </p:txBody>
      </p:sp>
    </p:spTree>
    <p:extLst>
      <p:ext uri="{BB962C8B-B14F-4D97-AF65-F5344CB8AC3E}">
        <p14:creationId xmlns:p14="http://schemas.microsoft.com/office/powerpoint/2010/main" xmlns="" val="39339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smtClean="0"/>
          </a:p>
        </p:txBody>
      </p:sp>
      <p:sp>
        <p:nvSpPr>
          <p:cNvPr id="16388"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34DB1C-8C4C-485C-ABD4-560EB1D80B08}" type="slidenum">
              <a:rPr lang="ru-RU" altLang="ru-RU">
                <a:latin typeface="Calibri" panose="020F0502020204030204" pitchFamily="34" charset="0"/>
              </a:rPr>
              <a:pPr/>
              <a:t>11</a:t>
            </a:fld>
            <a:endParaRPr lang="ru-RU" altLang="ru-RU">
              <a:latin typeface="Calibri" panose="020F0502020204030204" pitchFamily="34" charset="0"/>
            </a:endParaRPr>
          </a:p>
        </p:txBody>
      </p:sp>
    </p:spTree>
    <p:extLst>
      <p:ext uri="{BB962C8B-B14F-4D97-AF65-F5344CB8AC3E}">
        <p14:creationId xmlns:p14="http://schemas.microsoft.com/office/powerpoint/2010/main" xmlns="" val="2771151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smtClean="0"/>
          </a:p>
        </p:txBody>
      </p:sp>
      <p:sp>
        <p:nvSpPr>
          <p:cNvPr id="17412"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9A1679-DC1E-4452-8354-BB772018BFFF}" type="slidenum">
              <a:rPr lang="ru-RU" altLang="ru-RU">
                <a:latin typeface="Calibri" panose="020F0502020204030204" pitchFamily="34" charset="0"/>
              </a:rPr>
              <a:pPr/>
              <a:t>12</a:t>
            </a:fld>
            <a:endParaRPr lang="ru-RU" altLang="ru-RU">
              <a:latin typeface="Calibri" panose="020F0502020204030204" pitchFamily="34" charset="0"/>
            </a:endParaRPr>
          </a:p>
        </p:txBody>
      </p:sp>
    </p:spTree>
    <p:extLst>
      <p:ext uri="{BB962C8B-B14F-4D97-AF65-F5344CB8AC3E}">
        <p14:creationId xmlns:p14="http://schemas.microsoft.com/office/powerpoint/2010/main" xmlns="" val="648607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0664937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8394032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2084296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6165593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762100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9502468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9186771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4195743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546" b="1" i="0">
                <a:solidFill>
                  <a:srgbClr val="D62023"/>
                </a:solidFill>
                <a:latin typeface="Arial"/>
                <a:cs typeface="Arial"/>
              </a:defRPr>
            </a:lvl1pPr>
          </a:lstStyle>
          <a:p>
            <a:pPr marL="5776"/>
            <a:r>
              <a:rPr lang="ru-RU" spc="2" smtClean="0"/>
              <a:t>яратиладиган иш ўринлари</a:t>
            </a:r>
            <a:endParaRPr lang="ru-RU" spc="2"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49015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E47A040A-74B8-42D7-80E6-B284A5930FCA}" type="datetimeFigureOut">
              <a:rPr lang="ru-RU"/>
              <a:pPr>
                <a:defRPr/>
              </a:pPr>
              <a:t>16.12.2020</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fld id="{0BE3EE5D-189D-4526-BED3-CD2BE5DD55BC}" type="slidenum">
              <a:rPr lang="ru-RU" altLang="ru-RU"/>
              <a:pPr/>
              <a:t>‹#›</a:t>
            </a:fld>
            <a:endParaRPr lang="ru-RU" altLang="ru-RU"/>
          </a:p>
        </p:txBody>
      </p:sp>
    </p:spTree>
    <p:extLst>
      <p:ext uri="{BB962C8B-B14F-4D97-AF65-F5344CB8AC3E}">
        <p14:creationId xmlns:p14="http://schemas.microsoft.com/office/powerpoint/2010/main" xmlns="" val="1700506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ru-R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9621893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4238374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8505629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ru-R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8039541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30153163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858307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9310822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58144215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ru-R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69756587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ru-R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48626979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48189545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7863991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405887439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546" b="1" i="0">
                <a:solidFill>
                  <a:srgbClr val="D62023"/>
                </a:solidFill>
                <a:latin typeface="Arial"/>
                <a:cs typeface="Arial"/>
              </a:defRPr>
            </a:lvl1pPr>
          </a:lstStyle>
          <a:p>
            <a:pPr marL="5776"/>
            <a:r>
              <a:rPr lang="ru-RU" spc="2" smtClean="0"/>
              <a:t>яратиладиган иш ўринлари</a:t>
            </a:r>
            <a:endParaRPr lang="ru-RU" spc="2"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1781951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E47A040A-74B8-42D7-80E6-B284A5930FCA}" type="datetimeFigureOut">
              <a:rPr lang="ru-RU"/>
              <a:pPr>
                <a:defRPr/>
              </a:pPr>
              <a:t>16.12.2020</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fld id="{0BE3EE5D-189D-4526-BED3-CD2BE5DD55BC}" type="slidenum">
              <a:rPr lang="ru-RU" altLang="ru-RU"/>
              <a:pPr/>
              <a:t>‹#›</a:t>
            </a:fld>
            <a:endParaRPr lang="ru-RU" altLang="ru-RU"/>
          </a:p>
        </p:txBody>
      </p:sp>
    </p:spTree>
    <p:extLst>
      <p:ext uri="{BB962C8B-B14F-4D97-AF65-F5344CB8AC3E}">
        <p14:creationId xmlns:p14="http://schemas.microsoft.com/office/powerpoint/2010/main" xmlns="" val="1046075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29887839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49219090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46183166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59465443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06041356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64829126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35483858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1602837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48965696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20748669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2691882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912675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637206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440435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6326527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88424545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4452881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E47A040A-74B8-42D7-80E6-B284A5930FCA}" type="datetimeFigureOut">
              <a:rPr lang="ru-RU"/>
              <a:pPr>
                <a:defRPr/>
              </a:pPr>
              <a:t>16.12.2020</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fld id="{0BE3EE5D-189D-4526-BED3-CD2BE5DD55BC}" type="slidenum">
              <a:rPr lang="ru-RU" altLang="ru-RU"/>
              <a:pPr/>
              <a:t>‹#›</a:t>
            </a:fld>
            <a:endParaRPr lang="ru-RU" altLang="ru-RU"/>
          </a:p>
        </p:txBody>
      </p:sp>
    </p:spTree>
    <p:extLst>
      <p:ext uri="{BB962C8B-B14F-4D97-AF65-F5344CB8AC3E}">
        <p14:creationId xmlns:p14="http://schemas.microsoft.com/office/powerpoint/2010/main" xmlns="" val="17480933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178"/>
        <p:cNvGrpSpPr/>
        <p:nvPr/>
      </p:nvGrpSpPr>
      <p:grpSpPr>
        <a:xfrm>
          <a:off x="0" y="0"/>
          <a:ext cx="0" cy="0"/>
          <a:chOff x="0" y="0"/>
          <a:chExt cx="0" cy="0"/>
        </a:xfrm>
      </p:grpSpPr>
      <p:sp>
        <p:nvSpPr>
          <p:cNvPr id="179" name="Google Shape;179;p34"/>
          <p:cNvSpPr txBox="1">
            <a:spLocks noGrp="1"/>
          </p:cNvSpPr>
          <p:nvPr>
            <p:ph type="body" idx="1"/>
          </p:nvPr>
        </p:nvSpPr>
        <p:spPr>
          <a:xfrm>
            <a:off x="332187" y="2103438"/>
            <a:ext cx="2646759" cy="4068762"/>
          </a:xfrm>
          <a:prstGeom prst="rect">
            <a:avLst/>
          </a:prstGeom>
          <a:noFill/>
          <a:ln>
            <a:noFill/>
          </a:ln>
        </p:spPr>
        <p:txBody>
          <a:bodyPr spcFirstLastPara="1" lIns="0" tIns="0" rIns="0" bIns="0">
            <a:noAutofit/>
          </a:bodyPr>
          <a:lstStyle>
            <a:lvl1pPr marL="306132" marR="0" lvl="0" indent="-221095" algn="l" rtl="0">
              <a:lnSpc>
                <a:spcPct val="100000"/>
              </a:lnSpc>
              <a:spcBef>
                <a:spcPts val="0"/>
              </a:spcBef>
              <a:spcAft>
                <a:spcPts val="0"/>
              </a:spcAft>
              <a:buClr>
                <a:schemeClr val="dk1"/>
              </a:buClr>
              <a:buSzPts val="1600"/>
              <a:buFont typeface="Arial"/>
              <a:buChar char="•"/>
              <a:defRPr sz="1092" b="0" i="0" u="none" strike="noStrike" cap="none">
                <a:solidFill>
                  <a:schemeClr val="dk1"/>
                </a:solidFill>
                <a:latin typeface="Arial"/>
                <a:ea typeface="Arial"/>
                <a:cs typeface="Arial"/>
                <a:sym typeface="Arial"/>
              </a:defRPr>
            </a:lvl1pPr>
            <a:lvl2pPr marL="612263" marR="0" lvl="1" indent="-221095" algn="l" rtl="0">
              <a:lnSpc>
                <a:spcPct val="100000"/>
              </a:lnSpc>
              <a:spcBef>
                <a:spcPts val="402"/>
              </a:spcBef>
              <a:spcAft>
                <a:spcPts val="0"/>
              </a:spcAft>
              <a:buClr>
                <a:schemeClr val="dk1"/>
              </a:buClr>
              <a:buSzPts val="1600"/>
              <a:buFont typeface="Arial"/>
              <a:buChar char="–"/>
              <a:defRPr sz="1092" b="0" i="0" u="none" strike="noStrike" cap="none">
                <a:solidFill>
                  <a:schemeClr val="dk1"/>
                </a:solidFill>
                <a:latin typeface="Arial"/>
                <a:ea typeface="Arial"/>
                <a:cs typeface="Arial"/>
                <a:sym typeface="Arial"/>
              </a:defRPr>
            </a:lvl2pPr>
            <a:lvl3pPr marL="918395" marR="0" lvl="2" indent="-221095" algn="l" rtl="0">
              <a:lnSpc>
                <a:spcPct val="100000"/>
              </a:lnSpc>
              <a:spcBef>
                <a:spcPts val="402"/>
              </a:spcBef>
              <a:spcAft>
                <a:spcPts val="0"/>
              </a:spcAft>
              <a:buClr>
                <a:schemeClr val="dk1"/>
              </a:buClr>
              <a:buSzPts val="1600"/>
              <a:buFont typeface="Arial"/>
              <a:buChar char="•"/>
              <a:defRPr sz="1092" b="0" i="0" u="none" strike="noStrike" cap="none">
                <a:solidFill>
                  <a:schemeClr val="dk1"/>
                </a:solidFill>
                <a:latin typeface="Arial"/>
                <a:ea typeface="Arial"/>
                <a:cs typeface="Arial"/>
                <a:sym typeface="Arial"/>
              </a:defRPr>
            </a:lvl3pPr>
            <a:lvl4pPr marL="1224527" marR="0" lvl="3" indent="-221095" algn="l" rtl="0">
              <a:lnSpc>
                <a:spcPct val="100000"/>
              </a:lnSpc>
              <a:spcBef>
                <a:spcPts val="402"/>
              </a:spcBef>
              <a:spcAft>
                <a:spcPts val="0"/>
              </a:spcAft>
              <a:buClr>
                <a:schemeClr val="dk1"/>
              </a:buClr>
              <a:buSzPts val="1600"/>
              <a:buFont typeface="Arial"/>
              <a:buChar char="–"/>
              <a:defRPr sz="1092" b="0" i="0" u="none" strike="noStrike" cap="none">
                <a:solidFill>
                  <a:schemeClr val="dk1"/>
                </a:solidFill>
                <a:latin typeface="Arial"/>
                <a:ea typeface="Arial"/>
                <a:cs typeface="Arial"/>
                <a:sym typeface="Arial"/>
              </a:defRPr>
            </a:lvl4pPr>
            <a:lvl5pPr marL="1530659" marR="0" lvl="4" indent="-221095" algn="l" rtl="0">
              <a:lnSpc>
                <a:spcPct val="100000"/>
              </a:lnSpc>
              <a:spcBef>
                <a:spcPts val="402"/>
              </a:spcBef>
              <a:spcAft>
                <a:spcPts val="0"/>
              </a:spcAft>
              <a:buClr>
                <a:schemeClr val="dk1"/>
              </a:buClr>
              <a:buSzPts val="1600"/>
              <a:buFont typeface="Arial"/>
              <a:buChar char="•"/>
              <a:defRPr sz="1092" b="0" i="0" u="none" strike="noStrike" cap="none">
                <a:solidFill>
                  <a:schemeClr val="dk1"/>
                </a:solidFill>
                <a:latin typeface="Arial"/>
                <a:ea typeface="Arial"/>
                <a:cs typeface="Arial"/>
                <a:sym typeface="Arial"/>
              </a:defRPr>
            </a:lvl5pPr>
            <a:lvl6pPr marL="1836790" marR="0" lvl="5" indent="-221095" algn="l" rtl="0">
              <a:lnSpc>
                <a:spcPct val="100000"/>
              </a:lnSpc>
              <a:spcBef>
                <a:spcPts val="402"/>
              </a:spcBef>
              <a:spcAft>
                <a:spcPts val="0"/>
              </a:spcAft>
              <a:buClr>
                <a:schemeClr val="dk1"/>
              </a:buClr>
              <a:buSzPts val="1600"/>
              <a:buFont typeface="Arial"/>
              <a:buChar char="–"/>
              <a:defRPr sz="1092" b="0" i="0" u="none" strike="noStrike" cap="none">
                <a:solidFill>
                  <a:schemeClr val="dk1"/>
                </a:solidFill>
                <a:latin typeface="Arial"/>
                <a:ea typeface="Arial"/>
                <a:cs typeface="Arial"/>
                <a:sym typeface="Arial"/>
              </a:defRPr>
            </a:lvl6pPr>
            <a:lvl7pPr marL="2142922" marR="0" lvl="6" indent="-221095" algn="l" rtl="0">
              <a:lnSpc>
                <a:spcPct val="100000"/>
              </a:lnSpc>
              <a:spcBef>
                <a:spcPts val="402"/>
              </a:spcBef>
              <a:spcAft>
                <a:spcPts val="0"/>
              </a:spcAft>
              <a:buClr>
                <a:schemeClr val="dk1"/>
              </a:buClr>
              <a:buSzPts val="1600"/>
              <a:buFont typeface="Arial"/>
              <a:buChar char="•"/>
              <a:defRPr sz="1092" b="0" i="0" u="none" strike="noStrike" cap="none">
                <a:solidFill>
                  <a:schemeClr val="dk1"/>
                </a:solidFill>
                <a:latin typeface="Arial"/>
                <a:ea typeface="Arial"/>
                <a:cs typeface="Arial"/>
                <a:sym typeface="Arial"/>
              </a:defRPr>
            </a:lvl7pPr>
            <a:lvl8pPr marL="2449053" marR="0" lvl="7" indent="-221095" algn="l" rtl="0">
              <a:lnSpc>
                <a:spcPct val="100000"/>
              </a:lnSpc>
              <a:spcBef>
                <a:spcPts val="402"/>
              </a:spcBef>
              <a:spcAft>
                <a:spcPts val="0"/>
              </a:spcAft>
              <a:buClr>
                <a:schemeClr val="dk1"/>
              </a:buClr>
              <a:buSzPts val="1600"/>
              <a:buFont typeface="Arial"/>
              <a:buChar char="–"/>
              <a:defRPr sz="1092" b="0" i="0" u="none" strike="noStrike" cap="none">
                <a:solidFill>
                  <a:schemeClr val="dk1"/>
                </a:solidFill>
                <a:latin typeface="Arial"/>
                <a:ea typeface="Arial"/>
                <a:cs typeface="Arial"/>
                <a:sym typeface="Arial"/>
              </a:defRPr>
            </a:lvl8pPr>
            <a:lvl9pPr marL="2755185" marR="0" lvl="8" indent="-221095" algn="l" rtl="0">
              <a:lnSpc>
                <a:spcPct val="100000"/>
              </a:lnSpc>
              <a:spcBef>
                <a:spcPts val="402"/>
              </a:spcBef>
              <a:spcAft>
                <a:spcPts val="402"/>
              </a:spcAft>
              <a:buClr>
                <a:schemeClr val="dk1"/>
              </a:buClr>
              <a:buSzPts val="1600"/>
              <a:buFont typeface="Arial"/>
              <a:buChar char="•"/>
              <a:defRPr sz="1092" b="0" i="0" u="none" strike="noStrike" cap="none">
                <a:solidFill>
                  <a:schemeClr val="dk1"/>
                </a:solidFill>
                <a:latin typeface="Arial"/>
                <a:ea typeface="Arial"/>
                <a:cs typeface="Arial"/>
                <a:sym typeface="Arial"/>
              </a:defRPr>
            </a:lvl9pPr>
          </a:lstStyle>
          <a:p>
            <a:endParaRPr/>
          </a:p>
        </p:txBody>
      </p:sp>
      <p:sp>
        <p:nvSpPr>
          <p:cNvPr id="180" name="Google Shape;180;p34"/>
          <p:cNvSpPr txBox="1">
            <a:spLocks noGrp="1"/>
          </p:cNvSpPr>
          <p:nvPr>
            <p:ph type="title"/>
          </p:nvPr>
        </p:nvSpPr>
        <p:spPr>
          <a:xfrm>
            <a:off x="332186" y="432002"/>
            <a:ext cx="8479631" cy="138727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2138"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228"/>
            </a:lvl2pPr>
            <a:lvl3pPr lvl="2">
              <a:spcBef>
                <a:spcPts val="0"/>
              </a:spcBef>
              <a:spcAft>
                <a:spcPts val="0"/>
              </a:spcAft>
              <a:buSzPts val="1400"/>
              <a:buNone/>
              <a:defRPr sz="1228"/>
            </a:lvl3pPr>
            <a:lvl4pPr lvl="3">
              <a:spcBef>
                <a:spcPts val="0"/>
              </a:spcBef>
              <a:spcAft>
                <a:spcPts val="0"/>
              </a:spcAft>
              <a:buSzPts val="1400"/>
              <a:buNone/>
              <a:defRPr sz="1228"/>
            </a:lvl4pPr>
            <a:lvl5pPr lvl="4">
              <a:spcBef>
                <a:spcPts val="0"/>
              </a:spcBef>
              <a:spcAft>
                <a:spcPts val="0"/>
              </a:spcAft>
              <a:buSzPts val="1400"/>
              <a:buNone/>
              <a:defRPr sz="1228"/>
            </a:lvl5pPr>
            <a:lvl6pPr lvl="5">
              <a:spcBef>
                <a:spcPts val="0"/>
              </a:spcBef>
              <a:spcAft>
                <a:spcPts val="0"/>
              </a:spcAft>
              <a:buSzPts val="1400"/>
              <a:buNone/>
              <a:defRPr sz="1228"/>
            </a:lvl6pPr>
            <a:lvl7pPr lvl="6">
              <a:spcBef>
                <a:spcPts val="0"/>
              </a:spcBef>
              <a:spcAft>
                <a:spcPts val="0"/>
              </a:spcAft>
              <a:buSzPts val="1400"/>
              <a:buNone/>
              <a:defRPr sz="1228"/>
            </a:lvl7pPr>
            <a:lvl8pPr lvl="7">
              <a:spcBef>
                <a:spcPts val="0"/>
              </a:spcBef>
              <a:spcAft>
                <a:spcPts val="0"/>
              </a:spcAft>
              <a:buSzPts val="1400"/>
              <a:buNone/>
              <a:defRPr sz="1228"/>
            </a:lvl8pPr>
            <a:lvl9pPr lvl="8">
              <a:spcBef>
                <a:spcPts val="0"/>
              </a:spcBef>
              <a:spcAft>
                <a:spcPts val="0"/>
              </a:spcAft>
              <a:buSzPts val="1400"/>
              <a:buNone/>
              <a:defRPr sz="1228"/>
            </a:lvl9pPr>
          </a:lstStyle>
          <a:p>
            <a:endParaRPr/>
          </a:p>
        </p:txBody>
      </p:sp>
      <p:sp>
        <p:nvSpPr>
          <p:cNvPr id="4" name="Google Shape;181;p34">
            <a:extLst/>
          </p:cNvPr>
          <p:cNvSpPr txBox="1">
            <a:spLocks noGrp="1"/>
          </p:cNvSpPr>
          <p:nvPr>
            <p:ph type="sldNum" idx="10"/>
          </p:nvPr>
        </p:nvSpPr>
        <p:spPr>
          <a:xfrm>
            <a:off x="6164263" y="6492876"/>
            <a:ext cx="2647950" cy="136525"/>
          </a:xfrm>
        </p:spPr>
        <p:txBody>
          <a:bodyPr lIns="0" tIns="0" rIns="0" bIns="0" anchor="b">
            <a:noAutofit/>
          </a:bodyPr>
          <a:lstStyle>
            <a:lvl1pPr defTabSz="816351">
              <a:defRPr sz="455">
                <a:solidFill>
                  <a:srgbClr val="000000"/>
                </a:solidFill>
                <a:latin typeface="Arial" charset="0"/>
                <a:cs typeface="Arial" charset="0"/>
                <a:sym typeface="Arial" charset="0"/>
              </a:defRPr>
            </a:lvl1pPr>
          </a:lstStyle>
          <a:p>
            <a:pPr>
              <a:defRPr/>
            </a:pPr>
            <a:fld id="{776A3647-18A2-4744-BD3B-C9A9857A8B3C}" type="slidenum">
              <a:rPr lang="en-GB"/>
              <a:pPr>
                <a:defRPr/>
              </a:pPr>
              <a:t>‹#›</a:t>
            </a:fld>
            <a:endParaRPr lang="en-GB"/>
          </a:p>
        </p:txBody>
      </p:sp>
    </p:spTree>
    <p:extLst>
      <p:ext uri="{BB962C8B-B14F-4D97-AF65-F5344CB8AC3E}">
        <p14:creationId xmlns:p14="http://schemas.microsoft.com/office/powerpoint/2010/main" xmlns="" val="105996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6099080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6720616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9336787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6779181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2709424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16.12.2020</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82419323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46" r:id="rId18"/>
  </p:sldLayoutIdLst>
  <p:transition spd="slow">
    <p:fade thruBlk="1"/>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106E36-FD25-4E2D-B0AA-010F637433A0}" type="datetimeFigureOut">
              <a:rPr lang="ru-RU" smtClean="0"/>
              <a:pPr/>
              <a:t>16.12.2020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58790296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7" r:id="rId13"/>
  </p:sldLayoutIdLst>
  <p:transition spd="slow">
    <p:fade thruBlk="1"/>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16.12.2020</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55002661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Lst>
  <p:transition spd="slow">
    <p:fade thruBlk="1"/>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0.png"/><Relationship Id="rId26" Type="http://schemas.openxmlformats.org/officeDocument/2006/relationships/image" Target="../media/image48.jpeg"/><Relationship Id="rId3" Type="http://schemas.openxmlformats.org/officeDocument/2006/relationships/image" Target="../media/image26.png"/><Relationship Id="rId21" Type="http://schemas.openxmlformats.org/officeDocument/2006/relationships/image" Target="../media/image43.jpeg"/><Relationship Id="rId7" Type="http://schemas.openxmlformats.org/officeDocument/2006/relationships/image" Target="../media/image30.png"/><Relationship Id="rId12" Type="http://schemas.openxmlformats.org/officeDocument/2006/relationships/image" Target="../media/image35.jpeg"/><Relationship Id="rId17" Type="http://schemas.microsoft.com/office/2007/relationships/hdphoto" Target="../media/hdphoto1.wdp"/><Relationship Id="rId25" Type="http://schemas.openxmlformats.org/officeDocument/2006/relationships/image" Target="../media/image47.png"/><Relationship Id="rId2" Type="http://schemas.openxmlformats.org/officeDocument/2006/relationships/notesSlide" Target="../notesSlides/notesSlide7.xml"/><Relationship Id="rId16" Type="http://schemas.openxmlformats.org/officeDocument/2006/relationships/image" Target="../media/image39.png"/><Relationship Id="rId20" Type="http://schemas.openxmlformats.org/officeDocument/2006/relationships/image" Target="../media/image42.png"/><Relationship Id="rId1" Type="http://schemas.openxmlformats.org/officeDocument/2006/relationships/slideLayout" Target="../slideLayouts/slideLayout25.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6.jpeg"/><Relationship Id="rId5" Type="http://schemas.openxmlformats.org/officeDocument/2006/relationships/image" Target="../media/image28.png"/><Relationship Id="rId15" Type="http://schemas.openxmlformats.org/officeDocument/2006/relationships/image" Target="../media/image38.jpeg"/><Relationship Id="rId23" Type="http://schemas.openxmlformats.org/officeDocument/2006/relationships/image" Target="../media/image45.jpeg"/><Relationship Id="rId10" Type="http://schemas.openxmlformats.org/officeDocument/2006/relationships/image" Target="../media/image33.png"/><Relationship Id="rId19" Type="http://schemas.openxmlformats.org/officeDocument/2006/relationships/image" Target="../media/image41.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4.jpeg"/><Relationship Id="rId27" Type="http://schemas.openxmlformats.org/officeDocument/2006/relationships/image" Target="../media/image49.jpeg"/></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67.png"/><Relationship Id="rId3" Type="http://schemas.openxmlformats.org/officeDocument/2006/relationships/notesSlide" Target="../notesSlides/notesSlide10.xml"/><Relationship Id="rId7" Type="http://schemas.openxmlformats.org/officeDocument/2006/relationships/oleObject" Target="../embeddings/oleObject4.bin"/><Relationship Id="rId12" Type="http://schemas.openxmlformats.org/officeDocument/2006/relationships/image" Target="../media/image66.png"/><Relationship Id="rId17" Type="http://schemas.openxmlformats.org/officeDocument/2006/relationships/image" Target="../media/image70.png"/><Relationship Id="rId2" Type="http://schemas.openxmlformats.org/officeDocument/2006/relationships/slideLayout" Target="../slideLayouts/slideLayout49.xml"/><Relationship Id="rId16" Type="http://schemas.openxmlformats.org/officeDocument/2006/relationships/oleObject" Target="../embeddings/oleObject6.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65.png"/><Relationship Id="rId5" Type="http://schemas.openxmlformats.org/officeDocument/2006/relationships/image" Target="../media/image11.pn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oleObject" Target="../embeddings/oleObject2.bin"/><Relationship Id="rId9" Type="http://schemas.openxmlformats.org/officeDocument/2006/relationships/image" Target="../media/image63.png"/><Relationship Id="rId14" Type="http://schemas.openxmlformats.org/officeDocument/2006/relationships/image" Target="../media/image6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71.jpeg"/><Relationship Id="rId1" Type="http://schemas.openxmlformats.org/officeDocument/2006/relationships/slideLayout" Target="../slideLayouts/slideLayout19.xml"/><Relationship Id="rId6" Type="http://schemas.openxmlformats.org/officeDocument/2006/relationships/image" Target="../media/image75.png"/><Relationship Id="rId5" Type="http://schemas.openxmlformats.org/officeDocument/2006/relationships/image" Target="../media/image74.jpeg"/><Relationship Id="rId4" Type="http://schemas.openxmlformats.org/officeDocument/2006/relationships/image" Target="../media/image73.jpeg"/></Relationships>
</file>

<file path=ppt/slides/_rels/slide1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32.xml"/><Relationship Id="rId4" Type="http://schemas.openxmlformats.org/officeDocument/2006/relationships/image" Target="../media/image79.jpeg"/></Relationships>
</file>

<file path=ppt/slides/_rels/slide1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xml"/><Relationship Id="rId5" Type="http://schemas.openxmlformats.org/officeDocument/2006/relationships/image" Target="../media/image83.jpeg"/><Relationship Id="rId4" Type="http://schemas.openxmlformats.org/officeDocument/2006/relationships/image" Target="../media/image8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notesSlide" Target="../notesSlides/notesSlide4.xm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slideLayout" Target="../slideLayouts/slideLayout30.xml"/><Relationship Id="rId16"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1772816"/>
            <a:ext cx="5788298" cy="1470025"/>
          </a:xfrm>
        </p:spPr>
        <p:txBody>
          <a:bodyPr>
            <a:noAutofit/>
          </a:bodyPr>
          <a:lstStyle/>
          <a:p>
            <a:r>
              <a:rPr lang="ru-RU" sz="3600" b="1" dirty="0" smtClean="0">
                <a:solidFill>
                  <a:schemeClr val="tx2">
                    <a:lumMod val="50000"/>
                  </a:schemeClr>
                </a:solidFill>
                <a:latin typeface="Times New Roman" pitchFamily="18" charset="0"/>
                <a:cs typeface="Times New Roman" pitchFamily="18" charset="0"/>
              </a:rPr>
              <a:t/>
            </a:r>
            <a:br>
              <a:rPr lang="ru-RU" sz="3600" b="1" dirty="0" smtClean="0">
                <a:solidFill>
                  <a:schemeClr val="tx2">
                    <a:lumMod val="50000"/>
                  </a:schemeClr>
                </a:solidFill>
                <a:latin typeface="Times New Roman" pitchFamily="18" charset="0"/>
                <a:cs typeface="Times New Roman" pitchFamily="18" charset="0"/>
              </a:rPr>
            </a:br>
            <a:r>
              <a:rPr lang="ru-RU" sz="3600" b="1" dirty="0" err="1" smtClean="0">
                <a:solidFill>
                  <a:schemeClr val="tx2">
                    <a:lumMod val="50000"/>
                  </a:schemeClr>
                </a:solidFill>
                <a:latin typeface="Times New Roman" pitchFamily="18" charset="0"/>
                <a:cs typeface="Times New Roman" pitchFamily="18" charset="0"/>
              </a:rPr>
              <a:t>Катта</a:t>
            </a:r>
            <a:r>
              <a:rPr lang="uz-Cyrl-UZ" sz="3600" b="1" dirty="0" smtClean="0">
                <a:solidFill>
                  <a:schemeClr val="tx2">
                    <a:lumMod val="50000"/>
                  </a:schemeClr>
                </a:solidFill>
                <a:latin typeface="Times New Roman" pitchFamily="18" charset="0"/>
                <a:cs typeface="Times New Roman" pitchFamily="18" charset="0"/>
              </a:rPr>
              <a:t>қўрғон шаҳри</a:t>
            </a:r>
            <a:r>
              <a:rPr lang="ru-RU" sz="3600" b="1" dirty="0" smtClean="0">
                <a:solidFill>
                  <a:schemeClr val="tx2">
                    <a:lumMod val="50000"/>
                  </a:schemeClr>
                </a:solidFill>
                <a:latin typeface="Times New Roman" pitchFamily="18" charset="0"/>
                <a:cs typeface="Times New Roman" pitchFamily="18" charset="0"/>
              </a:rPr>
              <a:t>нинг </a:t>
            </a:r>
            <a:br>
              <a:rPr lang="ru-RU" sz="3600" b="1" dirty="0" smtClean="0">
                <a:solidFill>
                  <a:schemeClr val="tx2">
                    <a:lumMod val="50000"/>
                  </a:schemeClr>
                </a:solidFill>
                <a:latin typeface="Times New Roman" pitchFamily="18" charset="0"/>
                <a:cs typeface="Times New Roman" pitchFamily="18" charset="0"/>
              </a:rPr>
            </a:br>
            <a:r>
              <a:rPr lang="uz-Cyrl-UZ" sz="3600" b="1" dirty="0" smtClean="0">
                <a:solidFill>
                  <a:schemeClr val="tx2">
                    <a:lumMod val="50000"/>
                  </a:schemeClr>
                </a:solidFill>
                <a:latin typeface="Times New Roman" pitchFamily="18" charset="0"/>
                <a:cs typeface="Times New Roman" pitchFamily="18" charset="0"/>
              </a:rPr>
              <a:t>инвестицион салоҳияти</a:t>
            </a:r>
            <a:br>
              <a:rPr lang="uz-Cyrl-UZ" sz="3600" b="1" dirty="0" smtClean="0">
                <a:solidFill>
                  <a:schemeClr val="tx2">
                    <a:lumMod val="50000"/>
                  </a:schemeClr>
                </a:solidFill>
                <a:latin typeface="Times New Roman" pitchFamily="18" charset="0"/>
                <a:cs typeface="Times New Roman" pitchFamily="18" charset="0"/>
              </a:rPr>
            </a:br>
            <a:endParaRPr lang="ru-RU" sz="3600" b="1" dirty="0">
              <a:solidFill>
                <a:schemeClr val="tx2">
                  <a:lumMod val="50000"/>
                </a:schemeClr>
              </a:solidFill>
              <a:latin typeface="Times New Roman" pitchFamily="18" charset="0"/>
              <a:cs typeface="Times New Roman" pitchFamily="18" charset="0"/>
            </a:endParaRPr>
          </a:p>
        </p:txBody>
      </p:sp>
      <p:pic>
        <p:nvPicPr>
          <p:cNvPr id="4" name="Picture 40" descr="003"/>
          <p:cNvPicPr>
            <a:picLocks noChangeAspect="1" noChangeArrowheads="1"/>
          </p:cNvPicPr>
          <p:nvPr/>
        </p:nvPicPr>
        <p:blipFill>
          <a:blip r:embed="rId2" cstate="print"/>
          <a:srcRect/>
          <a:stretch>
            <a:fillRect/>
          </a:stretch>
        </p:blipFill>
        <p:spPr bwMode="auto">
          <a:xfrm>
            <a:off x="2547938" y="301611"/>
            <a:ext cx="4048125" cy="1127125"/>
          </a:xfrm>
          <a:prstGeom prst="rect">
            <a:avLst/>
          </a:prstGeom>
          <a:noFill/>
          <a:ln w="9525">
            <a:noFill/>
            <a:miter lim="800000"/>
            <a:headEnd/>
            <a:tailEnd/>
          </a:ln>
        </p:spPr>
      </p:pic>
      <p:sp>
        <p:nvSpPr>
          <p:cNvPr id="10" name="Заголовок 1"/>
          <p:cNvSpPr txBox="1">
            <a:spLocks/>
          </p:cNvSpPr>
          <p:nvPr/>
        </p:nvSpPr>
        <p:spPr>
          <a:xfrm>
            <a:off x="714348" y="6143644"/>
            <a:ext cx="7643866" cy="64294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z-Cyrl-UZ" sz="3600" b="1" i="0" u="none" strike="noStrike" kern="1200" cap="none" spc="0" normalizeH="0" baseline="0" noProof="0" smtClean="0">
                <a:ln>
                  <a:noFill/>
                </a:ln>
                <a:solidFill>
                  <a:schemeClr val="tx2">
                    <a:lumMod val="50000"/>
                  </a:schemeClr>
                </a:solidFill>
                <a:effectLst/>
                <a:uLnTx/>
                <a:uFillTx/>
                <a:latin typeface="Times New Roman" pitchFamily="18" charset="0"/>
                <a:ea typeface="+mj-ea"/>
                <a:cs typeface="Times New Roman" pitchFamily="18" charset="0"/>
              </a:rPr>
              <a:t/>
            </a:r>
            <a:br>
              <a:rPr kumimoji="0" lang="uz-Cyrl-UZ" sz="3600" b="1" i="0" u="none" strike="noStrike" kern="1200" cap="none" spc="0" normalizeH="0" baseline="0" noProof="0" smtClean="0">
                <a:ln>
                  <a:noFill/>
                </a:ln>
                <a:solidFill>
                  <a:schemeClr val="tx2">
                    <a:lumMod val="50000"/>
                  </a:schemeClr>
                </a:solidFill>
                <a:effectLst/>
                <a:uLnTx/>
                <a:uFillTx/>
                <a:latin typeface="Times New Roman" pitchFamily="18" charset="0"/>
                <a:ea typeface="+mj-ea"/>
                <a:cs typeface="Times New Roman" pitchFamily="18" charset="0"/>
              </a:rPr>
            </a:br>
            <a:endParaRPr kumimoji="0" lang="ru-RU" sz="3600" b="1" i="0" u="none" strike="noStrike" kern="1200" cap="none" spc="0" normalizeH="0" baseline="0" noProof="0">
              <a:ln>
                <a:noFill/>
              </a:ln>
              <a:solidFill>
                <a:schemeClr val="tx2">
                  <a:lumMod val="50000"/>
                </a:schemeClr>
              </a:solidFill>
              <a:effectLst/>
              <a:uLnTx/>
              <a:uFillTx/>
              <a:latin typeface="Times New Roman" pitchFamily="18" charset="0"/>
              <a:ea typeface="+mj-ea"/>
              <a:cs typeface="Times New Roman" pitchFamily="18" charset="0"/>
            </a:endParaRPr>
          </a:p>
        </p:txBody>
      </p:sp>
      <p:pic>
        <p:nvPicPr>
          <p:cNvPr id="8" name="Рисунок 10" descr="C:\Documents and Settings\AZIZ\Рабочий стол\Nodir Aka\photo_2017-05-05_15-36-2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61203" y="4149725"/>
            <a:ext cx="3074602" cy="2680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IMG_1522-14-12-17-05-3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4149725"/>
            <a:ext cx="3348038" cy="270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descr="C:\Documents and Settings\s.niyazov\Рабочий стол\IMG_газган1.jpeg"/>
          <p:cNvPicPr>
            <a:picLocks noChangeAspect="1" noChangeArrowheads="1"/>
          </p:cNvPicPr>
          <p:nvPr/>
        </p:nvPicPr>
        <p:blipFill>
          <a:blip r:embed="rId5" cstate="print">
            <a:extLst>
              <a:ext uri="{28A0092B-C50C-407E-A947-70E740481C1C}">
                <a14:useLocalDpi xmlns:a14="http://schemas.microsoft.com/office/drawing/2010/main" xmlns="" val="0"/>
              </a:ext>
            </a:extLst>
          </a:blip>
          <a:srcRect t="14752"/>
          <a:stretch>
            <a:fillRect/>
          </a:stretch>
        </p:blipFill>
        <p:spPr bwMode="auto">
          <a:xfrm>
            <a:off x="6435805" y="4122078"/>
            <a:ext cx="2627312" cy="270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4540393" y="3651747"/>
            <a:ext cx="4444318" cy="9855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Rectangle 2"/>
          <p:cNvSpPr/>
          <p:nvPr/>
        </p:nvSpPr>
        <p:spPr>
          <a:xfrm>
            <a:off x="7173108" y="591853"/>
            <a:ext cx="1865768" cy="1841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6" name="object 101">
            <a:extLst>
              <a:ext uri="{FF2B5EF4-FFF2-40B4-BE49-F238E27FC236}">
                <a16:creationId xmlns:a16="http://schemas.microsoft.com/office/drawing/2014/main" xmlns="" id="{65B50B01-A9F0-4155-BFD0-3C254D8F76AC}"/>
              </a:ext>
            </a:extLst>
          </p:cNvPr>
          <p:cNvSpPr/>
          <p:nvPr/>
        </p:nvSpPr>
        <p:spPr>
          <a:xfrm>
            <a:off x="7930375" y="1127417"/>
            <a:ext cx="548429" cy="548429"/>
          </a:xfrm>
          <a:custGeom>
            <a:avLst/>
            <a:gdLst/>
            <a:ahLst/>
            <a:cxnLst/>
            <a:rect l="l" t="t" r="r" b="b"/>
            <a:pathLst>
              <a:path w="1205865" h="1205864">
                <a:moveTo>
                  <a:pt x="602787" y="0"/>
                </a:moveTo>
                <a:lnTo>
                  <a:pt x="553349" y="1998"/>
                </a:lnTo>
                <a:lnTo>
                  <a:pt x="505012" y="7889"/>
                </a:lnTo>
                <a:lnTo>
                  <a:pt x="457930" y="17518"/>
                </a:lnTo>
                <a:lnTo>
                  <a:pt x="412260" y="30730"/>
                </a:lnTo>
                <a:lnTo>
                  <a:pt x="368155" y="47370"/>
                </a:lnTo>
                <a:lnTo>
                  <a:pt x="325772" y="67282"/>
                </a:lnTo>
                <a:lnTo>
                  <a:pt x="285264" y="90311"/>
                </a:lnTo>
                <a:lnTo>
                  <a:pt x="246789" y="116303"/>
                </a:lnTo>
                <a:lnTo>
                  <a:pt x="210500" y="145101"/>
                </a:lnTo>
                <a:lnTo>
                  <a:pt x="176552" y="176552"/>
                </a:lnTo>
                <a:lnTo>
                  <a:pt x="145101" y="210500"/>
                </a:lnTo>
                <a:lnTo>
                  <a:pt x="116303" y="246789"/>
                </a:lnTo>
                <a:lnTo>
                  <a:pt x="90311" y="285264"/>
                </a:lnTo>
                <a:lnTo>
                  <a:pt x="67282" y="325772"/>
                </a:lnTo>
                <a:lnTo>
                  <a:pt x="47370" y="368155"/>
                </a:lnTo>
                <a:lnTo>
                  <a:pt x="30730" y="412260"/>
                </a:lnTo>
                <a:lnTo>
                  <a:pt x="17518" y="457930"/>
                </a:lnTo>
                <a:lnTo>
                  <a:pt x="7889" y="505012"/>
                </a:lnTo>
                <a:lnTo>
                  <a:pt x="1998" y="553349"/>
                </a:lnTo>
                <a:lnTo>
                  <a:pt x="0" y="602787"/>
                </a:lnTo>
                <a:lnTo>
                  <a:pt x="1998" y="652225"/>
                </a:lnTo>
                <a:lnTo>
                  <a:pt x="7889" y="700562"/>
                </a:lnTo>
                <a:lnTo>
                  <a:pt x="17518" y="747644"/>
                </a:lnTo>
                <a:lnTo>
                  <a:pt x="30730" y="793314"/>
                </a:lnTo>
                <a:lnTo>
                  <a:pt x="47370" y="837419"/>
                </a:lnTo>
                <a:lnTo>
                  <a:pt x="67282" y="879803"/>
                </a:lnTo>
                <a:lnTo>
                  <a:pt x="90311" y="920310"/>
                </a:lnTo>
                <a:lnTo>
                  <a:pt x="116303" y="958785"/>
                </a:lnTo>
                <a:lnTo>
                  <a:pt x="145101" y="995075"/>
                </a:lnTo>
                <a:lnTo>
                  <a:pt x="176552" y="1029022"/>
                </a:lnTo>
                <a:lnTo>
                  <a:pt x="210500" y="1060473"/>
                </a:lnTo>
                <a:lnTo>
                  <a:pt x="246789" y="1089271"/>
                </a:lnTo>
                <a:lnTo>
                  <a:pt x="285264" y="1115263"/>
                </a:lnTo>
                <a:lnTo>
                  <a:pt x="325772" y="1138292"/>
                </a:lnTo>
                <a:lnTo>
                  <a:pt x="368155" y="1158204"/>
                </a:lnTo>
                <a:lnTo>
                  <a:pt x="412260" y="1174844"/>
                </a:lnTo>
                <a:lnTo>
                  <a:pt x="457930" y="1188056"/>
                </a:lnTo>
                <a:lnTo>
                  <a:pt x="505012" y="1197685"/>
                </a:lnTo>
                <a:lnTo>
                  <a:pt x="553349" y="1203576"/>
                </a:lnTo>
                <a:lnTo>
                  <a:pt x="602787" y="1205574"/>
                </a:lnTo>
                <a:lnTo>
                  <a:pt x="652225" y="1203576"/>
                </a:lnTo>
                <a:lnTo>
                  <a:pt x="700562" y="1197685"/>
                </a:lnTo>
                <a:lnTo>
                  <a:pt x="747644" y="1188056"/>
                </a:lnTo>
                <a:lnTo>
                  <a:pt x="793314" y="1174844"/>
                </a:lnTo>
                <a:lnTo>
                  <a:pt x="837419" y="1158204"/>
                </a:lnTo>
                <a:lnTo>
                  <a:pt x="879803" y="1138292"/>
                </a:lnTo>
                <a:lnTo>
                  <a:pt x="920310" y="1115263"/>
                </a:lnTo>
                <a:lnTo>
                  <a:pt x="958785" y="1089271"/>
                </a:lnTo>
                <a:lnTo>
                  <a:pt x="995075" y="1060473"/>
                </a:lnTo>
                <a:lnTo>
                  <a:pt x="1029022" y="1029022"/>
                </a:lnTo>
                <a:lnTo>
                  <a:pt x="1060473" y="995075"/>
                </a:lnTo>
                <a:lnTo>
                  <a:pt x="1089271" y="958785"/>
                </a:lnTo>
                <a:lnTo>
                  <a:pt x="1115263" y="920310"/>
                </a:lnTo>
                <a:lnTo>
                  <a:pt x="1138292" y="879803"/>
                </a:lnTo>
                <a:lnTo>
                  <a:pt x="1158204" y="837419"/>
                </a:lnTo>
                <a:lnTo>
                  <a:pt x="1174844" y="793314"/>
                </a:lnTo>
                <a:lnTo>
                  <a:pt x="1188056" y="747644"/>
                </a:lnTo>
                <a:lnTo>
                  <a:pt x="1197685" y="700562"/>
                </a:lnTo>
                <a:lnTo>
                  <a:pt x="1203576" y="652225"/>
                </a:lnTo>
                <a:lnTo>
                  <a:pt x="1205574" y="602787"/>
                </a:lnTo>
                <a:lnTo>
                  <a:pt x="1203576" y="553349"/>
                </a:lnTo>
                <a:lnTo>
                  <a:pt x="1197685" y="505012"/>
                </a:lnTo>
                <a:lnTo>
                  <a:pt x="1188056" y="457930"/>
                </a:lnTo>
                <a:lnTo>
                  <a:pt x="1174844" y="412260"/>
                </a:lnTo>
                <a:lnTo>
                  <a:pt x="1158204" y="368155"/>
                </a:lnTo>
                <a:lnTo>
                  <a:pt x="1138292" y="325772"/>
                </a:lnTo>
                <a:lnTo>
                  <a:pt x="1115263" y="285264"/>
                </a:lnTo>
                <a:lnTo>
                  <a:pt x="1089271" y="246789"/>
                </a:lnTo>
                <a:lnTo>
                  <a:pt x="1060473" y="210500"/>
                </a:lnTo>
                <a:lnTo>
                  <a:pt x="1029022" y="176552"/>
                </a:lnTo>
                <a:lnTo>
                  <a:pt x="995075" y="145101"/>
                </a:lnTo>
                <a:lnTo>
                  <a:pt x="958785" y="116303"/>
                </a:lnTo>
                <a:lnTo>
                  <a:pt x="920310" y="90311"/>
                </a:lnTo>
                <a:lnTo>
                  <a:pt x="879803" y="67282"/>
                </a:lnTo>
                <a:lnTo>
                  <a:pt x="837419" y="47370"/>
                </a:lnTo>
                <a:lnTo>
                  <a:pt x="793314" y="30730"/>
                </a:lnTo>
                <a:lnTo>
                  <a:pt x="747644" y="17518"/>
                </a:lnTo>
                <a:lnTo>
                  <a:pt x="700562" y="7889"/>
                </a:lnTo>
                <a:lnTo>
                  <a:pt x="652225" y="1998"/>
                </a:lnTo>
                <a:lnTo>
                  <a:pt x="602787" y="0"/>
                </a:lnTo>
                <a:close/>
              </a:path>
            </a:pathLst>
          </a:custGeom>
          <a:solidFill>
            <a:srgbClr val="045191"/>
          </a:solidFill>
        </p:spPr>
        <p:txBody>
          <a:bodyPr wrap="square" lIns="0" tIns="0" rIns="0" bIns="0" rtlCol="0"/>
          <a:lstStyle/>
          <a:p>
            <a:endParaRPr sz="819" dirty="0"/>
          </a:p>
        </p:txBody>
      </p:sp>
      <p:sp>
        <p:nvSpPr>
          <p:cNvPr id="227" name="object 135">
            <a:extLst>
              <a:ext uri="{FF2B5EF4-FFF2-40B4-BE49-F238E27FC236}">
                <a16:creationId xmlns:a16="http://schemas.microsoft.com/office/drawing/2014/main" xmlns="" id="{BB9CB925-0C54-44DB-9352-CC39DA31C997}"/>
              </a:ext>
            </a:extLst>
          </p:cNvPr>
          <p:cNvSpPr/>
          <p:nvPr/>
        </p:nvSpPr>
        <p:spPr>
          <a:xfrm>
            <a:off x="3115989" y="3944864"/>
            <a:ext cx="1389281" cy="937370"/>
          </a:xfrm>
          <a:prstGeom prst="rect">
            <a:avLst/>
          </a:prstGeom>
          <a:blipFill>
            <a:blip r:embed="rId3" cstate="print"/>
            <a:stretch>
              <a:fillRect/>
            </a:stretch>
          </a:blipFill>
        </p:spPr>
        <p:txBody>
          <a:bodyPr wrap="square" lIns="0" tIns="0" rIns="0" bIns="0" rtlCol="0"/>
          <a:lstStyle/>
          <a:p>
            <a:endParaRPr sz="819"/>
          </a:p>
        </p:txBody>
      </p:sp>
      <p:sp>
        <p:nvSpPr>
          <p:cNvPr id="311" name="object 132">
            <a:extLst>
              <a:ext uri="{FF2B5EF4-FFF2-40B4-BE49-F238E27FC236}">
                <a16:creationId xmlns:a16="http://schemas.microsoft.com/office/drawing/2014/main" xmlns="" id="{D9DE4417-4C42-47C4-8885-27B3DE85E1E0}"/>
              </a:ext>
            </a:extLst>
          </p:cNvPr>
          <p:cNvSpPr/>
          <p:nvPr/>
        </p:nvSpPr>
        <p:spPr>
          <a:xfrm>
            <a:off x="3151111" y="3983493"/>
            <a:ext cx="1313456" cy="866684"/>
          </a:xfrm>
          <a:custGeom>
            <a:avLst/>
            <a:gdLst/>
            <a:ahLst/>
            <a:cxnLst/>
            <a:rect l="l" t="t" r="r" b="b"/>
            <a:pathLst>
              <a:path w="2887980" h="1905634">
                <a:moveTo>
                  <a:pt x="2732483" y="0"/>
                </a:moveTo>
                <a:lnTo>
                  <a:pt x="154894" y="0"/>
                </a:lnTo>
                <a:lnTo>
                  <a:pt x="148254" y="127"/>
                </a:lnTo>
                <a:lnTo>
                  <a:pt x="104069" y="7775"/>
                </a:lnTo>
                <a:lnTo>
                  <a:pt x="65247" y="25965"/>
                </a:lnTo>
                <a:lnTo>
                  <a:pt x="33768" y="52911"/>
                </a:lnTo>
                <a:lnTo>
                  <a:pt x="11613" y="86823"/>
                </a:lnTo>
                <a:lnTo>
                  <a:pt x="762" y="125916"/>
                </a:lnTo>
                <a:lnTo>
                  <a:pt x="0" y="139790"/>
                </a:lnTo>
                <a:lnTo>
                  <a:pt x="141" y="1771747"/>
                </a:lnTo>
                <a:lnTo>
                  <a:pt x="8615" y="1811623"/>
                </a:lnTo>
                <a:lnTo>
                  <a:pt x="28771" y="1846659"/>
                </a:lnTo>
                <a:lnTo>
                  <a:pt x="58628" y="1875068"/>
                </a:lnTo>
                <a:lnTo>
                  <a:pt x="96206" y="1895063"/>
                </a:lnTo>
                <a:lnTo>
                  <a:pt x="139522" y="1904856"/>
                </a:lnTo>
                <a:lnTo>
                  <a:pt x="154894" y="1905544"/>
                </a:lnTo>
                <a:lnTo>
                  <a:pt x="2739122" y="1905416"/>
                </a:lnTo>
                <a:lnTo>
                  <a:pt x="2783307" y="1897768"/>
                </a:lnTo>
                <a:lnTo>
                  <a:pt x="2822130" y="1879578"/>
                </a:lnTo>
                <a:lnTo>
                  <a:pt x="2853610" y="1852633"/>
                </a:lnTo>
                <a:lnTo>
                  <a:pt x="2875765" y="1818720"/>
                </a:lnTo>
                <a:lnTo>
                  <a:pt x="2886617" y="1779629"/>
                </a:lnTo>
                <a:lnTo>
                  <a:pt x="2887379" y="1765756"/>
                </a:lnTo>
                <a:lnTo>
                  <a:pt x="2887238" y="133797"/>
                </a:lnTo>
                <a:lnTo>
                  <a:pt x="2878763" y="93921"/>
                </a:lnTo>
                <a:lnTo>
                  <a:pt x="2858607" y="58885"/>
                </a:lnTo>
                <a:lnTo>
                  <a:pt x="2828750" y="30475"/>
                </a:lnTo>
                <a:lnTo>
                  <a:pt x="2791173" y="10480"/>
                </a:lnTo>
                <a:lnTo>
                  <a:pt x="2747856" y="688"/>
                </a:lnTo>
                <a:lnTo>
                  <a:pt x="2732483" y="0"/>
                </a:lnTo>
                <a:close/>
              </a:path>
            </a:pathLst>
          </a:custGeom>
          <a:solidFill>
            <a:srgbClr val="FEFEFE"/>
          </a:solidFill>
        </p:spPr>
        <p:txBody>
          <a:bodyPr wrap="square" lIns="0" tIns="0" rIns="0" bIns="0" rtlCol="0"/>
          <a:lstStyle/>
          <a:p>
            <a:endParaRPr sz="819"/>
          </a:p>
        </p:txBody>
      </p:sp>
      <p:sp>
        <p:nvSpPr>
          <p:cNvPr id="2" name="object 2"/>
          <p:cNvSpPr txBox="1"/>
          <p:nvPr/>
        </p:nvSpPr>
        <p:spPr>
          <a:xfrm>
            <a:off x="5569933" y="3791731"/>
            <a:ext cx="2536805" cy="132985"/>
          </a:xfrm>
          <a:prstGeom prst="rect">
            <a:avLst/>
          </a:prstGeom>
        </p:spPr>
        <p:txBody>
          <a:bodyPr vert="horz" wrap="square" lIns="0" tIns="0" rIns="0" bIns="0" rtlCol="0">
            <a:spAutoFit/>
          </a:bodyPr>
          <a:lstStyle/>
          <a:p>
            <a:pPr marL="5776"/>
            <a:r>
              <a:rPr sz="864" b="1" spc="5" dirty="0">
                <a:solidFill>
                  <a:srgbClr val="045191"/>
                </a:solidFill>
                <a:latin typeface="Arial"/>
                <a:cs typeface="Arial"/>
              </a:rPr>
              <a:t>ИШЛАБ</a:t>
            </a:r>
            <a:r>
              <a:rPr sz="864" b="1" spc="2" dirty="0">
                <a:solidFill>
                  <a:srgbClr val="045191"/>
                </a:solidFill>
                <a:latin typeface="Arial"/>
                <a:cs typeface="Arial"/>
              </a:rPr>
              <a:t> </a:t>
            </a:r>
            <a:r>
              <a:rPr sz="864" b="1" spc="5" dirty="0">
                <a:solidFill>
                  <a:srgbClr val="045191"/>
                </a:solidFill>
                <a:latin typeface="Arial"/>
                <a:cs typeface="Arial"/>
              </a:rPr>
              <a:t>ЧИҚИЛ</a:t>
            </a:r>
            <a:r>
              <a:rPr sz="864" b="1" spc="-52" dirty="0">
                <a:solidFill>
                  <a:srgbClr val="045191"/>
                </a:solidFill>
                <a:latin typeface="Arial"/>
                <a:cs typeface="Arial"/>
              </a:rPr>
              <a:t>Г</a:t>
            </a:r>
            <a:r>
              <a:rPr sz="864" b="1" spc="5" dirty="0">
                <a:solidFill>
                  <a:srgbClr val="045191"/>
                </a:solidFill>
                <a:latin typeface="Arial"/>
                <a:cs typeface="Arial"/>
              </a:rPr>
              <a:t>АН</a:t>
            </a:r>
            <a:r>
              <a:rPr sz="864" b="1" spc="2" dirty="0">
                <a:solidFill>
                  <a:srgbClr val="045191"/>
                </a:solidFill>
                <a:latin typeface="Arial"/>
                <a:cs typeface="Arial"/>
              </a:rPr>
              <a:t> </a:t>
            </a:r>
            <a:r>
              <a:rPr sz="864" b="1" spc="5" dirty="0">
                <a:solidFill>
                  <a:srgbClr val="045191"/>
                </a:solidFill>
                <a:latin typeface="Arial"/>
                <a:cs typeface="Arial"/>
              </a:rPr>
              <a:t>ЛОЙИҲАВИЙ</a:t>
            </a:r>
            <a:r>
              <a:rPr sz="864" b="1" spc="2" dirty="0">
                <a:solidFill>
                  <a:srgbClr val="045191"/>
                </a:solidFill>
                <a:latin typeface="Arial"/>
                <a:cs typeface="Arial"/>
              </a:rPr>
              <a:t> </a:t>
            </a:r>
            <a:r>
              <a:rPr sz="864" b="1" spc="-52" dirty="0">
                <a:solidFill>
                  <a:srgbClr val="045191"/>
                </a:solidFill>
                <a:latin typeface="Arial"/>
                <a:cs typeface="Arial"/>
              </a:rPr>
              <a:t>Т</a:t>
            </a:r>
            <a:r>
              <a:rPr sz="864" b="1" spc="5" dirty="0">
                <a:solidFill>
                  <a:srgbClr val="045191"/>
                </a:solidFill>
                <a:latin typeface="Arial"/>
                <a:cs typeface="Arial"/>
              </a:rPr>
              <a:t>АКЛИ</a:t>
            </a:r>
            <a:r>
              <a:rPr sz="864" b="1" spc="-27" dirty="0">
                <a:solidFill>
                  <a:srgbClr val="045191"/>
                </a:solidFill>
                <a:latin typeface="Arial"/>
                <a:cs typeface="Arial"/>
              </a:rPr>
              <a:t>Ф</a:t>
            </a:r>
            <a:r>
              <a:rPr sz="864" b="1" spc="5" dirty="0">
                <a:solidFill>
                  <a:srgbClr val="045191"/>
                </a:solidFill>
                <a:latin typeface="Arial"/>
                <a:cs typeface="Arial"/>
              </a:rPr>
              <a:t>ЛАР</a:t>
            </a:r>
            <a:endParaRPr sz="864" dirty="0">
              <a:latin typeface="Arial"/>
              <a:cs typeface="Arial"/>
            </a:endParaRPr>
          </a:p>
        </p:txBody>
      </p:sp>
      <p:sp>
        <p:nvSpPr>
          <p:cNvPr id="4" name="object 4"/>
          <p:cNvSpPr/>
          <p:nvPr/>
        </p:nvSpPr>
        <p:spPr>
          <a:xfrm>
            <a:off x="4929267" y="4123257"/>
            <a:ext cx="0" cy="112342"/>
          </a:xfrm>
          <a:custGeom>
            <a:avLst/>
            <a:gdLst/>
            <a:ahLst/>
            <a:cxnLst/>
            <a:rect l="l" t="t" r="r" b="b"/>
            <a:pathLst>
              <a:path h="247015">
                <a:moveTo>
                  <a:pt x="0" y="0"/>
                </a:moveTo>
                <a:lnTo>
                  <a:pt x="0" y="246849"/>
                </a:lnTo>
              </a:path>
            </a:pathLst>
          </a:custGeom>
          <a:ln w="50639">
            <a:solidFill>
              <a:srgbClr val="000000"/>
            </a:solidFill>
          </a:ln>
        </p:spPr>
        <p:txBody>
          <a:bodyPr wrap="square" lIns="0" tIns="0" rIns="0" bIns="0" rtlCol="0"/>
          <a:lstStyle/>
          <a:p>
            <a:endParaRPr sz="819"/>
          </a:p>
        </p:txBody>
      </p:sp>
      <p:sp>
        <p:nvSpPr>
          <p:cNvPr id="5" name="object 5"/>
          <p:cNvSpPr/>
          <p:nvPr/>
        </p:nvSpPr>
        <p:spPr>
          <a:xfrm>
            <a:off x="4852926" y="4163672"/>
            <a:ext cx="0" cy="71911"/>
          </a:xfrm>
          <a:custGeom>
            <a:avLst/>
            <a:gdLst/>
            <a:ahLst/>
            <a:cxnLst/>
            <a:rect l="l" t="t" r="r" b="b"/>
            <a:pathLst>
              <a:path h="158115">
                <a:moveTo>
                  <a:pt x="0" y="0"/>
                </a:moveTo>
                <a:lnTo>
                  <a:pt x="0" y="157984"/>
                </a:lnTo>
              </a:path>
            </a:pathLst>
          </a:custGeom>
          <a:ln w="50639">
            <a:solidFill>
              <a:srgbClr val="000000"/>
            </a:solidFill>
          </a:ln>
        </p:spPr>
        <p:txBody>
          <a:bodyPr wrap="square" lIns="0" tIns="0" rIns="0" bIns="0" rtlCol="0"/>
          <a:lstStyle/>
          <a:p>
            <a:endParaRPr sz="819"/>
          </a:p>
        </p:txBody>
      </p:sp>
      <p:sp>
        <p:nvSpPr>
          <p:cNvPr id="6" name="object 6"/>
          <p:cNvSpPr/>
          <p:nvPr/>
        </p:nvSpPr>
        <p:spPr>
          <a:xfrm>
            <a:off x="4749640" y="4284921"/>
            <a:ext cx="74221" cy="99058"/>
          </a:xfrm>
          <a:custGeom>
            <a:avLst/>
            <a:gdLst/>
            <a:ahLst/>
            <a:cxnLst/>
            <a:rect l="l" t="t" r="r" b="b"/>
            <a:pathLst>
              <a:path w="163195" h="217804">
                <a:moveTo>
                  <a:pt x="162921" y="0"/>
                </a:moveTo>
                <a:lnTo>
                  <a:pt x="114538" y="0"/>
                </a:lnTo>
                <a:lnTo>
                  <a:pt x="0" y="217228"/>
                </a:lnTo>
                <a:lnTo>
                  <a:pt x="48383" y="217228"/>
                </a:lnTo>
                <a:lnTo>
                  <a:pt x="162921" y="0"/>
                </a:lnTo>
                <a:close/>
              </a:path>
            </a:pathLst>
          </a:custGeom>
          <a:solidFill>
            <a:srgbClr val="000000"/>
          </a:solidFill>
        </p:spPr>
        <p:txBody>
          <a:bodyPr wrap="square" lIns="0" tIns="0" rIns="0" bIns="0" rtlCol="0"/>
          <a:lstStyle/>
          <a:p>
            <a:endParaRPr sz="819"/>
          </a:p>
        </p:txBody>
      </p:sp>
      <p:sp>
        <p:nvSpPr>
          <p:cNvPr id="7" name="object 7"/>
          <p:cNvSpPr/>
          <p:nvPr/>
        </p:nvSpPr>
        <p:spPr>
          <a:xfrm>
            <a:off x="4886607" y="4284921"/>
            <a:ext cx="74221" cy="99058"/>
          </a:xfrm>
          <a:custGeom>
            <a:avLst/>
            <a:gdLst/>
            <a:ahLst/>
            <a:cxnLst/>
            <a:rect l="l" t="t" r="r" b="b"/>
            <a:pathLst>
              <a:path w="163195" h="217804">
                <a:moveTo>
                  <a:pt x="48381" y="0"/>
                </a:moveTo>
                <a:lnTo>
                  <a:pt x="0" y="0"/>
                </a:lnTo>
                <a:lnTo>
                  <a:pt x="114538" y="217228"/>
                </a:lnTo>
                <a:lnTo>
                  <a:pt x="162919" y="217228"/>
                </a:lnTo>
                <a:lnTo>
                  <a:pt x="48381" y="0"/>
                </a:lnTo>
                <a:close/>
              </a:path>
            </a:pathLst>
          </a:custGeom>
          <a:solidFill>
            <a:srgbClr val="000000"/>
          </a:solidFill>
        </p:spPr>
        <p:txBody>
          <a:bodyPr wrap="square" lIns="0" tIns="0" rIns="0" bIns="0" rtlCol="0"/>
          <a:lstStyle/>
          <a:p>
            <a:endParaRPr sz="819"/>
          </a:p>
        </p:txBody>
      </p:sp>
      <p:sp>
        <p:nvSpPr>
          <p:cNvPr id="8" name="object 8"/>
          <p:cNvSpPr/>
          <p:nvPr/>
        </p:nvSpPr>
        <p:spPr>
          <a:xfrm>
            <a:off x="4689016" y="4033442"/>
            <a:ext cx="332407" cy="40432"/>
          </a:xfrm>
          <a:custGeom>
            <a:avLst/>
            <a:gdLst/>
            <a:ahLst/>
            <a:cxnLst/>
            <a:rect l="l" t="t" r="r" b="b"/>
            <a:pathLst>
              <a:path w="730884" h="88900">
                <a:moveTo>
                  <a:pt x="0" y="88865"/>
                </a:moveTo>
                <a:lnTo>
                  <a:pt x="730673" y="88865"/>
                </a:lnTo>
                <a:lnTo>
                  <a:pt x="730673" y="0"/>
                </a:lnTo>
                <a:lnTo>
                  <a:pt x="0" y="0"/>
                </a:lnTo>
                <a:lnTo>
                  <a:pt x="0" y="88865"/>
                </a:lnTo>
                <a:close/>
              </a:path>
            </a:pathLst>
          </a:custGeom>
          <a:solidFill>
            <a:srgbClr val="000000"/>
          </a:solidFill>
        </p:spPr>
        <p:txBody>
          <a:bodyPr wrap="square" lIns="0" tIns="0" rIns="0" bIns="0" rtlCol="0"/>
          <a:lstStyle/>
          <a:p>
            <a:endParaRPr sz="819"/>
          </a:p>
        </p:txBody>
      </p:sp>
      <p:sp>
        <p:nvSpPr>
          <p:cNvPr id="9" name="object 9"/>
          <p:cNvSpPr/>
          <p:nvPr/>
        </p:nvSpPr>
        <p:spPr>
          <a:xfrm>
            <a:off x="4711469" y="4087331"/>
            <a:ext cx="287643" cy="184253"/>
          </a:xfrm>
          <a:custGeom>
            <a:avLst/>
            <a:gdLst/>
            <a:ahLst/>
            <a:cxnLst/>
            <a:rect l="l" t="t" r="r" b="b"/>
            <a:pathLst>
              <a:path w="632459" h="405129">
                <a:moveTo>
                  <a:pt x="631933" y="0"/>
                </a:moveTo>
                <a:lnTo>
                  <a:pt x="0" y="0"/>
                </a:lnTo>
                <a:lnTo>
                  <a:pt x="0" y="404832"/>
                </a:lnTo>
                <a:lnTo>
                  <a:pt x="631933" y="404832"/>
                </a:lnTo>
                <a:lnTo>
                  <a:pt x="631933" y="355463"/>
                </a:lnTo>
                <a:lnTo>
                  <a:pt x="105370" y="355461"/>
                </a:lnTo>
                <a:lnTo>
                  <a:pt x="98740" y="348831"/>
                </a:lnTo>
                <a:lnTo>
                  <a:pt x="98740" y="233733"/>
                </a:lnTo>
                <a:lnTo>
                  <a:pt x="105370" y="227101"/>
                </a:lnTo>
                <a:lnTo>
                  <a:pt x="256723" y="227101"/>
                </a:lnTo>
                <a:lnTo>
                  <a:pt x="256723" y="144865"/>
                </a:lnTo>
                <a:lnTo>
                  <a:pt x="263354" y="138233"/>
                </a:lnTo>
                <a:lnTo>
                  <a:pt x="424579" y="138233"/>
                </a:lnTo>
                <a:lnTo>
                  <a:pt x="424581" y="56000"/>
                </a:lnTo>
                <a:lnTo>
                  <a:pt x="431211" y="49369"/>
                </a:lnTo>
                <a:lnTo>
                  <a:pt x="631933" y="49369"/>
                </a:lnTo>
                <a:lnTo>
                  <a:pt x="631933" y="0"/>
                </a:lnTo>
                <a:close/>
              </a:path>
              <a:path w="632459" h="405129">
                <a:moveTo>
                  <a:pt x="256723" y="227101"/>
                </a:moveTo>
                <a:lnTo>
                  <a:pt x="200723" y="227101"/>
                </a:lnTo>
                <a:lnTo>
                  <a:pt x="207355" y="233733"/>
                </a:lnTo>
                <a:lnTo>
                  <a:pt x="207355" y="348831"/>
                </a:lnTo>
                <a:lnTo>
                  <a:pt x="200723" y="355463"/>
                </a:lnTo>
                <a:lnTo>
                  <a:pt x="431211" y="355463"/>
                </a:lnTo>
                <a:lnTo>
                  <a:pt x="263354" y="355461"/>
                </a:lnTo>
                <a:lnTo>
                  <a:pt x="256724" y="348831"/>
                </a:lnTo>
                <a:lnTo>
                  <a:pt x="256723" y="227101"/>
                </a:lnTo>
                <a:close/>
              </a:path>
              <a:path w="632459" h="405129">
                <a:moveTo>
                  <a:pt x="631933" y="49369"/>
                </a:moveTo>
                <a:lnTo>
                  <a:pt x="526563" y="49369"/>
                </a:lnTo>
                <a:lnTo>
                  <a:pt x="533194" y="56000"/>
                </a:lnTo>
                <a:lnTo>
                  <a:pt x="533194" y="348831"/>
                </a:lnTo>
                <a:lnTo>
                  <a:pt x="526564" y="355463"/>
                </a:lnTo>
                <a:lnTo>
                  <a:pt x="631933" y="355463"/>
                </a:lnTo>
                <a:lnTo>
                  <a:pt x="631933" y="49369"/>
                </a:lnTo>
                <a:close/>
              </a:path>
              <a:path w="632459" h="405129">
                <a:moveTo>
                  <a:pt x="424579" y="138233"/>
                </a:moveTo>
                <a:lnTo>
                  <a:pt x="358706" y="138233"/>
                </a:lnTo>
                <a:lnTo>
                  <a:pt x="365338" y="144865"/>
                </a:lnTo>
                <a:lnTo>
                  <a:pt x="365337" y="348831"/>
                </a:lnTo>
                <a:lnTo>
                  <a:pt x="358706" y="355461"/>
                </a:lnTo>
                <a:lnTo>
                  <a:pt x="431210" y="355461"/>
                </a:lnTo>
                <a:lnTo>
                  <a:pt x="424579" y="348831"/>
                </a:lnTo>
                <a:lnTo>
                  <a:pt x="424579" y="138233"/>
                </a:lnTo>
                <a:close/>
              </a:path>
            </a:pathLst>
          </a:custGeom>
          <a:solidFill>
            <a:srgbClr val="000000"/>
          </a:solidFill>
        </p:spPr>
        <p:txBody>
          <a:bodyPr wrap="square" lIns="0" tIns="0" rIns="0" bIns="0" rtlCol="0"/>
          <a:lstStyle/>
          <a:p>
            <a:endParaRPr sz="819"/>
          </a:p>
        </p:txBody>
      </p:sp>
      <p:sp>
        <p:nvSpPr>
          <p:cNvPr id="10" name="object 10"/>
          <p:cNvSpPr/>
          <p:nvPr/>
        </p:nvSpPr>
        <p:spPr>
          <a:xfrm>
            <a:off x="4781075" y="4204089"/>
            <a:ext cx="0" cy="31479"/>
          </a:xfrm>
          <a:custGeom>
            <a:avLst/>
            <a:gdLst/>
            <a:ahLst/>
            <a:cxnLst/>
            <a:rect l="l" t="t" r="r" b="b"/>
            <a:pathLst>
              <a:path h="69215">
                <a:moveTo>
                  <a:pt x="0" y="0"/>
                </a:moveTo>
                <a:lnTo>
                  <a:pt x="0" y="69117"/>
                </a:lnTo>
              </a:path>
            </a:pathLst>
          </a:custGeom>
          <a:ln w="50639">
            <a:solidFill>
              <a:srgbClr val="000000"/>
            </a:solidFill>
          </a:ln>
        </p:spPr>
        <p:txBody>
          <a:bodyPr wrap="square" lIns="0" tIns="0" rIns="0" bIns="0" rtlCol="0"/>
          <a:lstStyle/>
          <a:p>
            <a:endParaRPr sz="819"/>
          </a:p>
        </p:txBody>
      </p:sp>
      <p:sp>
        <p:nvSpPr>
          <p:cNvPr id="11" name="object 11"/>
          <p:cNvSpPr/>
          <p:nvPr/>
        </p:nvSpPr>
        <p:spPr>
          <a:xfrm>
            <a:off x="5936465" y="4065057"/>
            <a:ext cx="315312" cy="287033"/>
          </a:xfrm>
          <a:prstGeom prst="rect">
            <a:avLst/>
          </a:prstGeom>
          <a:blipFill>
            <a:blip r:embed="rId4" cstate="print"/>
            <a:stretch>
              <a:fillRect/>
            </a:stretch>
          </a:blipFill>
        </p:spPr>
        <p:txBody>
          <a:bodyPr wrap="square" lIns="0" tIns="0" rIns="0" bIns="0" rtlCol="0"/>
          <a:lstStyle/>
          <a:p>
            <a:endParaRPr sz="819"/>
          </a:p>
        </p:txBody>
      </p:sp>
      <p:sp>
        <p:nvSpPr>
          <p:cNvPr id="12" name="object 12"/>
          <p:cNvSpPr/>
          <p:nvPr/>
        </p:nvSpPr>
        <p:spPr>
          <a:xfrm>
            <a:off x="7594077" y="4129249"/>
            <a:ext cx="139778" cy="77109"/>
          </a:xfrm>
          <a:custGeom>
            <a:avLst/>
            <a:gdLst/>
            <a:ahLst/>
            <a:cxnLst/>
            <a:rect l="l" t="t" r="r" b="b"/>
            <a:pathLst>
              <a:path w="307340" h="169545">
                <a:moveTo>
                  <a:pt x="980" y="3918"/>
                </a:moveTo>
                <a:lnTo>
                  <a:pt x="980" y="7836"/>
                </a:lnTo>
                <a:lnTo>
                  <a:pt x="0" y="12735"/>
                </a:lnTo>
                <a:lnTo>
                  <a:pt x="0" y="16658"/>
                </a:lnTo>
                <a:lnTo>
                  <a:pt x="6101" y="59464"/>
                </a:lnTo>
                <a:lnTo>
                  <a:pt x="23248" y="97610"/>
                </a:lnTo>
                <a:lnTo>
                  <a:pt x="49702" y="129358"/>
                </a:lnTo>
                <a:lnTo>
                  <a:pt x="83725" y="152971"/>
                </a:lnTo>
                <a:lnTo>
                  <a:pt x="123579" y="166711"/>
                </a:lnTo>
                <a:lnTo>
                  <a:pt x="152530" y="169527"/>
                </a:lnTo>
                <a:lnTo>
                  <a:pt x="167366" y="168834"/>
                </a:lnTo>
                <a:lnTo>
                  <a:pt x="209160" y="158941"/>
                </a:lnTo>
                <a:lnTo>
                  <a:pt x="245582" y="138663"/>
                </a:lnTo>
                <a:lnTo>
                  <a:pt x="274960" y="109716"/>
                </a:lnTo>
                <a:lnTo>
                  <a:pt x="295622" y="73815"/>
                </a:lnTo>
                <a:lnTo>
                  <a:pt x="305199" y="37236"/>
                </a:lnTo>
                <a:lnTo>
                  <a:pt x="82313" y="37236"/>
                </a:lnTo>
                <a:lnTo>
                  <a:pt x="980" y="3918"/>
                </a:lnTo>
                <a:close/>
              </a:path>
              <a:path w="307340" h="169545">
                <a:moveTo>
                  <a:pt x="305741" y="0"/>
                </a:moveTo>
                <a:lnTo>
                  <a:pt x="219509" y="37236"/>
                </a:lnTo>
                <a:lnTo>
                  <a:pt x="305199" y="37236"/>
                </a:lnTo>
                <a:lnTo>
                  <a:pt x="305896" y="32674"/>
                </a:lnTo>
                <a:lnTo>
                  <a:pt x="306723" y="18093"/>
                </a:lnTo>
                <a:lnTo>
                  <a:pt x="306730" y="4899"/>
                </a:lnTo>
                <a:lnTo>
                  <a:pt x="305741" y="0"/>
                </a:lnTo>
                <a:close/>
              </a:path>
            </a:pathLst>
          </a:custGeom>
          <a:solidFill>
            <a:srgbClr val="000000"/>
          </a:solidFill>
        </p:spPr>
        <p:txBody>
          <a:bodyPr wrap="square" lIns="0" tIns="0" rIns="0" bIns="0" rtlCol="0"/>
          <a:lstStyle/>
          <a:p>
            <a:endParaRPr sz="819"/>
          </a:p>
        </p:txBody>
      </p:sp>
      <p:sp>
        <p:nvSpPr>
          <p:cNvPr id="13" name="object 13"/>
          <p:cNvSpPr/>
          <p:nvPr/>
        </p:nvSpPr>
        <p:spPr>
          <a:xfrm>
            <a:off x="7540152" y="4216825"/>
            <a:ext cx="62380" cy="165481"/>
          </a:xfrm>
          <a:custGeom>
            <a:avLst/>
            <a:gdLst/>
            <a:ahLst/>
            <a:cxnLst/>
            <a:rect l="l" t="t" r="r" b="b"/>
            <a:pathLst>
              <a:path w="137159" h="363854">
                <a:moveTo>
                  <a:pt x="136792" y="0"/>
                </a:moveTo>
                <a:lnTo>
                  <a:pt x="89592" y="18725"/>
                </a:lnTo>
                <a:lnTo>
                  <a:pt x="58450" y="42859"/>
                </a:lnTo>
                <a:lnTo>
                  <a:pt x="32549" y="74201"/>
                </a:lnTo>
                <a:lnTo>
                  <a:pt x="13323" y="111451"/>
                </a:lnTo>
                <a:lnTo>
                  <a:pt x="2202" y="153311"/>
                </a:lnTo>
                <a:lnTo>
                  <a:pt x="0" y="182756"/>
                </a:lnTo>
                <a:lnTo>
                  <a:pt x="0" y="343462"/>
                </a:lnTo>
                <a:lnTo>
                  <a:pt x="11759" y="346411"/>
                </a:lnTo>
                <a:lnTo>
                  <a:pt x="24195" y="350381"/>
                </a:lnTo>
                <a:lnTo>
                  <a:pt x="36599" y="354017"/>
                </a:lnTo>
                <a:lnTo>
                  <a:pt x="48938" y="357352"/>
                </a:lnTo>
                <a:lnTo>
                  <a:pt x="61181" y="360418"/>
                </a:lnTo>
                <a:lnTo>
                  <a:pt x="73294" y="363247"/>
                </a:lnTo>
                <a:lnTo>
                  <a:pt x="81332" y="101420"/>
                </a:lnTo>
                <a:lnTo>
                  <a:pt x="82143" y="87468"/>
                </a:lnTo>
                <a:lnTo>
                  <a:pt x="93549" y="48693"/>
                </a:lnTo>
                <a:lnTo>
                  <a:pt x="116428" y="16520"/>
                </a:lnTo>
                <a:lnTo>
                  <a:pt x="126162" y="7704"/>
                </a:lnTo>
                <a:lnTo>
                  <a:pt x="136792" y="0"/>
                </a:lnTo>
                <a:close/>
              </a:path>
            </a:pathLst>
          </a:custGeom>
          <a:solidFill>
            <a:srgbClr val="000000"/>
          </a:solidFill>
        </p:spPr>
        <p:txBody>
          <a:bodyPr wrap="square" lIns="0" tIns="0" rIns="0" bIns="0" rtlCol="0"/>
          <a:lstStyle/>
          <a:p>
            <a:endParaRPr sz="819"/>
          </a:p>
        </p:txBody>
      </p:sp>
      <p:sp>
        <p:nvSpPr>
          <p:cNvPr id="14" name="object 14"/>
          <p:cNvSpPr/>
          <p:nvPr/>
        </p:nvSpPr>
        <p:spPr>
          <a:xfrm>
            <a:off x="7634634" y="4211258"/>
            <a:ext cx="58915" cy="73354"/>
          </a:xfrm>
          <a:custGeom>
            <a:avLst/>
            <a:gdLst/>
            <a:ahLst/>
            <a:cxnLst/>
            <a:rect l="l" t="t" r="r" b="b"/>
            <a:pathLst>
              <a:path w="129540" h="161290">
                <a:moveTo>
                  <a:pt x="112695" y="0"/>
                </a:moveTo>
                <a:lnTo>
                  <a:pt x="16658" y="0"/>
                </a:lnTo>
                <a:lnTo>
                  <a:pt x="3918" y="24499"/>
                </a:lnTo>
                <a:lnTo>
                  <a:pt x="977" y="30381"/>
                </a:lnTo>
                <a:lnTo>
                  <a:pt x="2" y="35266"/>
                </a:lnTo>
                <a:lnTo>
                  <a:pt x="0" y="121502"/>
                </a:lnTo>
                <a:lnTo>
                  <a:pt x="2612" y="135538"/>
                </a:lnTo>
                <a:lnTo>
                  <a:pt x="9791" y="147349"/>
                </a:lnTo>
                <a:lnTo>
                  <a:pt x="20544" y="155945"/>
                </a:lnTo>
                <a:lnTo>
                  <a:pt x="33883" y="160336"/>
                </a:lnTo>
                <a:lnTo>
                  <a:pt x="90165" y="160698"/>
                </a:lnTo>
                <a:lnTo>
                  <a:pt x="104197" y="158085"/>
                </a:lnTo>
                <a:lnTo>
                  <a:pt x="116008" y="150907"/>
                </a:lnTo>
                <a:lnTo>
                  <a:pt x="124606" y="140154"/>
                </a:lnTo>
                <a:lnTo>
                  <a:pt x="129000" y="126816"/>
                </a:lnTo>
                <a:lnTo>
                  <a:pt x="129362" y="41148"/>
                </a:lnTo>
                <a:lnTo>
                  <a:pt x="129362" y="35266"/>
                </a:lnTo>
                <a:lnTo>
                  <a:pt x="128373" y="29399"/>
                </a:lnTo>
                <a:lnTo>
                  <a:pt x="125442" y="24499"/>
                </a:lnTo>
                <a:lnTo>
                  <a:pt x="112695" y="0"/>
                </a:lnTo>
                <a:close/>
              </a:path>
            </a:pathLst>
          </a:custGeom>
          <a:solidFill>
            <a:srgbClr val="000000"/>
          </a:solidFill>
        </p:spPr>
        <p:txBody>
          <a:bodyPr wrap="square" lIns="0" tIns="0" rIns="0" bIns="0" rtlCol="0"/>
          <a:lstStyle/>
          <a:p>
            <a:endParaRPr sz="819"/>
          </a:p>
        </p:txBody>
      </p:sp>
      <p:sp>
        <p:nvSpPr>
          <p:cNvPr id="15" name="object 15"/>
          <p:cNvSpPr/>
          <p:nvPr/>
        </p:nvSpPr>
        <p:spPr>
          <a:xfrm>
            <a:off x="7595861" y="4230863"/>
            <a:ext cx="136602" cy="163749"/>
          </a:xfrm>
          <a:custGeom>
            <a:avLst/>
            <a:gdLst/>
            <a:ahLst/>
            <a:cxnLst/>
            <a:rect l="l" t="t" r="r" b="b"/>
            <a:pathLst>
              <a:path w="300355" h="360045">
                <a:moveTo>
                  <a:pt x="44095" y="0"/>
                </a:moveTo>
                <a:lnTo>
                  <a:pt x="14143" y="25622"/>
                </a:lnTo>
                <a:lnTo>
                  <a:pt x="369" y="62958"/>
                </a:lnTo>
                <a:lnTo>
                  <a:pt x="0" y="344934"/>
                </a:lnTo>
                <a:lnTo>
                  <a:pt x="13793" y="347516"/>
                </a:lnTo>
                <a:lnTo>
                  <a:pt x="54065" y="353611"/>
                </a:lnTo>
                <a:lnTo>
                  <a:pt x="92451" y="357455"/>
                </a:lnTo>
                <a:lnTo>
                  <a:pt x="140207" y="359571"/>
                </a:lnTo>
                <a:lnTo>
                  <a:pt x="152945" y="359493"/>
                </a:lnTo>
                <a:lnTo>
                  <a:pt x="203226" y="357314"/>
                </a:lnTo>
                <a:lnTo>
                  <a:pt x="253402" y="352162"/>
                </a:lnTo>
                <a:lnTo>
                  <a:pt x="291742" y="346353"/>
                </a:lnTo>
                <a:lnTo>
                  <a:pt x="297262" y="158750"/>
                </a:lnTo>
                <a:lnTo>
                  <a:pt x="124450" y="158750"/>
                </a:lnTo>
                <a:lnTo>
                  <a:pt x="109999" y="157431"/>
                </a:lnTo>
                <a:lnTo>
                  <a:pt x="72551" y="139552"/>
                </a:lnTo>
                <a:lnTo>
                  <a:pt x="48957" y="105787"/>
                </a:lnTo>
                <a:lnTo>
                  <a:pt x="45282" y="92112"/>
                </a:lnTo>
                <a:lnTo>
                  <a:pt x="44095" y="0"/>
                </a:lnTo>
                <a:close/>
              </a:path>
              <a:path w="300355" h="360045">
                <a:moveTo>
                  <a:pt x="255761" y="0"/>
                </a:moveTo>
                <a:lnTo>
                  <a:pt x="255761" y="78395"/>
                </a:lnTo>
                <a:lnTo>
                  <a:pt x="254443" y="92847"/>
                </a:lnTo>
                <a:lnTo>
                  <a:pt x="236565" y="130297"/>
                </a:lnTo>
                <a:lnTo>
                  <a:pt x="202801" y="153890"/>
                </a:lnTo>
                <a:lnTo>
                  <a:pt x="124450" y="158750"/>
                </a:lnTo>
                <a:lnTo>
                  <a:pt x="297262" y="158750"/>
                </a:lnTo>
                <a:lnTo>
                  <a:pt x="299857" y="70555"/>
                </a:lnTo>
                <a:lnTo>
                  <a:pt x="298656" y="56895"/>
                </a:lnTo>
                <a:lnTo>
                  <a:pt x="295177" y="43895"/>
                </a:lnTo>
                <a:lnTo>
                  <a:pt x="289608" y="31806"/>
                </a:lnTo>
                <a:lnTo>
                  <a:pt x="282139" y="20880"/>
                </a:lnTo>
                <a:lnTo>
                  <a:pt x="272956" y="11368"/>
                </a:lnTo>
                <a:lnTo>
                  <a:pt x="262248" y="3521"/>
                </a:lnTo>
                <a:lnTo>
                  <a:pt x="255761" y="0"/>
                </a:lnTo>
                <a:close/>
              </a:path>
            </a:pathLst>
          </a:custGeom>
          <a:solidFill>
            <a:srgbClr val="000000"/>
          </a:solidFill>
        </p:spPr>
        <p:txBody>
          <a:bodyPr wrap="square" lIns="0" tIns="0" rIns="0" bIns="0" rtlCol="0"/>
          <a:lstStyle/>
          <a:p>
            <a:endParaRPr sz="819"/>
          </a:p>
        </p:txBody>
      </p:sp>
      <p:sp>
        <p:nvSpPr>
          <p:cNvPr id="16" name="object 16"/>
          <p:cNvSpPr/>
          <p:nvPr/>
        </p:nvSpPr>
        <p:spPr>
          <a:xfrm>
            <a:off x="7720649" y="4213927"/>
            <a:ext cx="67579" cy="169814"/>
          </a:xfrm>
          <a:custGeom>
            <a:avLst/>
            <a:gdLst/>
            <a:ahLst/>
            <a:cxnLst/>
            <a:rect l="l" t="t" r="r" b="b"/>
            <a:pathLst>
              <a:path w="148590" h="373379">
                <a:moveTo>
                  <a:pt x="0" y="0"/>
                </a:moveTo>
                <a:lnTo>
                  <a:pt x="32269" y="22981"/>
                </a:lnTo>
                <a:lnTo>
                  <a:pt x="55318" y="55033"/>
                </a:lnTo>
                <a:lnTo>
                  <a:pt x="66778" y="93634"/>
                </a:lnTo>
                <a:lnTo>
                  <a:pt x="67615" y="373353"/>
                </a:lnTo>
                <a:lnTo>
                  <a:pt x="79619" y="370589"/>
                </a:lnTo>
                <a:lnTo>
                  <a:pt x="128839" y="357169"/>
                </a:lnTo>
                <a:lnTo>
                  <a:pt x="147969" y="190116"/>
                </a:lnTo>
                <a:lnTo>
                  <a:pt x="147452" y="175684"/>
                </a:lnTo>
                <a:lnTo>
                  <a:pt x="139980" y="134299"/>
                </a:lnTo>
                <a:lnTo>
                  <a:pt x="124368" y="96510"/>
                </a:lnTo>
                <a:lnTo>
                  <a:pt x="101570" y="63245"/>
                </a:lnTo>
                <a:lnTo>
                  <a:pt x="72538" y="35435"/>
                </a:lnTo>
                <a:lnTo>
                  <a:pt x="38227" y="14008"/>
                </a:lnTo>
                <a:lnTo>
                  <a:pt x="12890" y="3730"/>
                </a:lnTo>
                <a:lnTo>
                  <a:pt x="0" y="0"/>
                </a:lnTo>
                <a:close/>
              </a:path>
            </a:pathLst>
          </a:custGeom>
          <a:solidFill>
            <a:srgbClr val="000000"/>
          </a:solidFill>
        </p:spPr>
        <p:txBody>
          <a:bodyPr wrap="square" lIns="0" tIns="0" rIns="0" bIns="0" rtlCol="0"/>
          <a:lstStyle/>
          <a:p>
            <a:endParaRPr sz="819"/>
          </a:p>
        </p:txBody>
      </p:sp>
      <p:sp>
        <p:nvSpPr>
          <p:cNvPr id="18" name="object 18"/>
          <p:cNvSpPr/>
          <p:nvPr/>
        </p:nvSpPr>
        <p:spPr>
          <a:xfrm>
            <a:off x="7582934" y="4023177"/>
            <a:ext cx="162016" cy="109744"/>
          </a:xfrm>
          <a:custGeom>
            <a:avLst/>
            <a:gdLst/>
            <a:ahLst/>
            <a:cxnLst/>
            <a:rect l="l" t="t" r="r" b="b"/>
            <a:pathLst>
              <a:path w="356234" h="241300">
                <a:moveTo>
                  <a:pt x="121514" y="0"/>
                </a:moveTo>
                <a:lnTo>
                  <a:pt x="77934" y="23745"/>
                </a:lnTo>
                <a:lnTo>
                  <a:pt x="43245" y="60721"/>
                </a:lnTo>
                <a:lnTo>
                  <a:pt x="24362" y="96517"/>
                </a:lnTo>
                <a:lnTo>
                  <a:pt x="12606" y="138744"/>
                </a:lnTo>
                <a:lnTo>
                  <a:pt x="10429" y="154174"/>
                </a:lnTo>
                <a:lnTo>
                  <a:pt x="0" y="170510"/>
                </a:lnTo>
                <a:lnTo>
                  <a:pt x="8817" y="199910"/>
                </a:lnTo>
                <a:lnTo>
                  <a:pt x="110737" y="241066"/>
                </a:lnTo>
                <a:lnTo>
                  <a:pt x="244987" y="241066"/>
                </a:lnTo>
                <a:lnTo>
                  <a:pt x="346901" y="199906"/>
                </a:lnTo>
                <a:lnTo>
                  <a:pt x="355720" y="170506"/>
                </a:lnTo>
                <a:lnTo>
                  <a:pt x="345919" y="160707"/>
                </a:lnTo>
                <a:lnTo>
                  <a:pt x="344292" y="144964"/>
                </a:lnTo>
                <a:lnTo>
                  <a:pt x="343782" y="141966"/>
                </a:lnTo>
                <a:lnTo>
                  <a:pt x="181822" y="141966"/>
                </a:lnTo>
                <a:lnTo>
                  <a:pt x="167721" y="140313"/>
                </a:lnTo>
                <a:lnTo>
                  <a:pt x="135558" y="117804"/>
                </a:lnTo>
                <a:lnTo>
                  <a:pt x="121753" y="76527"/>
                </a:lnTo>
                <a:lnTo>
                  <a:pt x="121514" y="0"/>
                </a:lnTo>
                <a:close/>
              </a:path>
              <a:path w="356234" h="241300">
                <a:moveTo>
                  <a:pt x="239513" y="1605"/>
                </a:moveTo>
                <a:lnTo>
                  <a:pt x="235187" y="69574"/>
                </a:lnTo>
                <a:lnTo>
                  <a:pt x="224092" y="113244"/>
                </a:lnTo>
                <a:lnTo>
                  <a:pt x="194687" y="139240"/>
                </a:lnTo>
                <a:lnTo>
                  <a:pt x="181822" y="141966"/>
                </a:lnTo>
                <a:lnTo>
                  <a:pt x="343782" y="141966"/>
                </a:lnTo>
                <a:lnTo>
                  <a:pt x="333940" y="101782"/>
                </a:lnTo>
                <a:lnTo>
                  <a:pt x="316132" y="65008"/>
                </a:lnTo>
                <a:lnTo>
                  <a:pt x="291830" y="35081"/>
                </a:lnTo>
                <a:lnTo>
                  <a:pt x="250992" y="6584"/>
                </a:lnTo>
                <a:lnTo>
                  <a:pt x="239513" y="1605"/>
                </a:lnTo>
                <a:close/>
              </a:path>
            </a:pathLst>
          </a:custGeom>
          <a:solidFill>
            <a:srgbClr val="000000"/>
          </a:solidFill>
        </p:spPr>
        <p:txBody>
          <a:bodyPr wrap="square" lIns="0" tIns="0" rIns="0" bIns="0" rtlCol="0"/>
          <a:lstStyle/>
          <a:p>
            <a:endParaRPr sz="819"/>
          </a:p>
        </p:txBody>
      </p:sp>
      <p:sp>
        <p:nvSpPr>
          <p:cNvPr id="19" name="object 19"/>
          <p:cNvSpPr/>
          <p:nvPr/>
        </p:nvSpPr>
        <p:spPr>
          <a:xfrm>
            <a:off x="5718511" y="3980187"/>
            <a:ext cx="45919" cy="457745"/>
          </a:xfrm>
          <a:custGeom>
            <a:avLst/>
            <a:gdLst/>
            <a:ahLst/>
            <a:cxnLst/>
            <a:rect l="l" t="t" r="r" b="b"/>
            <a:pathLst>
              <a:path w="100965" h="1006475">
                <a:moveTo>
                  <a:pt x="72021" y="1001784"/>
                </a:moveTo>
                <a:lnTo>
                  <a:pt x="28498" y="1001784"/>
                </a:lnTo>
                <a:lnTo>
                  <a:pt x="30723" y="1006217"/>
                </a:lnTo>
                <a:lnTo>
                  <a:pt x="69796" y="1006217"/>
                </a:lnTo>
                <a:lnTo>
                  <a:pt x="72021" y="1001784"/>
                </a:lnTo>
                <a:close/>
              </a:path>
              <a:path w="100965" h="1006475">
                <a:moveTo>
                  <a:pt x="80304" y="997351"/>
                </a:moveTo>
                <a:lnTo>
                  <a:pt x="20215" y="997351"/>
                </a:lnTo>
                <a:lnTo>
                  <a:pt x="22187" y="1001784"/>
                </a:lnTo>
                <a:lnTo>
                  <a:pt x="78332" y="1001784"/>
                </a:lnTo>
                <a:lnTo>
                  <a:pt x="80304" y="997351"/>
                </a:lnTo>
                <a:close/>
              </a:path>
              <a:path w="100965" h="1006475">
                <a:moveTo>
                  <a:pt x="85775" y="992919"/>
                </a:moveTo>
                <a:lnTo>
                  <a:pt x="14744" y="992919"/>
                </a:lnTo>
                <a:lnTo>
                  <a:pt x="16491" y="997351"/>
                </a:lnTo>
                <a:lnTo>
                  <a:pt x="84028" y="997351"/>
                </a:lnTo>
                <a:lnTo>
                  <a:pt x="85775" y="992919"/>
                </a:lnTo>
                <a:close/>
              </a:path>
              <a:path w="100965" h="1006475">
                <a:moveTo>
                  <a:pt x="89021" y="988486"/>
                </a:moveTo>
                <a:lnTo>
                  <a:pt x="11497" y="988486"/>
                </a:lnTo>
                <a:lnTo>
                  <a:pt x="13078" y="992919"/>
                </a:lnTo>
                <a:lnTo>
                  <a:pt x="87441" y="992919"/>
                </a:lnTo>
                <a:lnTo>
                  <a:pt x="89021" y="988486"/>
                </a:lnTo>
                <a:close/>
              </a:path>
              <a:path w="100965" h="1006475">
                <a:moveTo>
                  <a:pt x="91919" y="984053"/>
                </a:moveTo>
                <a:lnTo>
                  <a:pt x="8600" y="984053"/>
                </a:lnTo>
                <a:lnTo>
                  <a:pt x="10004" y="988486"/>
                </a:lnTo>
                <a:lnTo>
                  <a:pt x="90516" y="988486"/>
                </a:lnTo>
                <a:lnTo>
                  <a:pt x="91919" y="984053"/>
                </a:lnTo>
                <a:close/>
              </a:path>
              <a:path w="100965" h="1006475">
                <a:moveTo>
                  <a:pt x="95553" y="979621"/>
                </a:moveTo>
                <a:lnTo>
                  <a:pt x="4966" y="979621"/>
                </a:lnTo>
                <a:lnTo>
                  <a:pt x="6078" y="984053"/>
                </a:lnTo>
                <a:lnTo>
                  <a:pt x="94441" y="984053"/>
                </a:lnTo>
                <a:lnTo>
                  <a:pt x="95553" y="979621"/>
                </a:lnTo>
                <a:close/>
              </a:path>
              <a:path w="100965" h="1006475">
                <a:moveTo>
                  <a:pt x="97463" y="975188"/>
                </a:moveTo>
                <a:lnTo>
                  <a:pt x="3056" y="975188"/>
                </a:lnTo>
                <a:lnTo>
                  <a:pt x="3959" y="979621"/>
                </a:lnTo>
                <a:lnTo>
                  <a:pt x="96560" y="979621"/>
                </a:lnTo>
                <a:lnTo>
                  <a:pt x="97463" y="975188"/>
                </a:lnTo>
                <a:close/>
              </a:path>
              <a:path w="100965" h="1006475">
                <a:moveTo>
                  <a:pt x="99496" y="966323"/>
                </a:moveTo>
                <a:lnTo>
                  <a:pt x="1023" y="966323"/>
                </a:lnTo>
                <a:lnTo>
                  <a:pt x="1586" y="970755"/>
                </a:lnTo>
                <a:lnTo>
                  <a:pt x="2265" y="975188"/>
                </a:lnTo>
                <a:lnTo>
                  <a:pt x="98254" y="975188"/>
                </a:lnTo>
                <a:lnTo>
                  <a:pt x="98933" y="970755"/>
                </a:lnTo>
                <a:lnTo>
                  <a:pt x="99496" y="966323"/>
                </a:lnTo>
                <a:close/>
              </a:path>
              <a:path w="100965" h="1006475">
                <a:moveTo>
                  <a:pt x="100260" y="961890"/>
                </a:moveTo>
                <a:lnTo>
                  <a:pt x="259" y="961890"/>
                </a:lnTo>
                <a:lnTo>
                  <a:pt x="580" y="966323"/>
                </a:lnTo>
                <a:lnTo>
                  <a:pt x="99939" y="966323"/>
                </a:lnTo>
                <a:lnTo>
                  <a:pt x="100260" y="961890"/>
                </a:lnTo>
                <a:close/>
              </a:path>
              <a:path w="100965" h="1006475">
                <a:moveTo>
                  <a:pt x="100520" y="957457"/>
                </a:moveTo>
                <a:lnTo>
                  <a:pt x="0" y="957457"/>
                </a:lnTo>
                <a:lnTo>
                  <a:pt x="65" y="961890"/>
                </a:lnTo>
                <a:lnTo>
                  <a:pt x="100455" y="961890"/>
                </a:lnTo>
                <a:lnTo>
                  <a:pt x="100520" y="957457"/>
                </a:lnTo>
                <a:close/>
              </a:path>
              <a:path w="100965" h="1006475">
                <a:moveTo>
                  <a:pt x="37695" y="908698"/>
                </a:moveTo>
                <a:lnTo>
                  <a:pt x="35337" y="908698"/>
                </a:lnTo>
                <a:lnTo>
                  <a:pt x="33004" y="913131"/>
                </a:lnTo>
                <a:lnTo>
                  <a:pt x="24226" y="913131"/>
                </a:lnTo>
                <a:lnTo>
                  <a:pt x="22187" y="917563"/>
                </a:lnTo>
                <a:lnTo>
                  <a:pt x="18317" y="917563"/>
                </a:lnTo>
                <a:lnTo>
                  <a:pt x="16491" y="921996"/>
                </a:lnTo>
                <a:lnTo>
                  <a:pt x="14744" y="921996"/>
                </a:lnTo>
                <a:lnTo>
                  <a:pt x="13078" y="926429"/>
                </a:lnTo>
                <a:lnTo>
                  <a:pt x="10004" y="926429"/>
                </a:lnTo>
                <a:lnTo>
                  <a:pt x="8600" y="930861"/>
                </a:lnTo>
                <a:lnTo>
                  <a:pt x="7291" y="930861"/>
                </a:lnTo>
                <a:lnTo>
                  <a:pt x="6078" y="935294"/>
                </a:lnTo>
                <a:lnTo>
                  <a:pt x="4966" y="935294"/>
                </a:lnTo>
                <a:lnTo>
                  <a:pt x="3959" y="939727"/>
                </a:lnTo>
                <a:lnTo>
                  <a:pt x="3056" y="939727"/>
                </a:lnTo>
                <a:lnTo>
                  <a:pt x="2265" y="944159"/>
                </a:lnTo>
                <a:lnTo>
                  <a:pt x="1586" y="944159"/>
                </a:lnTo>
                <a:lnTo>
                  <a:pt x="1023" y="948592"/>
                </a:lnTo>
                <a:lnTo>
                  <a:pt x="580" y="948592"/>
                </a:lnTo>
                <a:lnTo>
                  <a:pt x="259" y="953025"/>
                </a:lnTo>
                <a:lnTo>
                  <a:pt x="65" y="957457"/>
                </a:lnTo>
                <a:lnTo>
                  <a:pt x="37695" y="957457"/>
                </a:lnTo>
                <a:lnTo>
                  <a:pt x="37695" y="908698"/>
                </a:lnTo>
                <a:close/>
              </a:path>
              <a:path w="100965" h="1006475">
                <a:moveTo>
                  <a:pt x="62825" y="48759"/>
                </a:moveTo>
                <a:lnTo>
                  <a:pt x="37695" y="48759"/>
                </a:lnTo>
                <a:lnTo>
                  <a:pt x="37695" y="957457"/>
                </a:lnTo>
                <a:lnTo>
                  <a:pt x="62825" y="957457"/>
                </a:lnTo>
                <a:lnTo>
                  <a:pt x="62825" y="101951"/>
                </a:lnTo>
                <a:lnTo>
                  <a:pt x="40148" y="101951"/>
                </a:lnTo>
                <a:lnTo>
                  <a:pt x="37720" y="97518"/>
                </a:lnTo>
                <a:lnTo>
                  <a:pt x="62825" y="97518"/>
                </a:lnTo>
                <a:lnTo>
                  <a:pt x="62825" y="48759"/>
                </a:lnTo>
                <a:close/>
              </a:path>
              <a:path w="100965" h="1006475">
                <a:moveTo>
                  <a:pt x="65182" y="908698"/>
                </a:moveTo>
                <a:lnTo>
                  <a:pt x="62825" y="908698"/>
                </a:lnTo>
                <a:lnTo>
                  <a:pt x="62825" y="957457"/>
                </a:lnTo>
                <a:lnTo>
                  <a:pt x="100455" y="957457"/>
                </a:lnTo>
                <a:lnTo>
                  <a:pt x="100260" y="953025"/>
                </a:lnTo>
                <a:lnTo>
                  <a:pt x="99939" y="948592"/>
                </a:lnTo>
                <a:lnTo>
                  <a:pt x="99496" y="948592"/>
                </a:lnTo>
                <a:lnTo>
                  <a:pt x="98933" y="944159"/>
                </a:lnTo>
                <a:lnTo>
                  <a:pt x="98254" y="944159"/>
                </a:lnTo>
                <a:lnTo>
                  <a:pt x="97463" y="939727"/>
                </a:lnTo>
                <a:lnTo>
                  <a:pt x="96560" y="939727"/>
                </a:lnTo>
                <a:lnTo>
                  <a:pt x="95553" y="935294"/>
                </a:lnTo>
                <a:lnTo>
                  <a:pt x="94441" y="935294"/>
                </a:lnTo>
                <a:lnTo>
                  <a:pt x="93228" y="930861"/>
                </a:lnTo>
                <a:lnTo>
                  <a:pt x="91919" y="930861"/>
                </a:lnTo>
                <a:lnTo>
                  <a:pt x="90516" y="926429"/>
                </a:lnTo>
                <a:lnTo>
                  <a:pt x="87441" y="926429"/>
                </a:lnTo>
                <a:lnTo>
                  <a:pt x="85775" y="921996"/>
                </a:lnTo>
                <a:lnTo>
                  <a:pt x="84028" y="921996"/>
                </a:lnTo>
                <a:lnTo>
                  <a:pt x="82203" y="917563"/>
                </a:lnTo>
                <a:lnTo>
                  <a:pt x="78332" y="917563"/>
                </a:lnTo>
                <a:lnTo>
                  <a:pt x="76293" y="913131"/>
                </a:lnTo>
                <a:lnTo>
                  <a:pt x="67515" y="913131"/>
                </a:lnTo>
                <a:lnTo>
                  <a:pt x="65182" y="908698"/>
                </a:lnTo>
                <a:close/>
              </a:path>
              <a:path w="100965" h="1006475">
                <a:moveTo>
                  <a:pt x="62799" y="97518"/>
                </a:moveTo>
                <a:lnTo>
                  <a:pt x="37720" y="97518"/>
                </a:lnTo>
                <a:lnTo>
                  <a:pt x="40148" y="101951"/>
                </a:lnTo>
                <a:lnTo>
                  <a:pt x="60371" y="101951"/>
                </a:lnTo>
                <a:lnTo>
                  <a:pt x="62799" y="97518"/>
                </a:lnTo>
                <a:close/>
              </a:path>
              <a:path w="100965" h="1006475">
                <a:moveTo>
                  <a:pt x="62825" y="97518"/>
                </a:moveTo>
                <a:lnTo>
                  <a:pt x="60371" y="101951"/>
                </a:lnTo>
                <a:lnTo>
                  <a:pt x="62825" y="101951"/>
                </a:lnTo>
                <a:lnTo>
                  <a:pt x="62825" y="97518"/>
                </a:lnTo>
                <a:close/>
              </a:path>
              <a:path w="100965" h="1006475">
                <a:moveTo>
                  <a:pt x="37695" y="48759"/>
                </a:moveTo>
                <a:lnTo>
                  <a:pt x="0" y="48759"/>
                </a:lnTo>
                <a:lnTo>
                  <a:pt x="65" y="53192"/>
                </a:lnTo>
                <a:lnTo>
                  <a:pt x="259" y="57624"/>
                </a:lnTo>
                <a:lnTo>
                  <a:pt x="580" y="57624"/>
                </a:lnTo>
                <a:lnTo>
                  <a:pt x="1023" y="62057"/>
                </a:lnTo>
                <a:lnTo>
                  <a:pt x="1586" y="62057"/>
                </a:lnTo>
                <a:lnTo>
                  <a:pt x="2265" y="66490"/>
                </a:lnTo>
                <a:lnTo>
                  <a:pt x="3056" y="66490"/>
                </a:lnTo>
                <a:lnTo>
                  <a:pt x="3959" y="70922"/>
                </a:lnTo>
                <a:lnTo>
                  <a:pt x="4966" y="70922"/>
                </a:lnTo>
                <a:lnTo>
                  <a:pt x="6078" y="75355"/>
                </a:lnTo>
                <a:lnTo>
                  <a:pt x="7291" y="75355"/>
                </a:lnTo>
                <a:lnTo>
                  <a:pt x="8600" y="79788"/>
                </a:lnTo>
                <a:lnTo>
                  <a:pt x="10004" y="79788"/>
                </a:lnTo>
                <a:lnTo>
                  <a:pt x="11497" y="84220"/>
                </a:lnTo>
                <a:lnTo>
                  <a:pt x="14744" y="84220"/>
                </a:lnTo>
                <a:lnTo>
                  <a:pt x="16491" y="88653"/>
                </a:lnTo>
                <a:lnTo>
                  <a:pt x="20215" y="88653"/>
                </a:lnTo>
                <a:lnTo>
                  <a:pt x="22187" y="93086"/>
                </a:lnTo>
                <a:lnTo>
                  <a:pt x="26330" y="93086"/>
                </a:lnTo>
                <a:lnTo>
                  <a:pt x="28498" y="97518"/>
                </a:lnTo>
                <a:lnTo>
                  <a:pt x="37695" y="97518"/>
                </a:lnTo>
                <a:lnTo>
                  <a:pt x="37695" y="48759"/>
                </a:lnTo>
                <a:close/>
              </a:path>
              <a:path w="100965" h="1006475">
                <a:moveTo>
                  <a:pt x="100520" y="48759"/>
                </a:moveTo>
                <a:lnTo>
                  <a:pt x="62825" y="48759"/>
                </a:lnTo>
                <a:lnTo>
                  <a:pt x="62825" y="97518"/>
                </a:lnTo>
                <a:lnTo>
                  <a:pt x="72021" y="97518"/>
                </a:lnTo>
                <a:lnTo>
                  <a:pt x="74188" y="93086"/>
                </a:lnTo>
                <a:lnTo>
                  <a:pt x="78332" y="93086"/>
                </a:lnTo>
                <a:lnTo>
                  <a:pt x="80304" y="88653"/>
                </a:lnTo>
                <a:lnTo>
                  <a:pt x="84028" y="88653"/>
                </a:lnTo>
                <a:lnTo>
                  <a:pt x="85775" y="84220"/>
                </a:lnTo>
                <a:lnTo>
                  <a:pt x="89021" y="84220"/>
                </a:lnTo>
                <a:lnTo>
                  <a:pt x="90516" y="79788"/>
                </a:lnTo>
                <a:lnTo>
                  <a:pt x="91919" y="79788"/>
                </a:lnTo>
                <a:lnTo>
                  <a:pt x="93228" y="75355"/>
                </a:lnTo>
                <a:lnTo>
                  <a:pt x="94441" y="75355"/>
                </a:lnTo>
                <a:lnTo>
                  <a:pt x="95553" y="70922"/>
                </a:lnTo>
                <a:lnTo>
                  <a:pt x="96560" y="70922"/>
                </a:lnTo>
                <a:lnTo>
                  <a:pt x="97463" y="66490"/>
                </a:lnTo>
                <a:lnTo>
                  <a:pt x="98254" y="66490"/>
                </a:lnTo>
                <a:lnTo>
                  <a:pt x="98933" y="62057"/>
                </a:lnTo>
                <a:lnTo>
                  <a:pt x="99496" y="62057"/>
                </a:lnTo>
                <a:lnTo>
                  <a:pt x="99939" y="57624"/>
                </a:lnTo>
                <a:lnTo>
                  <a:pt x="100260" y="57624"/>
                </a:lnTo>
                <a:lnTo>
                  <a:pt x="100455" y="53192"/>
                </a:lnTo>
                <a:lnTo>
                  <a:pt x="100520" y="48759"/>
                </a:lnTo>
                <a:close/>
              </a:path>
              <a:path w="100965" h="1006475">
                <a:moveTo>
                  <a:pt x="100260" y="44326"/>
                </a:moveTo>
                <a:lnTo>
                  <a:pt x="259" y="44326"/>
                </a:lnTo>
                <a:lnTo>
                  <a:pt x="65" y="48759"/>
                </a:lnTo>
                <a:lnTo>
                  <a:pt x="100455" y="48759"/>
                </a:lnTo>
                <a:lnTo>
                  <a:pt x="100260" y="44326"/>
                </a:lnTo>
                <a:close/>
              </a:path>
              <a:path w="100965" h="1006475">
                <a:moveTo>
                  <a:pt x="99496" y="39894"/>
                </a:moveTo>
                <a:lnTo>
                  <a:pt x="1023" y="39894"/>
                </a:lnTo>
                <a:lnTo>
                  <a:pt x="580" y="44326"/>
                </a:lnTo>
                <a:lnTo>
                  <a:pt x="99939" y="44326"/>
                </a:lnTo>
                <a:lnTo>
                  <a:pt x="99496" y="39894"/>
                </a:lnTo>
                <a:close/>
              </a:path>
              <a:path w="100965" h="1006475">
                <a:moveTo>
                  <a:pt x="98254" y="35461"/>
                </a:moveTo>
                <a:lnTo>
                  <a:pt x="2265" y="35461"/>
                </a:lnTo>
                <a:lnTo>
                  <a:pt x="1586" y="39894"/>
                </a:lnTo>
                <a:lnTo>
                  <a:pt x="98933" y="39894"/>
                </a:lnTo>
                <a:lnTo>
                  <a:pt x="98254" y="35461"/>
                </a:lnTo>
                <a:close/>
              </a:path>
              <a:path w="100965" h="1006475">
                <a:moveTo>
                  <a:pt x="96560" y="31028"/>
                </a:moveTo>
                <a:lnTo>
                  <a:pt x="3959" y="31028"/>
                </a:lnTo>
                <a:lnTo>
                  <a:pt x="3056" y="35461"/>
                </a:lnTo>
                <a:lnTo>
                  <a:pt x="97463" y="35461"/>
                </a:lnTo>
                <a:lnTo>
                  <a:pt x="96560" y="31028"/>
                </a:lnTo>
                <a:close/>
              </a:path>
              <a:path w="100965" h="1006475">
                <a:moveTo>
                  <a:pt x="94441" y="26596"/>
                </a:moveTo>
                <a:lnTo>
                  <a:pt x="6078" y="26596"/>
                </a:lnTo>
                <a:lnTo>
                  <a:pt x="4966" y="31028"/>
                </a:lnTo>
                <a:lnTo>
                  <a:pt x="95553" y="31028"/>
                </a:lnTo>
                <a:lnTo>
                  <a:pt x="94441" y="26596"/>
                </a:lnTo>
                <a:close/>
              </a:path>
              <a:path w="100965" h="1006475">
                <a:moveTo>
                  <a:pt x="91919" y="22163"/>
                </a:moveTo>
                <a:lnTo>
                  <a:pt x="8600" y="22163"/>
                </a:lnTo>
                <a:lnTo>
                  <a:pt x="7291" y="26596"/>
                </a:lnTo>
                <a:lnTo>
                  <a:pt x="93228" y="26596"/>
                </a:lnTo>
                <a:lnTo>
                  <a:pt x="91919" y="22163"/>
                </a:lnTo>
                <a:close/>
              </a:path>
              <a:path w="100965" h="1006475">
                <a:moveTo>
                  <a:pt x="89021" y="17730"/>
                </a:moveTo>
                <a:lnTo>
                  <a:pt x="11497" y="17730"/>
                </a:lnTo>
                <a:lnTo>
                  <a:pt x="10004" y="22163"/>
                </a:lnTo>
                <a:lnTo>
                  <a:pt x="90516" y="22163"/>
                </a:lnTo>
                <a:lnTo>
                  <a:pt x="89021" y="17730"/>
                </a:lnTo>
                <a:close/>
              </a:path>
              <a:path w="100965" h="1006475">
                <a:moveTo>
                  <a:pt x="85775" y="13298"/>
                </a:moveTo>
                <a:lnTo>
                  <a:pt x="14744" y="13298"/>
                </a:lnTo>
                <a:lnTo>
                  <a:pt x="13078" y="17730"/>
                </a:lnTo>
                <a:lnTo>
                  <a:pt x="87441" y="17730"/>
                </a:lnTo>
                <a:lnTo>
                  <a:pt x="85775" y="13298"/>
                </a:lnTo>
                <a:close/>
              </a:path>
              <a:path w="100965" h="1006475">
                <a:moveTo>
                  <a:pt x="80304" y="8865"/>
                </a:moveTo>
                <a:lnTo>
                  <a:pt x="20215" y="8865"/>
                </a:lnTo>
                <a:lnTo>
                  <a:pt x="18317" y="13298"/>
                </a:lnTo>
                <a:lnTo>
                  <a:pt x="82203" y="13298"/>
                </a:lnTo>
                <a:lnTo>
                  <a:pt x="80304" y="8865"/>
                </a:lnTo>
                <a:close/>
              </a:path>
              <a:path w="100965" h="1006475">
                <a:moveTo>
                  <a:pt x="74188" y="4432"/>
                </a:moveTo>
                <a:lnTo>
                  <a:pt x="26330" y="4432"/>
                </a:lnTo>
                <a:lnTo>
                  <a:pt x="24226" y="8865"/>
                </a:lnTo>
                <a:lnTo>
                  <a:pt x="76293" y="8865"/>
                </a:lnTo>
                <a:lnTo>
                  <a:pt x="74188" y="4432"/>
                </a:lnTo>
                <a:close/>
              </a:path>
              <a:path w="100965" h="1006475">
                <a:moveTo>
                  <a:pt x="62799" y="0"/>
                </a:moveTo>
                <a:lnTo>
                  <a:pt x="37720" y="0"/>
                </a:lnTo>
                <a:lnTo>
                  <a:pt x="35337" y="4432"/>
                </a:lnTo>
                <a:lnTo>
                  <a:pt x="65182" y="4432"/>
                </a:lnTo>
                <a:lnTo>
                  <a:pt x="62799" y="0"/>
                </a:lnTo>
                <a:close/>
              </a:path>
            </a:pathLst>
          </a:custGeom>
          <a:solidFill>
            <a:srgbClr val="898989"/>
          </a:solidFill>
        </p:spPr>
        <p:txBody>
          <a:bodyPr wrap="square" lIns="0" tIns="0" rIns="0" bIns="0" rtlCol="0"/>
          <a:lstStyle/>
          <a:p>
            <a:endParaRPr sz="819"/>
          </a:p>
        </p:txBody>
      </p:sp>
      <p:sp>
        <p:nvSpPr>
          <p:cNvPr id="20" name="object 20"/>
          <p:cNvSpPr/>
          <p:nvPr/>
        </p:nvSpPr>
        <p:spPr>
          <a:xfrm>
            <a:off x="7343224" y="3980187"/>
            <a:ext cx="45919" cy="457745"/>
          </a:xfrm>
          <a:custGeom>
            <a:avLst/>
            <a:gdLst/>
            <a:ahLst/>
            <a:cxnLst/>
            <a:rect l="l" t="t" r="r" b="b"/>
            <a:pathLst>
              <a:path w="100965" h="1006475">
                <a:moveTo>
                  <a:pt x="72021" y="1001784"/>
                </a:moveTo>
                <a:lnTo>
                  <a:pt x="28498" y="1001784"/>
                </a:lnTo>
                <a:lnTo>
                  <a:pt x="30724" y="1006217"/>
                </a:lnTo>
                <a:lnTo>
                  <a:pt x="69796" y="1006217"/>
                </a:lnTo>
                <a:lnTo>
                  <a:pt x="72021" y="1001784"/>
                </a:lnTo>
                <a:close/>
              </a:path>
              <a:path w="100965" h="1006475">
                <a:moveTo>
                  <a:pt x="80304" y="997351"/>
                </a:moveTo>
                <a:lnTo>
                  <a:pt x="20216" y="997351"/>
                </a:lnTo>
                <a:lnTo>
                  <a:pt x="22187" y="1001784"/>
                </a:lnTo>
                <a:lnTo>
                  <a:pt x="78333" y="1001784"/>
                </a:lnTo>
                <a:lnTo>
                  <a:pt x="80304" y="997351"/>
                </a:lnTo>
                <a:close/>
              </a:path>
              <a:path w="100965" h="1006475">
                <a:moveTo>
                  <a:pt x="85775" y="992919"/>
                </a:moveTo>
                <a:lnTo>
                  <a:pt x="14745" y="992919"/>
                </a:lnTo>
                <a:lnTo>
                  <a:pt x="16491" y="997351"/>
                </a:lnTo>
                <a:lnTo>
                  <a:pt x="84028" y="997351"/>
                </a:lnTo>
                <a:lnTo>
                  <a:pt x="85775" y="992919"/>
                </a:lnTo>
                <a:close/>
              </a:path>
              <a:path w="100965" h="1006475">
                <a:moveTo>
                  <a:pt x="89022" y="988486"/>
                </a:moveTo>
                <a:lnTo>
                  <a:pt x="11498" y="988486"/>
                </a:lnTo>
                <a:lnTo>
                  <a:pt x="13079" y="992919"/>
                </a:lnTo>
                <a:lnTo>
                  <a:pt x="87441" y="992919"/>
                </a:lnTo>
                <a:lnTo>
                  <a:pt x="89022" y="988486"/>
                </a:lnTo>
                <a:close/>
              </a:path>
              <a:path w="100965" h="1006475">
                <a:moveTo>
                  <a:pt x="91919" y="984053"/>
                </a:moveTo>
                <a:lnTo>
                  <a:pt x="8600" y="984053"/>
                </a:lnTo>
                <a:lnTo>
                  <a:pt x="10004" y="988486"/>
                </a:lnTo>
                <a:lnTo>
                  <a:pt x="90516" y="988486"/>
                </a:lnTo>
                <a:lnTo>
                  <a:pt x="91919" y="984053"/>
                </a:lnTo>
                <a:close/>
              </a:path>
              <a:path w="100965" h="1006475">
                <a:moveTo>
                  <a:pt x="95553" y="979621"/>
                </a:moveTo>
                <a:lnTo>
                  <a:pt x="4967" y="979621"/>
                </a:lnTo>
                <a:lnTo>
                  <a:pt x="6078" y="984053"/>
                </a:lnTo>
                <a:lnTo>
                  <a:pt x="94441" y="984053"/>
                </a:lnTo>
                <a:lnTo>
                  <a:pt x="95553" y="979621"/>
                </a:lnTo>
                <a:close/>
              </a:path>
              <a:path w="100965" h="1006475">
                <a:moveTo>
                  <a:pt x="97463" y="975188"/>
                </a:moveTo>
                <a:lnTo>
                  <a:pt x="3057" y="975188"/>
                </a:lnTo>
                <a:lnTo>
                  <a:pt x="3959" y="979621"/>
                </a:lnTo>
                <a:lnTo>
                  <a:pt x="96561" y="979621"/>
                </a:lnTo>
                <a:lnTo>
                  <a:pt x="97463" y="975188"/>
                </a:lnTo>
                <a:close/>
              </a:path>
              <a:path w="100965" h="1006475">
                <a:moveTo>
                  <a:pt x="99496" y="966323"/>
                </a:moveTo>
                <a:lnTo>
                  <a:pt x="1023" y="966323"/>
                </a:lnTo>
                <a:lnTo>
                  <a:pt x="1586" y="970755"/>
                </a:lnTo>
                <a:lnTo>
                  <a:pt x="2265" y="975188"/>
                </a:lnTo>
                <a:lnTo>
                  <a:pt x="98255" y="975188"/>
                </a:lnTo>
                <a:lnTo>
                  <a:pt x="98933" y="970755"/>
                </a:lnTo>
                <a:lnTo>
                  <a:pt x="99496" y="966323"/>
                </a:lnTo>
                <a:close/>
              </a:path>
              <a:path w="100965" h="1006475">
                <a:moveTo>
                  <a:pt x="100260" y="961890"/>
                </a:moveTo>
                <a:lnTo>
                  <a:pt x="260" y="961890"/>
                </a:lnTo>
                <a:lnTo>
                  <a:pt x="580" y="966323"/>
                </a:lnTo>
                <a:lnTo>
                  <a:pt x="99939" y="966323"/>
                </a:lnTo>
                <a:lnTo>
                  <a:pt x="100260" y="961890"/>
                </a:lnTo>
                <a:close/>
              </a:path>
              <a:path w="100965" h="1006475">
                <a:moveTo>
                  <a:pt x="100520" y="957457"/>
                </a:moveTo>
                <a:lnTo>
                  <a:pt x="0" y="957457"/>
                </a:lnTo>
                <a:lnTo>
                  <a:pt x="65" y="961890"/>
                </a:lnTo>
                <a:lnTo>
                  <a:pt x="100455" y="961890"/>
                </a:lnTo>
                <a:lnTo>
                  <a:pt x="100520" y="957457"/>
                </a:lnTo>
                <a:close/>
              </a:path>
              <a:path w="100965" h="1006475">
                <a:moveTo>
                  <a:pt x="37695" y="908698"/>
                </a:moveTo>
                <a:lnTo>
                  <a:pt x="35338" y="908698"/>
                </a:lnTo>
                <a:lnTo>
                  <a:pt x="33004" y="913131"/>
                </a:lnTo>
                <a:lnTo>
                  <a:pt x="24226" y="913131"/>
                </a:lnTo>
                <a:lnTo>
                  <a:pt x="22187" y="917563"/>
                </a:lnTo>
                <a:lnTo>
                  <a:pt x="18317" y="917563"/>
                </a:lnTo>
                <a:lnTo>
                  <a:pt x="16491" y="921996"/>
                </a:lnTo>
                <a:lnTo>
                  <a:pt x="14745" y="921996"/>
                </a:lnTo>
                <a:lnTo>
                  <a:pt x="13079" y="926429"/>
                </a:lnTo>
                <a:lnTo>
                  <a:pt x="10004" y="926429"/>
                </a:lnTo>
                <a:lnTo>
                  <a:pt x="8600" y="930861"/>
                </a:lnTo>
                <a:lnTo>
                  <a:pt x="7291" y="930861"/>
                </a:lnTo>
                <a:lnTo>
                  <a:pt x="6078" y="935294"/>
                </a:lnTo>
                <a:lnTo>
                  <a:pt x="4967" y="935294"/>
                </a:lnTo>
                <a:lnTo>
                  <a:pt x="3959" y="939727"/>
                </a:lnTo>
                <a:lnTo>
                  <a:pt x="3057" y="939727"/>
                </a:lnTo>
                <a:lnTo>
                  <a:pt x="2265" y="944159"/>
                </a:lnTo>
                <a:lnTo>
                  <a:pt x="1586" y="944159"/>
                </a:lnTo>
                <a:lnTo>
                  <a:pt x="1023" y="948592"/>
                </a:lnTo>
                <a:lnTo>
                  <a:pt x="580" y="948592"/>
                </a:lnTo>
                <a:lnTo>
                  <a:pt x="260" y="953025"/>
                </a:lnTo>
                <a:lnTo>
                  <a:pt x="65" y="957457"/>
                </a:lnTo>
                <a:lnTo>
                  <a:pt x="37695" y="957457"/>
                </a:lnTo>
                <a:lnTo>
                  <a:pt x="37695" y="908698"/>
                </a:lnTo>
                <a:close/>
              </a:path>
              <a:path w="100965" h="1006475">
                <a:moveTo>
                  <a:pt x="62825" y="48759"/>
                </a:moveTo>
                <a:lnTo>
                  <a:pt x="37695" y="48759"/>
                </a:lnTo>
                <a:lnTo>
                  <a:pt x="37695" y="957457"/>
                </a:lnTo>
                <a:lnTo>
                  <a:pt x="62825" y="957457"/>
                </a:lnTo>
                <a:lnTo>
                  <a:pt x="62825" y="101951"/>
                </a:lnTo>
                <a:lnTo>
                  <a:pt x="40149" y="101951"/>
                </a:lnTo>
                <a:lnTo>
                  <a:pt x="37720" y="97518"/>
                </a:lnTo>
                <a:lnTo>
                  <a:pt x="62825" y="97518"/>
                </a:lnTo>
                <a:lnTo>
                  <a:pt x="62825" y="48759"/>
                </a:lnTo>
                <a:close/>
              </a:path>
              <a:path w="100965" h="1006475">
                <a:moveTo>
                  <a:pt x="65182" y="908698"/>
                </a:moveTo>
                <a:lnTo>
                  <a:pt x="62825" y="908698"/>
                </a:lnTo>
                <a:lnTo>
                  <a:pt x="62825" y="957457"/>
                </a:lnTo>
                <a:lnTo>
                  <a:pt x="100455" y="957457"/>
                </a:lnTo>
                <a:lnTo>
                  <a:pt x="100260" y="953025"/>
                </a:lnTo>
                <a:lnTo>
                  <a:pt x="99939" y="948592"/>
                </a:lnTo>
                <a:lnTo>
                  <a:pt x="99496" y="948592"/>
                </a:lnTo>
                <a:lnTo>
                  <a:pt x="98933" y="944159"/>
                </a:lnTo>
                <a:lnTo>
                  <a:pt x="98255" y="944159"/>
                </a:lnTo>
                <a:lnTo>
                  <a:pt x="97463" y="939727"/>
                </a:lnTo>
                <a:lnTo>
                  <a:pt x="96561" y="939727"/>
                </a:lnTo>
                <a:lnTo>
                  <a:pt x="95553" y="935294"/>
                </a:lnTo>
                <a:lnTo>
                  <a:pt x="94441" y="935294"/>
                </a:lnTo>
                <a:lnTo>
                  <a:pt x="93228" y="930861"/>
                </a:lnTo>
                <a:lnTo>
                  <a:pt x="91919" y="930861"/>
                </a:lnTo>
                <a:lnTo>
                  <a:pt x="90516" y="926429"/>
                </a:lnTo>
                <a:lnTo>
                  <a:pt x="87441" y="926429"/>
                </a:lnTo>
                <a:lnTo>
                  <a:pt x="85775" y="921996"/>
                </a:lnTo>
                <a:lnTo>
                  <a:pt x="84028" y="921996"/>
                </a:lnTo>
                <a:lnTo>
                  <a:pt x="82203" y="917563"/>
                </a:lnTo>
                <a:lnTo>
                  <a:pt x="78333" y="917563"/>
                </a:lnTo>
                <a:lnTo>
                  <a:pt x="76293" y="913131"/>
                </a:lnTo>
                <a:lnTo>
                  <a:pt x="67515" y="913131"/>
                </a:lnTo>
                <a:lnTo>
                  <a:pt x="65182" y="908698"/>
                </a:lnTo>
                <a:close/>
              </a:path>
              <a:path w="100965" h="1006475">
                <a:moveTo>
                  <a:pt x="62800" y="97518"/>
                </a:moveTo>
                <a:lnTo>
                  <a:pt x="37720" y="97518"/>
                </a:lnTo>
                <a:lnTo>
                  <a:pt x="40149" y="101951"/>
                </a:lnTo>
                <a:lnTo>
                  <a:pt x="60371" y="101951"/>
                </a:lnTo>
                <a:lnTo>
                  <a:pt x="62800" y="97518"/>
                </a:lnTo>
                <a:close/>
              </a:path>
              <a:path w="100965" h="1006475">
                <a:moveTo>
                  <a:pt x="62825" y="97518"/>
                </a:moveTo>
                <a:lnTo>
                  <a:pt x="60371" y="101951"/>
                </a:lnTo>
                <a:lnTo>
                  <a:pt x="62825" y="101951"/>
                </a:lnTo>
                <a:lnTo>
                  <a:pt x="62825" y="97518"/>
                </a:lnTo>
                <a:close/>
              </a:path>
              <a:path w="100965" h="1006475">
                <a:moveTo>
                  <a:pt x="37695" y="48759"/>
                </a:moveTo>
                <a:lnTo>
                  <a:pt x="0" y="48759"/>
                </a:lnTo>
                <a:lnTo>
                  <a:pt x="65" y="53192"/>
                </a:lnTo>
                <a:lnTo>
                  <a:pt x="260" y="57624"/>
                </a:lnTo>
                <a:lnTo>
                  <a:pt x="580" y="57624"/>
                </a:lnTo>
                <a:lnTo>
                  <a:pt x="1023" y="62057"/>
                </a:lnTo>
                <a:lnTo>
                  <a:pt x="1586" y="62057"/>
                </a:lnTo>
                <a:lnTo>
                  <a:pt x="2265" y="66490"/>
                </a:lnTo>
                <a:lnTo>
                  <a:pt x="3057" y="66490"/>
                </a:lnTo>
                <a:lnTo>
                  <a:pt x="3959" y="70922"/>
                </a:lnTo>
                <a:lnTo>
                  <a:pt x="4967" y="70922"/>
                </a:lnTo>
                <a:lnTo>
                  <a:pt x="6078" y="75355"/>
                </a:lnTo>
                <a:lnTo>
                  <a:pt x="7291" y="75355"/>
                </a:lnTo>
                <a:lnTo>
                  <a:pt x="8600" y="79788"/>
                </a:lnTo>
                <a:lnTo>
                  <a:pt x="10004" y="79788"/>
                </a:lnTo>
                <a:lnTo>
                  <a:pt x="11498" y="84220"/>
                </a:lnTo>
                <a:lnTo>
                  <a:pt x="14745" y="84220"/>
                </a:lnTo>
                <a:lnTo>
                  <a:pt x="16491" y="88653"/>
                </a:lnTo>
                <a:lnTo>
                  <a:pt x="20216" y="88653"/>
                </a:lnTo>
                <a:lnTo>
                  <a:pt x="22187" y="93086"/>
                </a:lnTo>
                <a:lnTo>
                  <a:pt x="26331" y="93086"/>
                </a:lnTo>
                <a:lnTo>
                  <a:pt x="28498" y="97518"/>
                </a:lnTo>
                <a:lnTo>
                  <a:pt x="37695" y="97518"/>
                </a:lnTo>
                <a:lnTo>
                  <a:pt x="37695" y="48759"/>
                </a:lnTo>
                <a:close/>
              </a:path>
              <a:path w="100965" h="1006475">
                <a:moveTo>
                  <a:pt x="100520" y="48759"/>
                </a:moveTo>
                <a:lnTo>
                  <a:pt x="62825" y="48759"/>
                </a:lnTo>
                <a:lnTo>
                  <a:pt x="62825" y="97518"/>
                </a:lnTo>
                <a:lnTo>
                  <a:pt x="72021" y="97518"/>
                </a:lnTo>
                <a:lnTo>
                  <a:pt x="74189" y="93086"/>
                </a:lnTo>
                <a:lnTo>
                  <a:pt x="78333" y="93086"/>
                </a:lnTo>
                <a:lnTo>
                  <a:pt x="80304" y="88653"/>
                </a:lnTo>
                <a:lnTo>
                  <a:pt x="84028" y="88653"/>
                </a:lnTo>
                <a:lnTo>
                  <a:pt x="85775" y="84220"/>
                </a:lnTo>
                <a:lnTo>
                  <a:pt x="89022" y="84220"/>
                </a:lnTo>
                <a:lnTo>
                  <a:pt x="90516" y="79788"/>
                </a:lnTo>
                <a:lnTo>
                  <a:pt x="91919" y="79788"/>
                </a:lnTo>
                <a:lnTo>
                  <a:pt x="93228" y="75355"/>
                </a:lnTo>
                <a:lnTo>
                  <a:pt x="94441" y="75355"/>
                </a:lnTo>
                <a:lnTo>
                  <a:pt x="95553" y="70922"/>
                </a:lnTo>
                <a:lnTo>
                  <a:pt x="96561" y="70922"/>
                </a:lnTo>
                <a:lnTo>
                  <a:pt x="97463" y="66490"/>
                </a:lnTo>
                <a:lnTo>
                  <a:pt x="98255" y="66490"/>
                </a:lnTo>
                <a:lnTo>
                  <a:pt x="98933" y="62057"/>
                </a:lnTo>
                <a:lnTo>
                  <a:pt x="99496" y="62057"/>
                </a:lnTo>
                <a:lnTo>
                  <a:pt x="99939" y="57624"/>
                </a:lnTo>
                <a:lnTo>
                  <a:pt x="100260" y="57624"/>
                </a:lnTo>
                <a:lnTo>
                  <a:pt x="100455" y="53192"/>
                </a:lnTo>
                <a:lnTo>
                  <a:pt x="100520" y="48759"/>
                </a:lnTo>
                <a:close/>
              </a:path>
              <a:path w="100965" h="1006475">
                <a:moveTo>
                  <a:pt x="100260" y="44326"/>
                </a:moveTo>
                <a:lnTo>
                  <a:pt x="260" y="44326"/>
                </a:lnTo>
                <a:lnTo>
                  <a:pt x="65" y="48759"/>
                </a:lnTo>
                <a:lnTo>
                  <a:pt x="100455" y="48759"/>
                </a:lnTo>
                <a:lnTo>
                  <a:pt x="100260" y="44326"/>
                </a:lnTo>
                <a:close/>
              </a:path>
              <a:path w="100965" h="1006475">
                <a:moveTo>
                  <a:pt x="99496" y="39894"/>
                </a:moveTo>
                <a:lnTo>
                  <a:pt x="1023" y="39894"/>
                </a:lnTo>
                <a:lnTo>
                  <a:pt x="580" y="44326"/>
                </a:lnTo>
                <a:lnTo>
                  <a:pt x="99939" y="44326"/>
                </a:lnTo>
                <a:lnTo>
                  <a:pt x="99496" y="39894"/>
                </a:lnTo>
                <a:close/>
              </a:path>
              <a:path w="100965" h="1006475">
                <a:moveTo>
                  <a:pt x="98255" y="35461"/>
                </a:moveTo>
                <a:lnTo>
                  <a:pt x="2265" y="35461"/>
                </a:lnTo>
                <a:lnTo>
                  <a:pt x="1586" y="39894"/>
                </a:lnTo>
                <a:lnTo>
                  <a:pt x="98933" y="39894"/>
                </a:lnTo>
                <a:lnTo>
                  <a:pt x="98255" y="35461"/>
                </a:lnTo>
                <a:close/>
              </a:path>
              <a:path w="100965" h="1006475">
                <a:moveTo>
                  <a:pt x="96561" y="31028"/>
                </a:moveTo>
                <a:lnTo>
                  <a:pt x="3959" y="31028"/>
                </a:lnTo>
                <a:lnTo>
                  <a:pt x="3057" y="35461"/>
                </a:lnTo>
                <a:lnTo>
                  <a:pt x="97463" y="35461"/>
                </a:lnTo>
                <a:lnTo>
                  <a:pt x="96561" y="31028"/>
                </a:lnTo>
                <a:close/>
              </a:path>
              <a:path w="100965" h="1006475">
                <a:moveTo>
                  <a:pt x="94441" y="26596"/>
                </a:moveTo>
                <a:lnTo>
                  <a:pt x="6078" y="26596"/>
                </a:lnTo>
                <a:lnTo>
                  <a:pt x="4967" y="31028"/>
                </a:lnTo>
                <a:lnTo>
                  <a:pt x="95553" y="31028"/>
                </a:lnTo>
                <a:lnTo>
                  <a:pt x="94441" y="26596"/>
                </a:lnTo>
                <a:close/>
              </a:path>
              <a:path w="100965" h="1006475">
                <a:moveTo>
                  <a:pt x="91919" y="22163"/>
                </a:moveTo>
                <a:lnTo>
                  <a:pt x="8600" y="22163"/>
                </a:lnTo>
                <a:lnTo>
                  <a:pt x="7291" y="26596"/>
                </a:lnTo>
                <a:lnTo>
                  <a:pt x="93228" y="26596"/>
                </a:lnTo>
                <a:lnTo>
                  <a:pt x="91919" y="22163"/>
                </a:lnTo>
                <a:close/>
              </a:path>
              <a:path w="100965" h="1006475">
                <a:moveTo>
                  <a:pt x="89022" y="17730"/>
                </a:moveTo>
                <a:lnTo>
                  <a:pt x="11498" y="17730"/>
                </a:lnTo>
                <a:lnTo>
                  <a:pt x="10004" y="22163"/>
                </a:lnTo>
                <a:lnTo>
                  <a:pt x="90516" y="22163"/>
                </a:lnTo>
                <a:lnTo>
                  <a:pt x="89022" y="17730"/>
                </a:lnTo>
                <a:close/>
              </a:path>
              <a:path w="100965" h="1006475">
                <a:moveTo>
                  <a:pt x="85775" y="13298"/>
                </a:moveTo>
                <a:lnTo>
                  <a:pt x="14745" y="13298"/>
                </a:lnTo>
                <a:lnTo>
                  <a:pt x="13079" y="17730"/>
                </a:lnTo>
                <a:lnTo>
                  <a:pt x="87441" y="17730"/>
                </a:lnTo>
                <a:lnTo>
                  <a:pt x="85775" y="13298"/>
                </a:lnTo>
                <a:close/>
              </a:path>
              <a:path w="100965" h="1006475">
                <a:moveTo>
                  <a:pt x="80304" y="8865"/>
                </a:moveTo>
                <a:lnTo>
                  <a:pt x="20216" y="8865"/>
                </a:lnTo>
                <a:lnTo>
                  <a:pt x="18317" y="13298"/>
                </a:lnTo>
                <a:lnTo>
                  <a:pt x="82203" y="13298"/>
                </a:lnTo>
                <a:lnTo>
                  <a:pt x="80304" y="8865"/>
                </a:lnTo>
                <a:close/>
              </a:path>
              <a:path w="100965" h="1006475">
                <a:moveTo>
                  <a:pt x="74189" y="4432"/>
                </a:moveTo>
                <a:lnTo>
                  <a:pt x="26331" y="4432"/>
                </a:lnTo>
                <a:lnTo>
                  <a:pt x="24226" y="8865"/>
                </a:lnTo>
                <a:lnTo>
                  <a:pt x="76293" y="8865"/>
                </a:lnTo>
                <a:lnTo>
                  <a:pt x="74189" y="4432"/>
                </a:lnTo>
                <a:close/>
              </a:path>
              <a:path w="100965" h="1006475">
                <a:moveTo>
                  <a:pt x="62800" y="0"/>
                </a:moveTo>
                <a:lnTo>
                  <a:pt x="37720" y="0"/>
                </a:lnTo>
                <a:lnTo>
                  <a:pt x="35338" y="4432"/>
                </a:lnTo>
                <a:lnTo>
                  <a:pt x="65182" y="4432"/>
                </a:lnTo>
                <a:lnTo>
                  <a:pt x="62800" y="0"/>
                </a:lnTo>
                <a:close/>
              </a:path>
            </a:pathLst>
          </a:custGeom>
          <a:solidFill>
            <a:srgbClr val="898989"/>
          </a:solidFill>
        </p:spPr>
        <p:txBody>
          <a:bodyPr wrap="square" lIns="0" tIns="0" rIns="0" bIns="0" rtlCol="0"/>
          <a:lstStyle/>
          <a:p>
            <a:endParaRPr sz="819"/>
          </a:p>
        </p:txBody>
      </p:sp>
      <p:sp>
        <p:nvSpPr>
          <p:cNvPr id="21" name="object 21"/>
          <p:cNvSpPr txBox="1"/>
          <p:nvPr/>
        </p:nvSpPr>
        <p:spPr>
          <a:xfrm>
            <a:off x="5236418" y="3913266"/>
            <a:ext cx="482093" cy="486287"/>
          </a:xfrm>
          <a:prstGeom prst="rect">
            <a:avLst/>
          </a:prstGeom>
        </p:spPr>
        <p:txBody>
          <a:bodyPr vert="horz" wrap="square" lIns="0" tIns="0" rIns="0" bIns="0" rtlCol="0">
            <a:spAutoFit/>
          </a:bodyPr>
          <a:lstStyle/>
          <a:p>
            <a:pPr marL="5776"/>
            <a:r>
              <a:rPr lang="en-US" sz="3160" b="1" dirty="0">
                <a:latin typeface="Arial"/>
                <a:cs typeface="Arial"/>
              </a:rPr>
              <a:t>8</a:t>
            </a:r>
            <a:endParaRPr sz="3160" dirty="0">
              <a:latin typeface="Arial"/>
              <a:cs typeface="Arial"/>
            </a:endParaRPr>
          </a:p>
        </p:txBody>
      </p:sp>
      <p:sp>
        <p:nvSpPr>
          <p:cNvPr id="22" name="object 22"/>
          <p:cNvSpPr txBox="1"/>
          <p:nvPr/>
        </p:nvSpPr>
        <p:spPr>
          <a:xfrm>
            <a:off x="5158842" y="4333469"/>
            <a:ext cx="391033" cy="83997"/>
          </a:xfrm>
          <a:prstGeom prst="rect">
            <a:avLst/>
          </a:prstGeom>
        </p:spPr>
        <p:txBody>
          <a:bodyPr vert="horz" wrap="square" lIns="0" tIns="0" rIns="0" bIns="0" rtlCol="0">
            <a:spAutoFit/>
          </a:bodyPr>
          <a:lstStyle/>
          <a:p>
            <a:pPr marL="5776"/>
            <a:r>
              <a:rPr sz="546" b="1" spc="-7" dirty="0">
                <a:solidFill>
                  <a:srgbClr val="2B2A29"/>
                </a:solidFill>
                <a:latin typeface="Arial"/>
                <a:cs typeface="Arial"/>
              </a:rPr>
              <a:t>л</a:t>
            </a:r>
            <a:r>
              <a:rPr sz="546" b="1" spc="2" dirty="0">
                <a:solidFill>
                  <a:srgbClr val="2B2A29"/>
                </a:solidFill>
                <a:latin typeface="Arial"/>
                <a:cs typeface="Arial"/>
              </a:rPr>
              <a:t>ойиҳалар</a:t>
            </a:r>
            <a:endParaRPr sz="546">
              <a:latin typeface="Arial"/>
              <a:cs typeface="Arial"/>
            </a:endParaRPr>
          </a:p>
        </p:txBody>
      </p:sp>
      <p:sp>
        <p:nvSpPr>
          <p:cNvPr id="23" name="object 23"/>
          <p:cNvSpPr txBox="1"/>
          <p:nvPr/>
        </p:nvSpPr>
        <p:spPr>
          <a:xfrm>
            <a:off x="6380079" y="3902384"/>
            <a:ext cx="796217" cy="486287"/>
          </a:xfrm>
          <a:prstGeom prst="rect">
            <a:avLst/>
          </a:prstGeom>
        </p:spPr>
        <p:txBody>
          <a:bodyPr vert="horz" wrap="square" lIns="0" tIns="0" rIns="0" bIns="0" rtlCol="0">
            <a:spAutoFit/>
          </a:bodyPr>
          <a:lstStyle/>
          <a:p>
            <a:pPr marL="5776"/>
            <a:r>
              <a:rPr lang="en-US" sz="3160" b="1" dirty="0">
                <a:latin typeface="Arial"/>
                <a:cs typeface="Arial"/>
              </a:rPr>
              <a:t>14</a:t>
            </a:r>
            <a:r>
              <a:rPr lang="ru-RU" sz="3160" b="1" dirty="0">
                <a:latin typeface="Arial"/>
                <a:cs typeface="Arial"/>
              </a:rPr>
              <a:t>,0</a:t>
            </a:r>
            <a:endParaRPr sz="3160" b="1" dirty="0">
              <a:latin typeface="Arial"/>
              <a:cs typeface="Arial"/>
            </a:endParaRPr>
          </a:p>
        </p:txBody>
      </p:sp>
      <p:sp>
        <p:nvSpPr>
          <p:cNvPr id="24" name="object 24"/>
          <p:cNvSpPr txBox="1"/>
          <p:nvPr/>
        </p:nvSpPr>
        <p:spPr>
          <a:xfrm>
            <a:off x="6595134" y="4353827"/>
            <a:ext cx="366197" cy="83997"/>
          </a:xfrm>
          <a:prstGeom prst="rect">
            <a:avLst/>
          </a:prstGeom>
        </p:spPr>
        <p:txBody>
          <a:bodyPr vert="horz" wrap="square" lIns="0" tIns="0" rIns="0" bIns="0" rtlCol="0">
            <a:spAutoFit/>
          </a:bodyPr>
          <a:lstStyle/>
          <a:p>
            <a:pPr marL="5776"/>
            <a:r>
              <a:rPr sz="546" b="1" spc="2" dirty="0">
                <a:solidFill>
                  <a:srgbClr val="2B2A29"/>
                </a:solidFill>
                <a:latin typeface="Arial"/>
                <a:cs typeface="Arial"/>
              </a:rPr>
              <a:t>млн.д</a:t>
            </a:r>
            <a:r>
              <a:rPr sz="546" b="1" spc="-14" dirty="0">
                <a:solidFill>
                  <a:srgbClr val="2B2A29"/>
                </a:solidFill>
                <a:latin typeface="Arial"/>
                <a:cs typeface="Arial"/>
              </a:rPr>
              <a:t>о</a:t>
            </a:r>
            <a:r>
              <a:rPr sz="546" b="1" spc="2" dirty="0">
                <a:solidFill>
                  <a:srgbClr val="2B2A29"/>
                </a:solidFill>
                <a:latin typeface="Arial"/>
                <a:cs typeface="Arial"/>
              </a:rPr>
              <a:t>лл.</a:t>
            </a:r>
            <a:endParaRPr sz="546">
              <a:latin typeface="Arial"/>
              <a:cs typeface="Arial"/>
            </a:endParaRPr>
          </a:p>
        </p:txBody>
      </p:sp>
      <p:sp>
        <p:nvSpPr>
          <p:cNvPr id="25" name="object 25"/>
          <p:cNvSpPr txBox="1"/>
          <p:nvPr/>
        </p:nvSpPr>
        <p:spPr>
          <a:xfrm>
            <a:off x="7966780" y="3852223"/>
            <a:ext cx="977005" cy="577081"/>
          </a:xfrm>
          <a:prstGeom prst="rect">
            <a:avLst/>
          </a:prstGeom>
        </p:spPr>
        <p:txBody>
          <a:bodyPr vert="horz" wrap="square" lIns="0" tIns="0" rIns="0" bIns="0" rtlCol="0">
            <a:spAutoFit/>
          </a:bodyPr>
          <a:lstStyle/>
          <a:p>
            <a:pPr algn="ctr">
              <a:lnSpc>
                <a:spcPts val="3790"/>
              </a:lnSpc>
            </a:pPr>
            <a:r>
              <a:rPr lang="uz-Cyrl-UZ" sz="3160" b="1" dirty="0">
                <a:solidFill>
                  <a:srgbClr val="D62023"/>
                </a:solidFill>
                <a:latin typeface="Arial"/>
                <a:cs typeface="Arial"/>
              </a:rPr>
              <a:t>450</a:t>
            </a:r>
            <a:endParaRPr sz="3160" dirty="0">
              <a:latin typeface="Arial"/>
              <a:cs typeface="Arial"/>
            </a:endParaRPr>
          </a:p>
          <a:p>
            <a:pPr algn="ctr">
              <a:lnSpc>
                <a:spcPts val="653"/>
              </a:lnSpc>
            </a:pPr>
            <a:r>
              <a:rPr sz="546" b="1" spc="2" dirty="0" err="1">
                <a:solidFill>
                  <a:srgbClr val="D62023"/>
                </a:solidFill>
                <a:latin typeface="Arial"/>
                <a:cs typeface="Arial"/>
              </a:rPr>
              <a:t>яратиладиган</a:t>
            </a:r>
            <a:r>
              <a:rPr sz="546" b="1" spc="2" dirty="0">
                <a:solidFill>
                  <a:srgbClr val="D62023"/>
                </a:solidFill>
                <a:latin typeface="Arial"/>
                <a:cs typeface="Arial"/>
              </a:rPr>
              <a:t> </a:t>
            </a:r>
            <a:r>
              <a:rPr sz="546" b="1" spc="2" dirty="0" err="1">
                <a:solidFill>
                  <a:srgbClr val="D62023"/>
                </a:solidFill>
                <a:latin typeface="Arial"/>
                <a:cs typeface="Arial"/>
              </a:rPr>
              <a:t>иш</a:t>
            </a:r>
            <a:r>
              <a:rPr sz="546" b="1" spc="2" dirty="0">
                <a:solidFill>
                  <a:srgbClr val="D62023"/>
                </a:solidFill>
                <a:latin typeface="Arial"/>
                <a:cs typeface="Arial"/>
              </a:rPr>
              <a:t> </a:t>
            </a:r>
            <a:r>
              <a:rPr sz="546" b="1" spc="2" dirty="0" err="1">
                <a:solidFill>
                  <a:srgbClr val="D62023"/>
                </a:solidFill>
                <a:latin typeface="Arial"/>
                <a:cs typeface="Arial"/>
              </a:rPr>
              <a:t>ўринлари</a:t>
            </a:r>
            <a:endParaRPr sz="546" dirty="0">
              <a:latin typeface="Arial"/>
              <a:cs typeface="Arial"/>
            </a:endParaRPr>
          </a:p>
        </p:txBody>
      </p:sp>
      <p:sp>
        <p:nvSpPr>
          <p:cNvPr id="26" name="object 26"/>
          <p:cNvSpPr/>
          <p:nvPr/>
        </p:nvSpPr>
        <p:spPr>
          <a:xfrm>
            <a:off x="4633972" y="4637264"/>
            <a:ext cx="4398688" cy="259341"/>
          </a:xfrm>
          <a:custGeom>
            <a:avLst/>
            <a:gdLst/>
            <a:ahLst/>
            <a:cxnLst/>
            <a:rect l="l" t="t" r="r" b="b"/>
            <a:pathLst>
              <a:path w="9671685" h="570229">
                <a:moveTo>
                  <a:pt x="9386530" y="0"/>
                </a:moveTo>
                <a:lnTo>
                  <a:pt x="284954" y="0"/>
                </a:lnTo>
                <a:lnTo>
                  <a:pt x="261671" y="949"/>
                </a:lnTo>
                <a:lnTo>
                  <a:pt x="216688" y="8318"/>
                </a:lnTo>
                <a:lnTo>
                  <a:pt x="174311" y="22484"/>
                </a:lnTo>
                <a:lnTo>
                  <a:pt x="135141" y="42847"/>
                </a:lnTo>
                <a:lnTo>
                  <a:pt x="99774" y="68810"/>
                </a:lnTo>
                <a:lnTo>
                  <a:pt x="68811" y="99774"/>
                </a:lnTo>
                <a:lnTo>
                  <a:pt x="42848" y="135140"/>
                </a:lnTo>
                <a:lnTo>
                  <a:pt x="22484" y="174311"/>
                </a:lnTo>
                <a:lnTo>
                  <a:pt x="8318" y="216687"/>
                </a:lnTo>
                <a:lnTo>
                  <a:pt x="949" y="261671"/>
                </a:lnTo>
                <a:lnTo>
                  <a:pt x="0" y="284954"/>
                </a:lnTo>
                <a:lnTo>
                  <a:pt x="949" y="308237"/>
                </a:lnTo>
                <a:lnTo>
                  <a:pt x="8318" y="353221"/>
                </a:lnTo>
                <a:lnTo>
                  <a:pt x="22484" y="395597"/>
                </a:lnTo>
                <a:lnTo>
                  <a:pt x="42848" y="434768"/>
                </a:lnTo>
                <a:lnTo>
                  <a:pt x="68811" y="470134"/>
                </a:lnTo>
                <a:lnTo>
                  <a:pt x="99774" y="501098"/>
                </a:lnTo>
                <a:lnTo>
                  <a:pt x="135141" y="527060"/>
                </a:lnTo>
                <a:lnTo>
                  <a:pt x="174311" y="547424"/>
                </a:lnTo>
                <a:lnTo>
                  <a:pt x="216688" y="561589"/>
                </a:lnTo>
                <a:lnTo>
                  <a:pt x="261671" y="568959"/>
                </a:lnTo>
                <a:lnTo>
                  <a:pt x="284954" y="569908"/>
                </a:lnTo>
                <a:lnTo>
                  <a:pt x="9386530" y="569908"/>
                </a:lnTo>
                <a:lnTo>
                  <a:pt x="9432593" y="566161"/>
                </a:lnTo>
                <a:lnTo>
                  <a:pt x="9476347" y="555319"/>
                </a:lnTo>
                <a:lnTo>
                  <a:pt x="9517196" y="537979"/>
                </a:lnTo>
                <a:lnTo>
                  <a:pt x="9554539" y="514741"/>
                </a:lnTo>
                <a:lnTo>
                  <a:pt x="9587779" y="486203"/>
                </a:lnTo>
                <a:lnTo>
                  <a:pt x="9616317" y="452964"/>
                </a:lnTo>
                <a:lnTo>
                  <a:pt x="9639555" y="415620"/>
                </a:lnTo>
                <a:lnTo>
                  <a:pt x="9656895" y="374772"/>
                </a:lnTo>
                <a:lnTo>
                  <a:pt x="9667737" y="331017"/>
                </a:lnTo>
                <a:lnTo>
                  <a:pt x="9671484" y="284954"/>
                </a:lnTo>
                <a:lnTo>
                  <a:pt x="9670535" y="261671"/>
                </a:lnTo>
                <a:lnTo>
                  <a:pt x="9663165" y="216687"/>
                </a:lnTo>
                <a:lnTo>
                  <a:pt x="9649000" y="174311"/>
                </a:lnTo>
                <a:lnTo>
                  <a:pt x="9628636" y="135140"/>
                </a:lnTo>
                <a:lnTo>
                  <a:pt x="9602673" y="99774"/>
                </a:lnTo>
                <a:lnTo>
                  <a:pt x="9571709" y="68810"/>
                </a:lnTo>
                <a:lnTo>
                  <a:pt x="9536343" y="42847"/>
                </a:lnTo>
                <a:lnTo>
                  <a:pt x="9497172" y="22484"/>
                </a:lnTo>
                <a:lnTo>
                  <a:pt x="9454796" y="8318"/>
                </a:lnTo>
                <a:lnTo>
                  <a:pt x="9409812" y="949"/>
                </a:lnTo>
                <a:lnTo>
                  <a:pt x="9386530" y="0"/>
                </a:lnTo>
                <a:close/>
              </a:path>
            </a:pathLst>
          </a:custGeom>
          <a:solidFill>
            <a:srgbClr val="A2D9F7"/>
          </a:solidFill>
        </p:spPr>
        <p:txBody>
          <a:bodyPr wrap="square" lIns="0" tIns="0" rIns="0" bIns="0" rtlCol="0"/>
          <a:lstStyle/>
          <a:p>
            <a:pPr algn="ctr"/>
            <a:endParaRPr sz="819" dirty="0"/>
          </a:p>
        </p:txBody>
      </p:sp>
      <p:sp>
        <p:nvSpPr>
          <p:cNvPr id="27" name="object 27"/>
          <p:cNvSpPr txBox="1"/>
          <p:nvPr/>
        </p:nvSpPr>
        <p:spPr>
          <a:xfrm>
            <a:off x="4735758" y="4706312"/>
            <a:ext cx="4192203" cy="102592"/>
          </a:xfrm>
          <a:prstGeom prst="rect">
            <a:avLst/>
          </a:prstGeom>
        </p:spPr>
        <p:txBody>
          <a:bodyPr vert="horz" wrap="square" lIns="0" tIns="0" rIns="0" bIns="0" rtlCol="0">
            <a:spAutoFit/>
          </a:bodyPr>
          <a:lstStyle/>
          <a:p>
            <a:pPr marL="594897" marR="2311" indent="-589409">
              <a:lnSpc>
                <a:spcPts val="796"/>
              </a:lnSpc>
            </a:pPr>
            <a:r>
              <a:rPr lang="uz-Cyrl-UZ" sz="705" b="1" spc="5" dirty="0">
                <a:solidFill>
                  <a:srgbClr val="2B2A29"/>
                </a:solidFill>
                <a:latin typeface="Arial"/>
                <a:cs typeface="Arial"/>
              </a:rPr>
              <a:t>Текстил маҳсулотларини ишлаб чиқаришни ташкил этиш лойихасини ташкил этиш</a:t>
            </a:r>
            <a:endParaRPr sz="705" b="1" dirty="0">
              <a:latin typeface="Arial"/>
              <a:cs typeface="Arial"/>
            </a:endParaRPr>
          </a:p>
        </p:txBody>
      </p:sp>
      <p:sp>
        <p:nvSpPr>
          <p:cNvPr id="28" name="object 28"/>
          <p:cNvSpPr/>
          <p:nvPr/>
        </p:nvSpPr>
        <p:spPr>
          <a:xfrm>
            <a:off x="4816614" y="5274885"/>
            <a:ext cx="265616" cy="287033"/>
          </a:xfrm>
          <a:prstGeom prst="rect">
            <a:avLst/>
          </a:prstGeom>
          <a:blipFill>
            <a:blip r:embed="rId5" cstate="print"/>
            <a:stretch>
              <a:fillRect/>
            </a:stretch>
          </a:blipFill>
        </p:spPr>
        <p:txBody>
          <a:bodyPr wrap="square" lIns="0" tIns="0" rIns="0" bIns="0" rtlCol="0"/>
          <a:lstStyle/>
          <a:p>
            <a:endParaRPr sz="819"/>
          </a:p>
        </p:txBody>
      </p:sp>
      <p:sp>
        <p:nvSpPr>
          <p:cNvPr id="29" name="object 29"/>
          <p:cNvSpPr txBox="1"/>
          <p:nvPr/>
        </p:nvSpPr>
        <p:spPr>
          <a:xfrm>
            <a:off x="5211435" y="5207092"/>
            <a:ext cx="645264" cy="363946"/>
          </a:xfrm>
          <a:prstGeom prst="rect">
            <a:avLst/>
          </a:prstGeom>
        </p:spPr>
        <p:txBody>
          <a:bodyPr vert="horz" wrap="square" lIns="0" tIns="0" rIns="0" bIns="0" rtlCol="0">
            <a:spAutoFit/>
          </a:bodyPr>
          <a:lstStyle/>
          <a:p>
            <a:pPr marL="5776"/>
            <a:r>
              <a:rPr lang="uz-Cyrl-UZ" sz="2365" b="1" dirty="0">
                <a:latin typeface="Arial"/>
                <a:cs typeface="Arial"/>
              </a:rPr>
              <a:t>  3</a:t>
            </a:r>
            <a:r>
              <a:rPr sz="2365" b="1" dirty="0">
                <a:latin typeface="Arial"/>
                <a:cs typeface="Arial"/>
              </a:rPr>
              <a:t>,</a:t>
            </a:r>
            <a:r>
              <a:rPr lang="uz-Cyrl-UZ" sz="2365" b="1" dirty="0">
                <a:latin typeface="Arial"/>
                <a:cs typeface="Arial"/>
              </a:rPr>
              <a:t>0</a:t>
            </a:r>
            <a:endParaRPr sz="2365" dirty="0">
              <a:latin typeface="Arial"/>
              <a:cs typeface="Arial"/>
            </a:endParaRPr>
          </a:p>
        </p:txBody>
      </p:sp>
      <p:sp>
        <p:nvSpPr>
          <p:cNvPr id="30" name="object 30"/>
          <p:cNvSpPr txBox="1"/>
          <p:nvPr/>
        </p:nvSpPr>
        <p:spPr>
          <a:xfrm>
            <a:off x="5370540" y="5609153"/>
            <a:ext cx="366197" cy="83997"/>
          </a:xfrm>
          <a:prstGeom prst="rect">
            <a:avLst/>
          </a:prstGeom>
        </p:spPr>
        <p:txBody>
          <a:bodyPr vert="horz" wrap="square" lIns="0" tIns="0" rIns="0" bIns="0" rtlCol="0">
            <a:spAutoFit/>
          </a:bodyPr>
          <a:lstStyle/>
          <a:p>
            <a:pPr marL="5776"/>
            <a:r>
              <a:rPr sz="546" b="1" spc="2" dirty="0">
                <a:solidFill>
                  <a:srgbClr val="2B2A29"/>
                </a:solidFill>
                <a:latin typeface="Arial"/>
                <a:cs typeface="Arial"/>
              </a:rPr>
              <a:t>млн.д</a:t>
            </a:r>
            <a:r>
              <a:rPr sz="546" b="1" spc="-14" dirty="0">
                <a:solidFill>
                  <a:srgbClr val="2B2A29"/>
                </a:solidFill>
                <a:latin typeface="Arial"/>
                <a:cs typeface="Arial"/>
              </a:rPr>
              <a:t>о</a:t>
            </a:r>
            <a:r>
              <a:rPr sz="546" b="1" spc="2" dirty="0">
                <a:solidFill>
                  <a:srgbClr val="2B2A29"/>
                </a:solidFill>
                <a:latin typeface="Arial"/>
                <a:cs typeface="Arial"/>
              </a:rPr>
              <a:t>лл.</a:t>
            </a:r>
            <a:endParaRPr sz="546" dirty="0">
              <a:latin typeface="Arial"/>
              <a:cs typeface="Arial"/>
            </a:endParaRPr>
          </a:p>
        </p:txBody>
      </p:sp>
      <p:sp>
        <p:nvSpPr>
          <p:cNvPr id="31" name="object 31"/>
          <p:cNvSpPr/>
          <p:nvPr/>
        </p:nvSpPr>
        <p:spPr>
          <a:xfrm>
            <a:off x="4725031" y="6115144"/>
            <a:ext cx="139778" cy="77109"/>
          </a:xfrm>
          <a:custGeom>
            <a:avLst/>
            <a:gdLst/>
            <a:ahLst/>
            <a:cxnLst/>
            <a:rect l="l" t="t" r="r" b="b"/>
            <a:pathLst>
              <a:path w="307340" h="169545">
                <a:moveTo>
                  <a:pt x="981" y="3918"/>
                </a:moveTo>
                <a:lnTo>
                  <a:pt x="981" y="7836"/>
                </a:lnTo>
                <a:lnTo>
                  <a:pt x="0" y="12735"/>
                </a:lnTo>
                <a:lnTo>
                  <a:pt x="0" y="16658"/>
                </a:lnTo>
                <a:lnTo>
                  <a:pt x="6101" y="59464"/>
                </a:lnTo>
                <a:lnTo>
                  <a:pt x="23248" y="97609"/>
                </a:lnTo>
                <a:lnTo>
                  <a:pt x="49702" y="129358"/>
                </a:lnTo>
                <a:lnTo>
                  <a:pt x="83725" y="152971"/>
                </a:lnTo>
                <a:lnTo>
                  <a:pt x="123579" y="166711"/>
                </a:lnTo>
                <a:lnTo>
                  <a:pt x="152530" y="169527"/>
                </a:lnTo>
                <a:lnTo>
                  <a:pt x="167366" y="168834"/>
                </a:lnTo>
                <a:lnTo>
                  <a:pt x="209160" y="158941"/>
                </a:lnTo>
                <a:lnTo>
                  <a:pt x="245582" y="138664"/>
                </a:lnTo>
                <a:lnTo>
                  <a:pt x="274961" y="109716"/>
                </a:lnTo>
                <a:lnTo>
                  <a:pt x="295623" y="73815"/>
                </a:lnTo>
                <a:lnTo>
                  <a:pt x="305200" y="37236"/>
                </a:lnTo>
                <a:lnTo>
                  <a:pt x="82313" y="37236"/>
                </a:lnTo>
                <a:lnTo>
                  <a:pt x="981" y="3918"/>
                </a:lnTo>
                <a:close/>
              </a:path>
              <a:path w="307340" h="169545">
                <a:moveTo>
                  <a:pt x="305741" y="0"/>
                </a:moveTo>
                <a:lnTo>
                  <a:pt x="219509" y="37236"/>
                </a:lnTo>
                <a:lnTo>
                  <a:pt x="305200" y="37236"/>
                </a:lnTo>
                <a:lnTo>
                  <a:pt x="305897" y="32674"/>
                </a:lnTo>
                <a:lnTo>
                  <a:pt x="306724" y="18093"/>
                </a:lnTo>
                <a:lnTo>
                  <a:pt x="306730" y="4899"/>
                </a:lnTo>
                <a:lnTo>
                  <a:pt x="305741" y="0"/>
                </a:lnTo>
                <a:close/>
              </a:path>
            </a:pathLst>
          </a:custGeom>
          <a:solidFill>
            <a:srgbClr val="000000"/>
          </a:solidFill>
        </p:spPr>
        <p:txBody>
          <a:bodyPr wrap="square" lIns="0" tIns="0" rIns="0" bIns="0" rtlCol="0"/>
          <a:lstStyle/>
          <a:p>
            <a:endParaRPr sz="819"/>
          </a:p>
        </p:txBody>
      </p:sp>
      <p:sp>
        <p:nvSpPr>
          <p:cNvPr id="32" name="object 32"/>
          <p:cNvSpPr/>
          <p:nvPr/>
        </p:nvSpPr>
        <p:spPr>
          <a:xfrm>
            <a:off x="4671026" y="6195493"/>
            <a:ext cx="62380" cy="165481"/>
          </a:xfrm>
          <a:custGeom>
            <a:avLst/>
            <a:gdLst/>
            <a:ahLst/>
            <a:cxnLst/>
            <a:rect l="l" t="t" r="r" b="b"/>
            <a:pathLst>
              <a:path w="137159" h="363854">
                <a:moveTo>
                  <a:pt x="136791" y="0"/>
                </a:moveTo>
                <a:lnTo>
                  <a:pt x="89591" y="18725"/>
                </a:lnTo>
                <a:lnTo>
                  <a:pt x="58450" y="42859"/>
                </a:lnTo>
                <a:lnTo>
                  <a:pt x="32549" y="74201"/>
                </a:lnTo>
                <a:lnTo>
                  <a:pt x="13323" y="111451"/>
                </a:lnTo>
                <a:lnTo>
                  <a:pt x="2202" y="153312"/>
                </a:lnTo>
                <a:lnTo>
                  <a:pt x="0" y="182756"/>
                </a:lnTo>
                <a:lnTo>
                  <a:pt x="0" y="343462"/>
                </a:lnTo>
                <a:lnTo>
                  <a:pt x="11759" y="346411"/>
                </a:lnTo>
                <a:lnTo>
                  <a:pt x="24195" y="350381"/>
                </a:lnTo>
                <a:lnTo>
                  <a:pt x="36599" y="354017"/>
                </a:lnTo>
                <a:lnTo>
                  <a:pt x="48938" y="357352"/>
                </a:lnTo>
                <a:lnTo>
                  <a:pt x="61180" y="360418"/>
                </a:lnTo>
                <a:lnTo>
                  <a:pt x="73293" y="363247"/>
                </a:lnTo>
                <a:lnTo>
                  <a:pt x="81332" y="101420"/>
                </a:lnTo>
                <a:lnTo>
                  <a:pt x="82142" y="87468"/>
                </a:lnTo>
                <a:lnTo>
                  <a:pt x="93549" y="48693"/>
                </a:lnTo>
                <a:lnTo>
                  <a:pt x="116427" y="16520"/>
                </a:lnTo>
                <a:lnTo>
                  <a:pt x="126161" y="7704"/>
                </a:lnTo>
                <a:lnTo>
                  <a:pt x="136791" y="0"/>
                </a:lnTo>
                <a:close/>
              </a:path>
            </a:pathLst>
          </a:custGeom>
          <a:solidFill>
            <a:srgbClr val="000000"/>
          </a:solidFill>
        </p:spPr>
        <p:txBody>
          <a:bodyPr wrap="square" lIns="0" tIns="0" rIns="0" bIns="0" rtlCol="0"/>
          <a:lstStyle/>
          <a:p>
            <a:endParaRPr sz="819"/>
          </a:p>
        </p:txBody>
      </p:sp>
      <p:sp>
        <p:nvSpPr>
          <p:cNvPr id="33" name="object 33"/>
          <p:cNvSpPr/>
          <p:nvPr/>
        </p:nvSpPr>
        <p:spPr>
          <a:xfrm>
            <a:off x="4765463" y="6185599"/>
            <a:ext cx="58915" cy="73354"/>
          </a:xfrm>
          <a:custGeom>
            <a:avLst/>
            <a:gdLst/>
            <a:ahLst/>
            <a:cxnLst/>
            <a:rect l="l" t="t" r="r" b="b"/>
            <a:pathLst>
              <a:path w="129540" h="161290">
                <a:moveTo>
                  <a:pt x="112695" y="0"/>
                </a:moveTo>
                <a:lnTo>
                  <a:pt x="16658" y="0"/>
                </a:lnTo>
                <a:lnTo>
                  <a:pt x="3918" y="24499"/>
                </a:lnTo>
                <a:lnTo>
                  <a:pt x="977" y="30381"/>
                </a:lnTo>
                <a:lnTo>
                  <a:pt x="2" y="35266"/>
                </a:lnTo>
                <a:lnTo>
                  <a:pt x="0" y="121502"/>
                </a:lnTo>
                <a:lnTo>
                  <a:pt x="2612" y="135538"/>
                </a:lnTo>
                <a:lnTo>
                  <a:pt x="9791" y="147349"/>
                </a:lnTo>
                <a:lnTo>
                  <a:pt x="20544" y="155945"/>
                </a:lnTo>
                <a:lnTo>
                  <a:pt x="33883" y="160336"/>
                </a:lnTo>
                <a:lnTo>
                  <a:pt x="90165" y="160698"/>
                </a:lnTo>
                <a:lnTo>
                  <a:pt x="104197" y="158085"/>
                </a:lnTo>
                <a:lnTo>
                  <a:pt x="116008" y="150907"/>
                </a:lnTo>
                <a:lnTo>
                  <a:pt x="124606" y="140154"/>
                </a:lnTo>
                <a:lnTo>
                  <a:pt x="129000" y="126816"/>
                </a:lnTo>
                <a:lnTo>
                  <a:pt x="129362" y="41148"/>
                </a:lnTo>
                <a:lnTo>
                  <a:pt x="129362" y="35266"/>
                </a:lnTo>
                <a:lnTo>
                  <a:pt x="128373" y="29399"/>
                </a:lnTo>
                <a:lnTo>
                  <a:pt x="125443" y="24499"/>
                </a:lnTo>
                <a:lnTo>
                  <a:pt x="112695" y="0"/>
                </a:lnTo>
                <a:close/>
              </a:path>
            </a:pathLst>
          </a:custGeom>
          <a:solidFill>
            <a:srgbClr val="000000"/>
          </a:solidFill>
        </p:spPr>
        <p:txBody>
          <a:bodyPr wrap="square" lIns="0" tIns="0" rIns="0" bIns="0" rtlCol="0"/>
          <a:lstStyle/>
          <a:p>
            <a:endParaRPr sz="819"/>
          </a:p>
        </p:txBody>
      </p:sp>
      <p:sp>
        <p:nvSpPr>
          <p:cNvPr id="34" name="object 34"/>
          <p:cNvSpPr/>
          <p:nvPr/>
        </p:nvSpPr>
        <p:spPr>
          <a:xfrm>
            <a:off x="4718080" y="6222713"/>
            <a:ext cx="136602" cy="163749"/>
          </a:xfrm>
          <a:custGeom>
            <a:avLst/>
            <a:gdLst/>
            <a:ahLst/>
            <a:cxnLst/>
            <a:rect l="l" t="t" r="r" b="b"/>
            <a:pathLst>
              <a:path w="300354" h="360045">
                <a:moveTo>
                  <a:pt x="44095" y="0"/>
                </a:moveTo>
                <a:lnTo>
                  <a:pt x="14143" y="25622"/>
                </a:lnTo>
                <a:lnTo>
                  <a:pt x="369" y="62958"/>
                </a:lnTo>
                <a:lnTo>
                  <a:pt x="0" y="344934"/>
                </a:lnTo>
                <a:lnTo>
                  <a:pt x="13793" y="347516"/>
                </a:lnTo>
                <a:lnTo>
                  <a:pt x="54065" y="353611"/>
                </a:lnTo>
                <a:lnTo>
                  <a:pt x="92451" y="357455"/>
                </a:lnTo>
                <a:lnTo>
                  <a:pt x="140207" y="359571"/>
                </a:lnTo>
                <a:lnTo>
                  <a:pt x="152946" y="359493"/>
                </a:lnTo>
                <a:lnTo>
                  <a:pt x="203227" y="357314"/>
                </a:lnTo>
                <a:lnTo>
                  <a:pt x="253402" y="352162"/>
                </a:lnTo>
                <a:lnTo>
                  <a:pt x="291742" y="346353"/>
                </a:lnTo>
                <a:lnTo>
                  <a:pt x="297262" y="158750"/>
                </a:lnTo>
                <a:lnTo>
                  <a:pt x="124450" y="158750"/>
                </a:lnTo>
                <a:lnTo>
                  <a:pt x="109999" y="157431"/>
                </a:lnTo>
                <a:lnTo>
                  <a:pt x="72551" y="139552"/>
                </a:lnTo>
                <a:lnTo>
                  <a:pt x="48957" y="105787"/>
                </a:lnTo>
                <a:lnTo>
                  <a:pt x="45282" y="92112"/>
                </a:lnTo>
                <a:lnTo>
                  <a:pt x="44095" y="0"/>
                </a:lnTo>
                <a:close/>
              </a:path>
              <a:path w="300354" h="360045">
                <a:moveTo>
                  <a:pt x="255761" y="0"/>
                </a:moveTo>
                <a:lnTo>
                  <a:pt x="255761" y="78395"/>
                </a:lnTo>
                <a:lnTo>
                  <a:pt x="254443" y="92847"/>
                </a:lnTo>
                <a:lnTo>
                  <a:pt x="236565" y="130297"/>
                </a:lnTo>
                <a:lnTo>
                  <a:pt x="202801" y="153890"/>
                </a:lnTo>
                <a:lnTo>
                  <a:pt x="124450" y="158750"/>
                </a:lnTo>
                <a:lnTo>
                  <a:pt x="297262" y="158750"/>
                </a:lnTo>
                <a:lnTo>
                  <a:pt x="299857" y="70555"/>
                </a:lnTo>
                <a:lnTo>
                  <a:pt x="298656" y="56895"/>
                </a:lnTo>
                <a:lnTo>
                  <a:pt x="295177" y="43895"/>
                </a:lnTo>
                <a:lnTo>
                  <a:pt x="289608" y="31806"/>
                </a:lnTo>
                <a:lnTo>
                  <a:pt x="282139" y="20880"/>
                </a:lnTo>
                <a:lnTo>
                  <a:pt x="272956" y="11368"/>
                </a:lnTo>
                <a:lnTo>
                  <a:pt x="262248" y="3521"/>
                </a:lnTo>
                <a:lnTo>
                  <a:pt x="255761" y="0"/>
                </a:lnTo>
                <a:close/>
              </a:path>
            </a:pathLst>
          </a:custGeom>
          <a:solidFill>
            <a:srgbClr val="000000"/>
          </a:solidFill>
        </p:spPr>
        <p:txBody>
          <a:bodyPr wrap="square" lIns="0" tIns="0" rIns="0" bIns="0" rtlCol="0"/>
          <a:lstStyle/>
          <a:p>
            <a:endParaRPr sz="819"/>
          </a:p>
        </p:txBody>
      </p:sp>
      <p:sp>
        <p:nvSpPr>
          <p:cNvPr id="35" name="object 35"/>
          <p:cNvSpPr/>
          <p:nvPr/>
        </p:nvSpPr>
        <p:spPr>
          <a:xfrm>
            <a:off x="4841108" y="6193327"/>
            <a:ext cx="67579" cy="169814"/>
          </a:xfrm>
          <a:custGeom>
            <a:avLst/>
            <a:gdLst/>
            <a:ahLst/>
            <a:cxnLst/>
            <a:rect l="l" t="t" r="r" b="b"/>
            <a:pathLst>
              <a:path w="148590" h="373379">
                <a:moveTo>
                  <a:pt x="0" y="0"/>
                </a:moveTo>
                <a:lnTo>
                  <a:pt x="32269" y="22981"/>
                </a:lnTo>
                <a:lnTo>
                  <a:pt x="55318" y="55033"/>
                </a:lnTo>
                <a:lnTo>
                  <a:pt x="66778" y="93634"/>
                </a:lnTo>
                <a:lnTo>
                  <a:pt x="67615" y="373353"/>
                </a:lnTo>
                <a:lnTo>
                  <a:pt x="79619" y="370590"/>
                </a:lnTo>
                <a:lnTo>
                  <a:pt x="128839" y="357169"/>
                </a:lnTo>
                <a:lnTo>
                  <a:pt x="147969" y="190116"/>
                </a:lnTo>
                <a:lnTo>
                  <a:pt x="147452" y="175684"/>
                </a:lnTo>
                <a:lnTo>
                  <a:pt x="139980" y="134299"/>
                </a:lnTo>
                <a:lnTo>
                  <a:pt x="124369" y="96510"/>
                </a:lnTo>
                <a:lnTo>
                  <a:pt x="101570" y="63245"/>
                </a:lnTo>
                <a:lnTo>
                  <a:pt x="72539" y="35435"/>
                </a:lnTo>
                <a:lnTo>
                  <a:pt x="38227" y="14008"/>
                </a:lnTo>
                <a:lnTo>
                  <a:pt x="12891" y="3730"/>
                </a:lnTo>
                <a:lnTo>
                  <a:pt x="0" y="0"/>
                </a:lnTo>
                <a:close/>
              </a:path>
            </a:pathLst>
          </a:custGeom>
          <a:solidFill>
            <a:srgbClr val="000000"/>
          </a:solidFill>
        </p:spPr>
        <p:txBody>
          <a:bodyPr wrap="square" lIns="0" tIns="0" rIns="0" bIns="0" rtlCol="0"/>
          <a:lstStyle/>
          <a:p>
            <a:endParaRPr sz="819"/>
          </a:p>
        </p:txBody>
      </p:sp>
      <p:sp>
        <p:nvSpPr>
          <p:cNvPr id="36" name="object 36"/>
          <p:cNvSpPr/>
          <p:nvPr/>
        </p:nvSpPr>
        <p:spPr>
          <a:xfrm>
            <a:off x="4773180" y="6018040"/>
            <a:ext cx="34945" cy="54583"/>
          </a:xfrm>
          <a:custGeom>
            <a:avLst/>
            <a:gdLst/>
            <a:ahLst/>
            <a:cxnLst/>
            <a:rect l="l" t="t" r="r" b="b"/>
            <a:pathLst>
              <a:path w="76834" h="120015">
                <a:moveTo>
                  <a:pt x="76424" y="0"/>
                </a:moveTo>
                <a:lnTo>
                  <a:pt x="0" y="0"/>
                </a:lnTo>
                <a:lnTo>
                  <a:pt x="0" y="69573"/>
                </a:lnTo>
                <a:lnTo>
                  <a:pt x="14015" y="110114"/>
                </a:lnTo>
                <a:lnTo>
                  <a:pt x="38218" y="119551"/>
                </a:lnTo>
                <a:lnTo>
                  <a:pt x="52247" y="116885"/>
                </a:lnTo>
                <a:lnTo>
                  <a:pt x="63078" y="109523"/>
                </a:lnTo>
                <a:lnTo>
                  <a:pt x="70713" y="98420"/>
                </a:lnTo>
                <a:lnTo>
                  <a:pt x="75155" y="84528"/>
                </a:lnTo>
                <a:lnTo>
                  <a:pt x="76424" y="0"/>
                </a:lnTo>
                <a:close/>
              </a:path>
            </a:pathLst>
          </a:custGeom>
          <a:solidFill>
            <a:srgbClr val="000000"/>
          </a:solidFill>
        </p:spPr>
        <p:txBody>
          <a:bodyPr wrap="square" lIns="0" tIns="0" rIns="0" bIns="0" rtlCol="0"/>
          <a:lstStyle/>
          <a:p>
            <a:endParaRPr sz="819"/>
          </a:p>
        </p:txBody>
      </p:sp>
      <p:sp>
        <p:nvSpPr>
          <p:cNvPr id="37" name="object 37"/>
          <p:cNvSpPr/>
          <p:nvPr/>
        </p:nvSpPr>
        <p:spPr>
          <a:xfrm>
            <a:off x="4709645" y="6003218"/>
            <a:ext cx="162016" cy="109744"/>
          </a:xfrm>
          <a:custGeom>
            <a:avLst/>
            <a:gdLst/>
            <a:ahLst/>
            <a:cxnLst/>
            <a:rect l="l" t="t" r="r" b="b"/>
            <a:pathLst>
              <a:path w="356234" h="241300">
                <a:moveTo>
                  <a:pt x="121514" y="0"/>
                </a:moveTo>
                <a:lnTo>
                  <a:pt x="77934" y="23745"/>
                </a:lnTo>
                <a:lnTo>
                  <a:pt x="43245" y="60721"/>
                </a:lnTo>
                <a:lnTo>
                  <a:pt x="24362" y="96517"/>
                </a:lnTo>
                <a:lnTo>
                  <a:pt x="12606" y="138744"/>
                </a:lnTo>
                <a:lnTo>
                  <a:pt x="10429" y="154174"/>
                </a:lnTo>
                <a:lnTo>
                  <a:pt x="0" y="170510"/>
                </a:lnTo>
                <a:lnTo>
                  <a:pt x="8818" y="199910"/>
                </a:lnTo>
                <a:lnTo>
                  <a:pt x="110737" y="241066"/>
                </a:lnTo>
                <a:lnTo>
                  <a:pt x="244987" y="241066"/>
                </a:lnTo>
                <a:lnTo>
                  <a:pt x="346901" y="199906"/>
                </a:lnTo>
                <a:lnTo>
                  <a:pt x="355720" y="170506"/>
                </a:lnTo>
                <a:lnTo>
                  <a:pt x="345920" y="160707"/>
                </a:lnTo>
                <a:lnTo>
                  <a:pt x="344292" y="144964"/>
                </a:lnTo>
                <a:lnTo>
                  <a:pt x="343783" y="141966"/>
                </a:lnTo>
                <a:lnTo>
                  <a:pt x="181823" y="141966"/>
                </a:lnTo>
                <a:lnTo>
                  <a:pt x="167721" y="140313"/>
                </a:lnTo>
                <a:lnTo>
                  <a:pt x="135558" y="117804"/>
                </a:lnTo>
                <a:lnTo>
                  <a:pt x="121753" y="76527"/>
                </a:lnTo>
                <a:lnTo>
                  <a:pt x="121514" y="0"/>
                </a:lnTo>
                <a:close/>
              </a:path>
              <a:path w="356234" h="241300">
                <a:moveTo>
                  <a:pt x="239513" y="1605"/>
                </a:moveTo>
                <a:lnTo>
                  <a:pt x="235187" y="69574"/>
                </a:lnTo>
                <a:lnTo>
                  <a:pt x="224092" y="113244"/>
                </a:lnTo>
                <a:lnTo>
                  <a:pt x="194687" y="139240"/>
                </a:lnTo>
                <a:lnTo>
                  <a:pt x="181823" y="141966"/>
                </a:lnTo>
                <a:lnTo>
                  <a:pt x="343783" y="141966"/>
                </a:lnTo>
                <a:lnTo>
                  <a:pt x="333940" y="101782"/>
                </a:lnTo>
                <a:lnTo>
                  <a:pt x="316132" y="65008"/>
                </a:lnTo>
                <a:lnTo>
                  <a:pt x="291831" y="35081"/>
                </a:lnTo>
                <a:lnTo>
                  <a:pt x="250992" y="6584"/>
                </a:lnTo>
                <a:lnTo>
                  <a:pt x="239513" y="1605"/>
                </a:lnTo>
                <a:close/>
              </a:path>
            </a:pathLst>
          </a:custGeom>
          <a:solidFill>
            <a:srgbClr val="000000"/>
          </a:solidFill>
        </p:spPr>
        <p:txBody>
          <a:bodyPr wrap="square" lIns="0" tIns="0" rIns="0" bIns="0" rtlCol="0"/>
          <a:lstStyle/>
          <a:p>
            <a:endParaRPr sz="819"/>
          </a:p>
        </p:txBody>
      </p:sp>
      <p:sp>
        <p:nvSpPr>
          <p:cNvPr id="38" name="object 38"/>
          <p:cNvSpPr txBox="1"/>
          <p:nvPr/>
        </p:nvSpPr>
        <p:spPr>
          <a:xfrm>
            <a:off x="5180067" y="6037421"/>
            <a:ext cx="516083" cy="363946"/>
          </a:xfrm>
          <a:prstGeom prst="rect">
            <a:avLst/>
          </a:prstGeom>
        </p:spPr>
        <p:txBody>
          <a:bodyPr vert="horz" wrap="square" lIns="0" tIns="0" rIns="0" bIns="0" rtlCol="0">
            <a:spAutoFit/>
          </a:bodyPr>
          <a:lstStyle/>
          <a:p>
            <a:pPr marL="5776"/>
            <a:r>
              <a:rPr lang="uz-Cyrl-UZ" sz="2365" b="1" dirty="0">
                <a:solidFill>
                  <a:srgbClr val="D62023"/>
                </a:solidFill>
                <a:latin typeface="Arial"/>
                <a:cs typeface="Arial"/>
              </a:rPr>
              <a:t>250</a:t>
            </a:r>
            <a:endParaRPr sz="2365" dirty="0">
              <a:latin typeface="Arial"/>
              <a:cs typeface="Arial"/>
            </a:endParaRPr>
          </a:p>
        </p:txBody>
      </p:sp>
      <p:sp>
        <p:nvSpPr>
          <p:cNvPr id="39" name="object 39"/>
          <p:cNvSpPr/>
          <p:nvPr/>
        </p:nvSpPr>
        <p:spPr>
          <a:xfrm>
            <a:off x="4671026" y="5870387"/>
            <a:ext cx="1351576" cy="0"/>
          </a:xfrm>
          <a:custGeom>
            <a:avLst/>
            <a:gdLst/>
            <a:ahLst/>
            <a:cxnLst/>
            <a:rect l="l" t="t" r="r" b="b"/>
            <a:pathLst>
              <a:path w="2971800">
                <a:moveTo>
                  <a:pt x="0" y="0"/>
                </a:moveTo>
                <a:lnTo>
                  <a:pt x="2971617" y="0"/>
                </a:lnTo>
              </a:path>
            </a:pathLst>
          </a:custGeom>
          <a:ln w="25130">
            <a:solidFill>
              <a:srgbClr val="898989"/>
            </a:solidFill>
          </a:ln>
        </p:spPr>
        <p:txBody>
          <a:bodyPr wrap="square" lIns="0" tIns="0" rIns="0" bIns="0" rtlCol="0"/>
          <a:lstStyle/>
          <a:p>
            <a:endParaRPr sz="819"/>
          </a:p>
        </p:txBody>
      </p:sp>
      <p:sp>
        <p:nvSpPr>
          <p:cNvPr id="44" name="object 44"/>
          <p:cNvSpPr/>
          <p:nvPr/>
        </p:nvSpPr>
        <p:spPr>
          <a:xfrm>
            <a:off x="4640574" y="2433378"/>
            <a:ext cx="4398688" cy="177611"/>
          </a:xfrm>
          <a:custGeom>
            <a:avLst/>
            <a:gdLst/>
            <a:ahLst/>
            <a:cxnLst/>
            <a:rect l="l" t="t" r="r" b="b"/>
            <a:pathLst>
              <a:path w="9671685" h="390525">
                <a:moveTo>
                  <a:pt x="9476270" y="0"/>
                </a:moveTo>
                <a:lnTo>
                  <a:pt x="195214" y="0"/>
                </a:lnTo>
                <a:lnTo>
                  <a:pt x="179264" y="650"/>
                </a:lnTo>
                <a:lnTo>
                  <a:pt x="133683" y="9994"/>
                </a:lnTo>
                <a:lnTo>
                  <a:pt x="92581" y="29354"/>
                </a:lnTo>
                <a:lnTo>
                  <a:pt x="57344" y="57344"/>
                </a:lnTo>
                <a:lnTo>
                  <a:pt x="29354" y="92581"/>
                </a:lnTo>
                <a:lnTo>
                  <a:pt x="9994" y="133682"/>
                </a:lnTo>
                <a:lnTo>
                  <a:pt x="650" y="179264"/>
                </a:lnTo>
                <a:lnTo>
                  <a:pt x="0" y="195217"/>
                </a:lnTo>
                <a:lnTo>
                  <a:pt x="650" y="211167"/>
                </a:lnTo>
                <a:lnTo>
                  <a:pt x="9994" y="256748"/>
                </a:lnTo>
                <a:lnTo>
                  <a:pt x="29354" y="297850"/>
                </a:lnTo>
                <a:lnTo>
                  <a:pt x="57344" y="333087"/>
                </a:lnTo>
                <a:lnTo>
                  <a:pt x="92581" y="361077"/>
                </a:lnTo>
                <a:lnTo>
                  <a:pt x="133683" y="380436"/>
                </a:lnTo>
                <a:lnTo>
                  <a:pt x="179264" y="389781"/>
                </a:lnTo>
                <a:lnTo>
                  <a:pt x="195214" y="390431"/>
                </a:lnTo>
                <a:lnTo>
                  <a:pt x="9476270" y="390431"/>
                </a:lnTo>
                <a:lnTo>
                  <a:pt x="9523037" y="384732"/>
                </a:lnTo>
                <a:lnTo>
                  <a:pt x="9565785" y="368558"/>
                </a:lnTo>
                <a:lnTo>
                  <a:pt x="9603131" y="343291"/>
                </a:lnTo>
                <a:lnTo>
                  <a:pt x="9633691" y="310315"/>
                </a:lnTo>
                <a:lnTo>
                  <a:pt x="9656081" y="271015"/>
                </a:lnTo>
                <a:lnTo>
                  <a:pt x="9668917" y="226773"/>
                </a:lnTo>
                <a:lnTo>
                  <a:pt x="9671484" y="195214"/>
                </a:lnTo>
                <a:lnTo>
                  <a:pt x="9670834" y="179264"/>
                </a:lnTo>
                <a:lnTo>
                  <a:pt x="9661489" y="133682"/>
                </a:lnTo>
                <a:lnTo>
                  <a:pt x="9642130" y="92581"/>
                </a:lnTo>
                <a:lnTo>
                  <a:pt x="9614140" y="57344"/>
                </a:lnTo>
                <a:lnTo>
                  <a:pt x="9578903" y="29354"/>
                </a:lnTo>
                <a:lnTo>
                  <a:pt x="9537801" y="9994"/>
                </a:lnTo>
                <a:lnTo>
                  <a:pt x="9492220" y="650"/>
                </a:lnTo>
                <a:lnTo>
                  <a:pt x="9476270" y="0"/>
                </a:lnTo>
                <a:close/>
              </a:path>
            </a:pathLst>
          </a:custGeom>
          <a:solidFill>
            <a:srgbClr val="A2D9F7"/>
          </a:solidFill>
        </p:spPr>
        <p:txBody>
          <a:bodyPr wrap="square" lIns="0" tIns="0" rIns="0" bIns="0" rtlCol="0"/>
          <a:lstStyle/>
          <a:p>
            <a:endParaRPr sz="819"/>
          </a:p>
        </p:txBody>
      </p:sp>
      <p:sp>
        <p:nvSpPr>
          <p:cNvPr id="45" name="object 45"/>
          <p:cNvSpPr txBox="1"/>
          <p:nvPr/>
        </p:nvSpPr>
        <p:spPr>
          <a:xfrm>
            <a:off x="5951922" y="2458638"/>
            <a:ext cx="1776110" cy="132985"/>
          </a:xfrm>
          <a:prstGeom prst="rect">
            <a:avLst/>
          </a:prstGeom>
        </p:spPr>
        <p:txBody>
          <a:bodyPr vert="horz" wrap="square" lIns="0" tIns="0" rIns="0" bIns="0" rtlCol="0">
            <a:spAutoFit/>
          </a:bodyPr>
          <a:lstStyle/>
          <a:p>
            <a:pPr marL="5776"/>
            <a:r>
              <a:rPr sz="864" b="1" spc="5" dirty="0">
                <a:solidFill>
                  <a:srgbClr val="003E64"/>
                </a:solidFill>
                <a:latin typeface="Arial"/>
                <a:cs typeface="Arial"/>
              </a:rPr>
              <a:t>ИШЛАБ</a:t>
            </a:r>
            <a:r>
              <a:rPr sz="864" b="1" spc="2" dirty="0">
                <a:solidFill>
                  <a:srgbClr val="003E64"/>
                </a:solidFill>
                <a:latin typeface="Arial"/>
                <a:cs typeface="Arial"/>
              </a:rPr>
              <a:t> </a:t>
            </a:r>
            <a:r>
              <a:rPr sz="864" b="1" spc="5" dirty="0">
                <a:solidFill>
                  <a:srgbClr val="003E64"/>
                </a:solidFill>
                <a:latin typeface="Arial"/>
                <a:cs typeface="Arial"/>
              </a:rPr>
              <a:t>ЧИҚАРИШ</a:t>
            </a:r>
            <a:r>
              <a:rPr sz="864" b="1" spc="2" dirty="0">
                <a:solidFill>
                  <a:srgbClr val="003E64"/>
                </a:solidFill>
                <a:latin typeface="Arial"/>
                <a:cs typeface="Arial"/>
              </a:rPr>
              <a:t> </a:t>
            </a:r>
            <a:r>
              <a:rPr sz="864" b="1" spc="-18" dirty="0">
                <a:solidFill>
                  <a:srgbClr val="003E64"/>
                </a:solidFill>
                <a:latin typeface="Arial"/>
                <a:cs typeface="Arial"/>
              </a:rPr>
              <a:t>С</a:t>
            </a:r>
            <a:r>
              <a:rPr sz="864" b="1" spc="11" dirty="0">
                <a:solidFill>
                  <a:srgbClr val="003E64"/>
                </a:solidFill>
                <a:latin typeface="Arial"/>
                <a:cs typeface="Arial"/>
              </a:rPr>
              <a:t>А</a:t>
            </a:r>
            <a:r>
              <a:rPr sz="864" b="1" spc="5" dirty="0">
                <a:solidFill>
                  <a:srgbClr val="003E64"/>
                </a:solidFill>
                <a:latin typeface="Arial"/>
                <a:cs typeface="Arial"/>
              </a:rPr>
              <a:t>ЛОҲИЯТИ</a:t>
            </a:r>
            <a:endParaRPr sz="864" dirty="0">
              <a:latin typeface="Arial"/>
              <a:cs typeface="Arial"/>
            </a:endParaRPr>
          </a:p>
        </p:txBody>
      </p:sp>
      <p:sp>
        <p:nvSpPr>
          <p:cNvPr id="48" name="object 48"/>
          <p:cNvSpPr txBox="1"/>
          <p:nvPr/>
        </p:nvSpPr>
        <p:spPr>
          <a:xfrm>
            <a:off x="1645141" y="935653"/>
            <a:ext cx="2748431" cy="195887"/>
          </a:xfrm>
          <a:prstGeom prst="rect">
            <a:avLst/>
          </a:prstGeom>
        </p:spPr>
        <p:txBody>
          <a:bodyPr vert="horz" wrap="square" lIns="0" tIns="0" rIns="0" bIns="0" rtlCol="0">
            <a:spAutoFit/>
          </a:bodyPr>
          <a:lstStyle/>
          <a:p>
            <a:pPr marL="5776" algn="ctr"/>
            <a:r>
              <a:rPr lang="uz-Cyrl-UZ" sz="1273" b="1" spc="-11" dirty="0">
                <a:solidFill>
                  <a:srgbClr val="045191"/>
                </a:solidFill>
                <a:latin typeface="Arial"/>
                <a:cs typeface="Arial"/>
              </a:rPr>
              <a:t>КАТТАҚЎРҒОН ШАҲРИ</a:t>
            </a:r>
            <a:endParaRPr sz="1273" dirty="0">
              <a:latin typeface="Arial"/>
              <a:cs typeface="Arial"/>
            </a:endParaRPr>
          </a:p>
        </p:txBody>
      </p:sp>
      <p:sp>
        <p:nvSpPr>
          <p:cNvPr id="50" name="object 50"/>
          <p:cNvSpPr/>
          <p:nvPr/>
        </p:nvSpPr>
        <p:spPr>
          <a:xfrm>
            <a:off x="633112" y="1583204"/>
            <a:ext cx="0" cy="410094"/>
          </a:xfrm>
          <a:custGeom>
            <a:avLst/>
            <a:gdLst/>
            <a:ahLst/>
            <a:cxnLst/>
            <a:rect l="l" t="t" r="r" b="b"/>
            <a:pathLst>
              <a:path h="901700">
                <a:moveTo>
                  <a:pt x="0" y="0"/>
                </a:moveTo>
                <a:lnTo>
                  <a:pt x="0" y="901685"/>
                </a:lnTo>
              </a:path>
            </a:pathLst>
          </a:custGeom>
          <a:ln w="26400">
            <a:solidFill>
              <a:srgbClr val="898989"/>
            </a:solidFill>
          </a:ln>
        </p:spPr>
        <p:txBody>
          <a:bodyPr wrap="square" lIns="0" tIns="0" rIns="0" bIns="0" rtlCol="0"/>
          <a:lstStyle/>
          <a:p>
            <a:endParaRPr sz="819"/>
          </a:p>
        </p:txBody>
      </p:sp>
      <p:sp>
        <p:nvSpPr>
          <p:cNvPr id="51" name="object 51"/>
          <p:cNvSpPr/>
          <p:nvPr/>
        </p:nvSpPr>
        <p:spPr>
          <a:xfrm>
            <a:off x="633112" y="2124173"/>
            <a:ext cx="0" cy="410094"/>
          </a:xfrm>
          <a:custGeom>
            <a:avLst/>
            <a:gdLst/>
            <a:ahLst/>
            <a:cxnLst/>
            <a:rect l="l" t="t" r="r" b="b"/>
            <a:pathLst>
              <a:path h="901700">
                <a:moveTo>
                  <a:pt x="0" y="0"/>
                </a:moveTo>
                <a:lnTo>
                  <a:pt x="0" y="901684"/>
                </a:lnTo>
              </a:path>
            </a:pathLst>
          </a:custGeom>
          <a:ln w="26400">
            <a:solidFill>
              <a:srgbClr val="898989"/>
            </a:solidFill>
          </a:ln>
        </p:spPr>
        <p:txBody>
          <a:bodyPr wrap="square" lIns="0" tIns="0" rIns="0" bIns="0" rtlCol="0"/>
          <a:lstStyle/>
          <a:p>
            <a:endParaRPr sz="819"/>
          </a:p>
        </p:txBody>
      </p:sp>
      <p:sp>
        <p:nvSpPr>
          <p:cNvPr id="52" name="object 52"/>
          <p:cNvSpPr/>
          <p:nvPr/>
        </p:nvSpPr>
        <p:spPr>
          <a:xfrm>
            <a:off x="633112" y="2648245"/>
            <a:ext cx="0" cy="410094"/>
          </a:xfrm>
          <a:custGeom>
            <a:avLst/>
            <a:gdLst/>
            <a:ahLst/>
            <a:cxnLst/>
            <a:rect l="l" t="t" r="r" b="b"/>
            <a:pathLst>
              <a:path h="901700">
                <a:moveTo>
                  <a:pt x="0" y="0"/>
                </a:moveTo>
                <a:lnTo>
                  <a:pt x="0" y="901685"/>
                </a:lnTo>
              </a:path>
            </a:pathLst>
          </a:custGeom>
          <a:ln w="26400">
            <a:solidFill>
              <a:srgbClr val="898989"/>
            </a:solidFill>
          </a:ln>
        </p:spPr>
        <p:txBody>
          <a:bodyPr wrap="square" lIns="0" tIns="0" rIns="0" bIns="0" rtlCol="0"/>
          <a:lstStyle/>
          <a:p>
            <a:endParaRPr sz="819"/>
          </a:p>
        </p:txBody>
      </p:sp>
      <p:sp>
        <p:nvSpPr>
          <p:cNvPr id="53" name="object 53"/>
          <p:cNvSpPr/>
          <p:nvPr/>
        </p:nvSpPr>
        <p:spPr>
          <a:xfrm>
            <a:off x="633112" y="3172316"/>
            <a:ext cx="0" cy="410094"/>
          </a:xfrm>
          <a:custGeom>
            <a:avLst/>
            <a:gdLst/>
            <a:ahLst/>
            <a:cxnLst/>
            <a:rect l="l" t="t" r="r" b="b"/>
            <a:pathLst>
              <a:path h="901700">
                <a:moveTo>
                  <a:pt x="0" y="0"/>
                </a:moveTo>
                <a:lnTo>
                  <a:pt x="0" y="901684"/>
                </a:lnTo>
              </a:path>
            </a:pathLst>
          </a:custGeom>
          <a:ln w="26400">
            <a:solidFill>
              <a:srgbClr val="898989"/>
            </a:solidFill>
          </a:ln>
        </p:spPr>
        <p:txBody>
          <a:bodyPr wrap="square" lIns="0" tIns="0" rIns="0" bIns="0" rtlCol="0"/>
          <a:lstStyle/>
          <a:p>
            <a:endParaRPr sz="819"/>
          </a:p>
        </p:txBody>
      </p:sp>
      <p:sp>
        <p:nvSpPr>
          <p:cNvPr id="54" name="object 54"/>
          <p:cNvSpPr txBox="1"/>
          <p:nvPr/>
        </p:nvSpPr>
        <p:spPr>
          <a:xfrm>
            <a:off x="721501" y="808823"/>
            <a:ext cx="1099366" cy="2782813"/>
          </a:xfrm>
          <a:prstGeom prst="rect">
            <a:avLst/>
          </a:prstGeom>
        </p:spPr>
        <p:txBody>
          <a:bodyPr vert="horz" wrap="square" lIns="0" tIns="0" rIns="0" bIns="0" rtlCol="0">
            <a:spAutoFit/>
          </a:bodyPr>
          <a:lstStyle/>
          <a:p>
            <a:pPr marL="42162">
              <a:lnSpc>
                <a:spcPts val="608"/>
              </a:lnSpc>
            </a:pPr>
            <a:endParaRPr lang="uz-Cyrl-UZ" sz="705" b="1" spc="5" dirty="0" smtClean="0">
              <a:solidFill>
                <a:srgbClr val="2B2A29"/>
              </a:solidFill>
              <a:latin typeface="Arial"/>
              <a:cs typeface="Arial"/>
            </a:endParaRPr>
          </a:p>
          <a:p>
            <a:pPr marL="42162">
              <a:lnSpc>
                <a:spcPts val="608"/>
              </a:lnSpc>
            </a:pPr>
            <a:endParaRPr lang="uz-Cyrl-UZ" sz="705" b="1" spc="5" dirty="0">
              <a:solidFill>
                <a:srgbClr val="2B2A29"/>
              </a:solidFill>
              <a:latin typeface="Arial"/>
              <a:cs typeface="Arial"/>
            </a:endParaRPr>
          </a:p>
          <a:p>
            <a:pPr marL="42162">
              <a:lnSpc>
                <a:spcPts val="608"/>
              </a:lnSpc>
            </a:pPr>
            <a:endParaRPr lang="uz-Cyrl-UZ" sz="705" b="1" spc="5" dirty="0" smtClean="0">
              <a:solidFill>
                <a:srgbClr val="2B2A29"/>
              </a:solidFill>
              <a:latin typeface="Arial"/>
              <a:cs typeface="Arial"/>
            </a:endParaRPr>
          </a:p>
          <a:p>
            <a:pPr marL="42162">
              <a:lnSpc>
                <a:spcPts val="608"/>
              </a:lnSpc>
            </a:pPr>
            <a:r>
              <a:rPr sz="705" b="1" spc="5" dirty="0" smtClean="0">
                <a:solidFill>
                  <a:srgbClr val="2B2A29"/>
                </a:solidFill>
                <a:latin typeface="Arial"/>
                <a:cs typeface="Arial"/>
              </a:rPr>
              <a:t>ЕР</a:t>
            </a:r>
            <a:r>
              <a:rPr sz="705" b="1" spc="2" dirty="0" smtClean="0">
                <a:solidFill>
                  <a:srgbClr val="2B2A29"/>
                </a:solidFill>
                <a:latin typeface="Arial"/>
                <a:cs typeface="Arial"/>
              </a:rPr>
              <a:t> </a:t>
            </a:r>
            <a:r>
              <a:rPr sz="705" b="1" spc="5" dirty="0">
                <a:solidFill>
                  <a:srgbClr val="2B2A29"/>
                </a:solidFill>
                <a:latin typeface="Arial"/>
                <a:cs typeface="Arial"/>
              </a:rPr>
              <a:t>МАЙДОНИ</a:t>
            </a:r>
            <a:endParaRPr sz="705" dirty="0">
              <a:latin typeface="Arial"/>
              <a:cs typeface="Arial"/>
            </a:endParaRPr>
          </a:p>
          <a:p>
            <a:pPr marL="48804" indent="-43318">
              <a:lnSpc>
                <a:spcPts val="3554"/>
              </a:lnSpc>
            </a:pPr>
            <a:r>
              <a:rPr lang="uz-Cyrl-UZ" sz="2365" b="1" dirty="0">
                <a:solidFill>
                  <a:srgbClr val="045191"/>
                </a:solidFill>
                <a:latin typeface="Arial"/>
                <a:cs typeface="Arial"/>
              </a:rPr>
              <a:t>1524,6</a:t>
            </a:r>
            <a:r>
              <a:rPr sz="546" b="1" spc="2" dirty="0">
                <a:solidFill>
                  <a:srgbClr val="2B2A29"/>
                </a:solidFill>
                <a:latin typeface="Arial"/>
                <a:cs typeface="Arial"/>
              </a:rPr>
              <a:t> км2</a:t>
            </a:r>
            <a:endParaRPr sz="546" dirty="0">
              <a:latin typeface="Arial"/>
              <a:cs typeface="Arial"/>
            </a:endParaRPr>
          </a:p>
          <a:p>
            <a:pPr marL="48804">
              <a:lnSpc>
                <a:spcPts val="602"/>
              </a:lnSpc>
              <a:spcBef>
                <a:spcPts val="251"/>
              </a:spcBef>
            </a:pPr>
            <a:r>
              <a:rPr sz="546" b="1" spc="2" dirty="0">
                <a:solidFill>
                  <a:srgbClr val="2B2A29"/>
                </a:solidFill>
                <a:latin typeface="Arial"/>
                <a:cs typeface="Arial"/>
              </a:rPr>
              <a:t>Аҳ</a:t>
            </a:r>
            <a:r>
              <a:rPr sz="546" b="1" spc="-14" dirty="0">
                <a:solidFill>
                  <a:srgbClr val="2B2A29"/>
                </a:solidFill>
                <a:latin typeface="Arial"/>
                <a:cs typeface="Arial"/>
              </a:rPr>
              <a:t>о</a:t>
            </a:r>
            <a:r>
              <a:rPr sz="546" b="1" spc="2" dirty="0">
                <a:solidFill>
                  <a:srgbClr val="2B2A29"/>
                </a:solidFill>
                <a:latin typeface="Arial"/>
                <a:cs typeface="Arial"/>
              </a:rPr>
              <a:t>ли</a:t>
            </a:r>
            <a:endParaRPr sz="546" dirty="0">
              <a:latin typeface="Arial"/>
              <a:cs typeface="Arial"/>
            </a:endParaRPr>
          </a:p>
          <a:p>
            <a:pPr marL="41873" indent="-17327">
              <a:lnSpc>
                <a:spcPts val="2785"/>
              </a:lnSpc>
            </a:pPr>
            <a:r>
              <a:rPr lang="uz-Cyrl-UZ" sz="2365" b="1" dirty="0">
                <a:solidFill>
                  <a:srgbClr val="045191"/>
                </a:solidFill>
                <a:latin typeface="Arial"/>
                <a:cs typeface="Arial"/>
              </a:rPr>
              <a:t>89</a:t>
            </a:r>
            <a:r>
              <a:rPr sz="2365" b="1" dirty="0">
                <a:solidFill>
                  <a:srgbClr val="045191"/>
                </a:solidFill>
                <a:latin typeface="Arial"/>
                <a:cs typeface="Arial"/>
              </a:rPr>
              <a:t>,</a:t>
            </a:r>
            <a:r>
              <a:rPr lang="uz-Cyrl-UZ" sz="2365" b="1" dirty="0">
                <a:solidFill>
                  <a:srgbClr val="045191"/>
                </a:solidFill>
                <a:latin typeface="Arial"/>
                <a:cs typeface="Arial"/>
              </a:rPr>
              <a:t>9</a:t>
            </a:r>
            <a:r>
              <a:rPr sz="546" b="1" spc="2" dirty="0" err="1">
                <a:solidFill>
                  <a:srgbClr val="2B2A29"/>
                </a:solidFill>
                <a:latin typeface="Arial"/>
                <a:cs typeface="Arial"/>
              </a:rPr>
              <a:t>минг</a:t>
            </a:r>
            <a:endParaRPr sz="546" dirty="0">
              <a:latin typeface="Arial"/>
              <a:cs typeface="Arial"/>
            </a:endParaRPr>
          </a:p>
          <a:p>
            <a:pPr marL="41873">
              <a:lnSpc>
                <a:spcPts val="589"/>
              </a:lnSpc>
              <a:spcBef>
                <a:spcPts val="734"/>
              </a:spcBef>
            </a:pPr>
            <a:r>
              <a:rPr sz="546" b="1" spc="2" dirty="0">
                <a:solidFill>
                  <a:srgbClr val="2B2A29"/>
                </a:solidFill>
                <a:latin typeface="Arial"/>
                <a:cs typeface="Arial"/>
              </a:rPr>
              <a:t>Ишси</a:t>
            </a:r>
            <a:r>
              <a:rPr sz="546" b="1" spc="-7" dirty="0">
                <a:solidFill>
                  <a:srgbClr val="2B2A29"/>
                </a:solidFill>
                <a:latin typeface="Arial"/>
                <a:cs typeface="Arial"/>
              </a:rPr>
              <a:t>з</a:t>
            </a:r>
            <a:r>
              <a:rPr sz="546" b="1" spc="2" dirty="0">
                <a:solidFill>
                  <a:srgbClr val="2B2A29"/>
                </a:solidFill>
                <a:latin typeface="Arial"/>
                <a:cs typeface="Arial"/>
              </a:rPr>
              <a:t>лар сони</a:t>
            </a:r>
            <a:endParaRPr sz="546" dirty="0">
              <a:latin typeface="Arial"/>
              <a:cs typeface="Arial"/>
            </a:endParaRPr>
          </a:p>
          <a:p>
            <a:pPr marL="23391">
              <a:lnSpc>
                <a:spcPts val="2772"/>
              </a:lnSpc>
            </a:pPr>
            <a:r>
              <a:rPr lang="uz-Cyrl-UZ" sz="2365" b="1" dirty="0">
                <a:solidFill>
                  <a:srgbClr val="045191"/>
                </a:solidFill>
                <a:latin typeface="Arial"/>
                <a:cs typeface="Arial"/>
              </a:rPr>
              <a:t>3810</a:t>
            </a:r>
            <a:endParaRPr lang="ru-RU" sz="546" b="1" spc="2" dirty="0">
              <a:solidFill>
                <a:srgbClr val="2B2A29"/>
              </a:solidFill>
              <a:latin typeface="Arial"/>
              <a:cs typeface="Arial"/>
            </a:endParaRPr>
          </a:p>
          <a:p>
            <a:pPr marL="46783" marR="350296">
              <a:lnSpc>
                <a:spcPts val="619"/>
              </a:lnSpc>
              <a:spcBef>
                <a:spcPts val="814"/>
              </a:spcBef>
            </a:pPr>
            <a:r>
              <a:rPr sz="546" b="1" spc="-27" dirty="0" err="1">
                <a:solidFill>
                  <a:srgbClr val="2B2A29"/>
                </a:solidFill>
                <a:latin typeface="Arial"/>
                <a:cs typeface="Arial"/>
              </a:rPr>
              <a:t>Т</a:t>
            </a:r>
            <a:r>
              <a:rPr sz="546" b="1" spc="-7" dirty="0" err="1">
                <a:solidFill>
                  <a:srgbClr val="2B2A29"/>
                </a:solidFill>
                <a:latin typeface="Arial"/>
                <a:cs typeface="Arial"/>
              </a:rPr>
              <a:t>е</a:t>
            </a:r>
            <a:r>
              <a:rPr sz="546" b="1" spc="2" dirty="0" err="1">
                <a:solidFill>
                  <a:srgbClr val="2B2A29"/>
                </a:solidFill>
                <a:latin typeface="Arial"/>
                <a:cs typeface="Arial"/>
              </a:rPr>
              <a:t>мир</a:t>
            </a:r>
            <a:r>
              <a:rPr sz="546" b="1" spc="2" dirty="0">
                <a:solidFill>
                  <a:srgbClr val="2B2A29"/>
                </a:solidFill>
                <a:latin typeface="Arial"/>
                <a:cs typeface="Arial"/>
              </a:rPr>
              <a:t> да</a:t>
            </a:r>
            <a:r>
              <a:rPr sz="546" b="1" spc="-5" dirty="0">
                <a:solidFill>
                  <a:srgbClr val="2B2A29"/>
                </a:solidFill>
                <a:latin typeface="Arial"/>
                <a:cs typeface="Arial"/>
              </a:rPr>
              <a:t>ф</a:t>
            </a:r>
            <a:r>
              <a:rPr sz="546" b="1" spc="2" dirty="0">
                <a:solidFill>
                  <a:srgbClr val="2B2A29"/>
                </a:solidFill>
                <a:latin typeface="Arial"/>
                <a:cs typeface="Arial"/>
              </a:rPr>
              <a:t>та</a:t>
            </a:r>
            <a:r>
              <a:rPr sz="546" b="1" spc="-14" dirty="0">
                <a:solidFill>
                  <a:srgbClr val="2B2A29"/>
                </a:solidFill>
                <a:latin typeface="Arial"/>
                <a:cs typeface="Arial"/>
              </a:rPr>
              <a:t>р</a:t>
            </a:r>
            <a:r>
              <a:rPr sz="546" b="1" spc="2" dirty="0">
                <a:solidFill>
                  <a:srgbClr val="2B2A29"/>
                </a:solidFill>
                <a:latin typeface="Arial"/>
                <a:cs typeface="Arial"/>
              </a:rPr>
              <a:t>дан рўйха</a:t>
            </a:r>
            <a:r>
              <a:rPr sz="546" b="1" spc="-7" dirty="0">
                <a:solidFill>
                  <a:srgbClr val="2B2A29"/>
                </a:solidFill>
                <a:latin typeface="Arial"/>
                <a:cs typeface="Arial"/>
              </a:rPr>
              <a:t>т</a:t>
            </a:r>
            <a:r>
              <a:rPr sz="546" b="1" spc="2" dirty="0">
                <a:solidFill>
                  <a:srgbClr val="2B2A29"/>
                </a:solidFill>
                <a:latin typeface="Arial"/>
                <a:cs typeface="Arial"/>
              </a:rPr>
              <a:t>дан ўтган</a:t>
            </a:r>
            <a:endParaRPr sz="546" dirty="0">
              <a:latin typeface="Arial"/>
              <a:cs typeface="Arial"/>
            </a:endParaRPr>
          </a:p>
          <a:p>
            <a:pPr marL="23391">
              <a:lnSpc>
                <a:spcPts val="2772"/>
              </a:lnSpc>
            </a:pPr>
            <a:r>
              <a:rPr lang="uz-Cyrl-UZ" sz="2365" b="1" dirty="0">
                <a:solidFill>
                  <a:srgbClr val="045191"/>
                </a:solidFill>
                <a:latin typeface="Arial"/>
                <a:cs typeface="Arial"/>
              </a:rPr>
              <a:t>1053</a:t>
            </a:r>
            <a:endParaRPr lang="ru-RU" sz="546" b="1" spc="2" dirty="0">
              <a:solidFill>
                <a:srgbClr val="2B2A29"/>
              </a:solidFill>
              <a:latin typeface="Arial"/>
              <a:cs typeface="Arial"/>
            </a:endParaRPr>
          </a:p>
          <a:p>
            <a:pPr marL="24258">
              <a:lnSpc>
                <a:spcPts val="2529"/>
              </a:lnSpc>
            </a:pPr>
            <a:endParaRPr sz="2365" dirty="0">
              <a:latin typeface="Arial"/>
              <a:cs typeface="Arial"/>
            </a:endParaRPr>
          </a:p>
        </p:txBody>
      </p:sp>
      <p:sp>
        <p:nvSpPr>
          <p:cNvPr id="55" name="object 55"/>
          <p:cNvSpPr/>
          <p:nvPr/>
        </p:nvSpPr>
        <p:spPr>
          <a:xfrm>
            <a:off x="248615" y="1037462"/>
            <a:ext cx="224107" cy="298618"/>
          </a:xfrm>
          <a:custGeom>
            <a:avLst/>
            <a:gdLst/>
            <a:ahLst/>
            <a:cxnLst/>
            <a:rect l="l" t="t" r="r" b="b"/>
            <a:pathLst>
              <a:path w="492759" h="656589">
                <a:moveTo>
                  <a:pt x="296276" y="4432"/>
                </a:moveTo>
                <a:lnTo>
                  <a:pt x="201693" y="4432"/>
                </a:lnTo>
                <a:lnTo>
                  <a:pt x="175896" y="13298"/>
                </a:lnTo>
                <a:lnTo>
                  <a:pt x="139916" y="26596"/>
                </a:lnTo>
                <a:lnTo>
                  <a:pt x="97195" y="53192"/>
                </a:lnTo>
                <a:lnTo>
                  <a:pt x="87481" y="57624"/>
                </a:lnTo>
                <a:lnTo>
                  <a:pt x="78163" y="66490"/>
                </a:lnTo>
                <a:lnTo>
                  <a:pt x="68351" y="79788"/>
                </a:lnTo>
                <a:lnTo>
                  <a:pt x="59199" y="88653"/>
                </a:lnTo>
                <a:lnTo>
                  <a:pt x="50706" y="97518"/>
                </a:lnTo>
                <a:lnTo>
                  <a:pt x="42872" y="110816"/>
                </a:lnTo>
                <a:lnTo>
                  <a:pt x="35695" y="119682"/>
                </a:lnTo>
                <a:lnTo>
                  <a:pt x="29177" y="132980"/>
                </a:lnTo>
                <a:lnTo>
                  <a:pt x="23315" y="141845"/>
                </a:lnTo>
                <a:lnTo>
                  <a:pt x="18109" y="155143"/>
                </a:lnTo>
                <a:lnTo>
                  <a:pt x="13559" y="168441"/>
                </a:lnTo>
                <a:lnTo>
                  <a:pt x="9665" y="177306"/>
                </a:lnTo>
                <a:lnTo>
                  <a:pt x="6425" y="190605"/>
                </a:lnTo>
                <a:lnTo>
                  <a:pt x="3839" y="203903"/>
                </a:lnTo>
                <a:lnTo>
                  <a:pt x="1906" y="217201"/>
                </a:lnTo>
                <a:lnTo>
                  <a:pt x="627" y="230499"/>
                </a:lnTo>
                <a:lnTo>
                  <a:pt x="0" y="239364"/>
                </a:lnTo>
                <a:lnTo>
                  <a:pt x="330" y="252662"/>
                </a:lnTo>
                <a:lnTo>
                  <a:pt x="1359" y="261527"/>
                </a:lnTo>
                <a:lnTo>
                  <a:pt x="3084" y="274825"/>
                </a:lnTo>
                <a:lnTo>
                  <a:pt x="5504" y="283691"/>
                </a:lnTo>
                <a:lnTo>
                  <a:pt x="8616" y="296989"/>
                </a:lnTo>
                <a:lnTo>
                  <a:pt x="12419" y="310287"/>
                </a:lnTo>
                <a:lnTo>
                  <a:pt x="16910" y="323585"/>
                </a:lnTo>
                <a:lnTo>
                  <a:pt x="22087" y="332450"/>
                </a:lnTo>
                <a:lnTo>
                  <a:pt x="27948" y="345748"/>
                </a:lnTo>
                <a:lnTo>
                  <a:pt x="34492" y="363479"/>
                </a:lnTo>
                <a:lnTo>
                  <a:pt x="41043" y="372344"/>
                </a:lnTo>
                <a:lnTo>
                  <a:pt x="54081" y="398940"/>
                </a:lnTo>
                <a:lnTo>
                  <a:pt x="60588" y="407806"/>
                </a:lnTo>
                <a:lnTo>
                  <a:pt x="67098" y="421104"/>
                </a:lnTo>
                <a:lnTo>
                  <a:pt x="73623" y="429969"/>
                </a:lnTo>
                <a:lnTo>
                  <a:pt x="80170" y="443267"/>
                </a:lnTo>
                <a:lnTo>
                  <a:pt x="86751" y="452132"/>
                </a:lnTo>
                <a:lnTo>
                  <a:pt x="93374" y="465430"/>
                </a:lnTo>
                <a:lnTo>
                  <a:pt x="100050" y="474296"/>
                </a:lnTo>
                <a:lnTo>
                  <a:pt x="106787" y="483161"/>
                </a:lnTo>
                <a:lnTo>
                  <a:pt x="113595" y="492026"/>
                </a:lnTo>
                <a:lnTo>
                  <a:pt x="120485" y="505324"/>
                </a:lnTo>
                <a:lnTo>
                  <a:pt x="127502" y="514190"/>
                </a:lnTo>
                <a:lnTo>
                  <a:pt x="136318" y="527488"/>
                </a:lnTo>
                <a:lnTo>
                  <a:pt x="145054" y="536353"/>
                </a:lnTo>
                <a:lnTo>
                  <a:pt x="153668" y="549651"/>
                </a:lnTo>
                <a:lnTo>
                  <a:pt x="162119" y="558517"/>
                </a:lnTo>
                <a:lnTo>
                  <a:pt x="170368" y="571815"/>
                </a:lnTo>
                <a:lnTo>
                  <a:pt x="178372" y="580680"/>
                </a:lnTo>
                <a:lnTo>
                  <a:pt x="186091" y="593978"/>
                </a:lnTo>
                <a:lnTo>
                  <a:pt x="193484" y="602843"/>
                </a:lnTo>
                <a:lnTo>
                  <a:pt x="200510" y="611709"/>
                </a:lnTo>
                <a:lnTo>
                  <a:pt x="207128" y="616141"/>
                </a:lnTo>
                <a:lnTo>
                  <a:pt x="213297" y="625007"/>
                </a:lnTo>
                <a:lnTo>
                  <a:pt x="222776" y="638305"/>
                </a:lnTo>
                <a:lnTo>
                  <a:pt x="236079" y="651603"/>
                </a:lnTo>
                <a:lnTo>
                  <a:pt x="238767" y="656035"/>
                </a:lnTo>
                <a:lnTo>
                  <a:pt x="254289" y="656035"/>
                </a:lnTo>
                <a:lnTo>
                  <a:pt x="256939" y="651603"/>
                </a:lnTo>
                <a:lnTo>
                  <a:pt x="263322" y="647170"/>
                </a:lnTo>
                <a:lnTo>
                  <a:pt x="271770" y="633872"/>
                </a:lnTo>
                <a:lnTo>
                  <a:pt x="276455" y="629439"/>
                </a:lnTo>
                <a:lnTo>
                  <a:pt x="282383" y="620574"/>
                </a:lnTo>
                <a:lnTo>
                  <a:pt x="288778" y="616141"/>
                </a:lnTo>
                <a:lnTo>
                  <a:pt x="295600" y="607276"/>
                </a:lnTo>
                <a:lnTo>
                  <a:pt x="302808" y="598411"/>
                </a:lnTo>
                <a:lnTo>
                  <a:pt x="310361" y="585113"/>
                </a:lnTo>
                <a:lnTo>
                  <a:pt x="318220" y="576247"/>
                </a:lnTo>
                <a:lnTo>
                  <a:pt x="326342" y="567382"/>
                </a:lnTo>
                <a:lnTo>
                  <a:pt x="334689" y="554084"/>
                </a:lnTo>
                <a:lnTo>
                  <a:pt x="343220" y="545218"/>
                </a:lnTo>
                <a:lnTo>
                  <a:pt x="351893" y="531920"/>
                </a:lnTo>
                <a:lnTo>
                  <a:pt x="360668" y="518622"/>
                </a:lnTo>
                <a:lnTo>
                  <a:pt x="368684" y="509757"/>
                </a:lnTo>
                <a:lnTo>
                  <a:pt x="376460" y="496459"/>
                </a:lnTo>
                <a:lnTo>
                  <a:pt x="384005" y="487594"/>
                </a:lnTo>
                <a:lnTo>
                  <a:pt x="391330" y="474296"/>
                </a:lnTo>
                <a:lnTo>
                  <a:pt x="398445" y="465430"/>
                </a:lnTo>
                <a:lnTo>
                  <a:pt x="405360" y="456565"/>
                </a:lnTo>
                <a:lnTo>
                  <a:pt x="412085" y="443267"/>
                </a:lnTo>
                <a:lnTo>
                  <a:pt x="418631" y="434402"/>
                </a:lnTo>
                <a:lnTo>
                  <a:pt x="425007" y="421104"/>
                </a:lnTo>
                <a:lnTo>
                  <a:pt x="431224" y="412238"/>
                </a:lnTo>
                <a:lnTo>
                  <a:pt x="437293" y="403373"/>
                </a:lnTo>
                <a:lnTo>
                  <a:pt x="443222" y="390075"/>
                </a:lnTo>
                <a:lnTo>
                  <a:pt x="449024" y="381210"/>
                </a:lnTo>
                <a:lnTo>
                  <a:pt x="453020" y="372344"/>
                </a:lnTo>
                <a:lnTo>
                  <a:pt x="246789" y="372344"/>
                </a:lnTo>
                <a:lnTo>
                  <a:pt x="232995" y="367912"/>
                </a:lnTo>
                <a:lnTo>
                  <a:pt x="219522" y="367912"/>
                </a:lnTo>
                <a:lnTo>
                  <a:pt x="206449" y="363479"/>
                </a:lnTo>
                <a:lnTo>
                  <a:pt x="193857" y="359046"/>
                </a:lnTo>
                <a:lnTo>
                  <a:pt x="181823" y="354613"/>
                </a:lnTo>
                <a:lnTo>
                  <a:pt x="170429" y="345748"/>
                </a:lnTo>
                <a:lnTo>
                  <a:pt x="159754" y="341315"/>
                </a:lnTo>
                <a:lnTo>
                  <a:pt x="149877" y="332450"/>
                </a:lnTo>
                <a:lnTo>
                  <a:pt x="140878" y="319152"/>
                </a:lnTo>
                <a:lnTo>
                  <a:pt x="132836" y="310287"/>
                </a:lnTo>
                <a:lnTo>
                  <a:pt x="125832" y="296989"/>
                </a:lnTo>
                <a:lnTo>
                  <a:pt x="119944" y="288123"/>
                </a:lnTo>
                <a:lnTo>
                  <a:pt x="115645" y="274825"/>
                </a:lnTo>
                <a:lnTo>
                  <a:pt x="112490" y="261527"/>
                </a:lnTo>
                <a:lnTo>
                  <a:pt x="110465" y="248229"/>
                </a:lnTo>
                <a:lnTo>
                  <a:pt x="109555" y="239364"/>
                </a:lnTo>
                <a:lnTo>
                  <a:pt x="109745" y="226066"/>
                </a:lnTo>
                <a:lnTo>
                  <a:pt x="111021" y="212768"/>
                </a:lnTo>
                <a:lnTo>
                  <a:pt x="113368" y="199470"/>
                </a:lnTo>
                <a:lnTo>
                  <a:pt x="116770" y="190605"/>
                </a:lnTo>
                <a:lnTo>
                  <a:pt x="121214" y="177306"/>
                </a:lnTo>
                <a:lnTo>
                  <a:pt x="126684" y="168441"/>
                </a:lnTo>
                <a:lnTo>
                  <a:pt x="133165" y="155143"/>
                </a:lnTo>
                <a:lnTo>
                  <a:pt x="140644" y="146278"/>
                </a:lnTo>
                <a:lnTo>
                  <a:pt x="149103" y="137412"/>
                </a:lnTo>
                <a:lnTo>
                  <a:pt x="149607" y="137412"/>
                </a:lnTo>
                <a:lnTo>
                  <a:pt x="159308" y="128547"/>
                </a:lnTo>
                <a:lnTo>
                  <a:pt x="169740" y="119682"/>
                </a:lnTo>
                <a:lnTo>
                  <a:pt x="180819" y="115249"/>
                </a:lnTo>
                <a:lnTo>
                  <a:pt x="192463" y="106384"/>
                </a:lnTo>
                <a:lnTo>
                  <a:pt x="204588" y="101951"/>
                </a:lnTo>
                <a:lnTo>
                  <a:pt x="217113" y="101951"/>
                </a:lnTo>
                <a:lnTo>
                  <a:pt x="229954" y="97518"/>
                </a:lnTo>
                <a:lnTo>
                  <a:pt x="440836" y="97518"/>
                </a:lnTo>
                <a:lnTo>
                  <a:pt x="432855" y="88653"/>
                </a:lnTo>
                <a:lnTo>
                  <a:pt x="424353" y="79788"/>
                </a:lnTo>
                <a:lnTo>
                  <a:pt x="420258" y="75355"/>
                </a:lnTo>
                <a:lnTo>
                  <a:pt x="390379" y="48759"/>
                </a:lnTo>
                <a:lnTo>
                  <a:pt x="368574" y="35461"/>
                </a:lnTo>
                <a:lnTo>
                  <a:pt x="357180" y="26596"/>
                </a:lnTo>
                <a:lnTo>
                  <a:pt x="333530" y="17730"/>
                </a:lnTo>
                <a:lnTo>
                  <a:pt x="296276" y="4432"/>
                </a:lnTo>
                <a:close/>
              </a:path>
              <a:path w="492759" h="656589">
                <a:moveTo>
                  <a:pt x="463481" y="132980"/>
                </a:moveTo>
                <a:lnTo>
                  <a:pt x="339849" y="132980"/>
                </a:lnTo>
                <a:lnTo>
                  <a:pt x="343288" y="137412"/>
                </a:lnTo>
                <a:lnTo>
                  <a:pt x="351806" y="146278"/>
                </a:lnTo>
                <a:lnTo>
                  <a:pt x="359342" y="155143"/>
                </a:lnTo>
                <a:lnTo>
                  <a:pt x="365882" y="168441"/>
                </a:lnTo>
                <a:lnTo>
                  <a:pt x="371410" y="177306"/>
                </a:lnTo>
                <a:lnTo>
                  <a:pt x="375912" y="190605"/>
                </a:lnTo>
                <a:lnTo>
                  <a:pt x="379373" y="199470"/>
                </a:lnTo>
                <a:lnTo>
                  <a:pt x="381779" y="212768"/>
                </a:lnTo>
                <a:lnTo>
                  <a:pt x="383115" y="226066"/>
                </a:lnTo>
                <a:lnTo>
                  <a:pt x="383366" y="234931"/>
                </a:lnTo>
                <a:lnTo>
                  <a:pt x="382516" y="248229"/>
                </a:lnTo>
                <a:lnTo>
                  <a:pt x="380553" y="261527"/>
                </a:lnTo>
                <a:lnTo>
                  <a:pt x="377460" y="274825"/>
                </a:lnTo>
                <a:lnTo>
                  <a:pt x="373223" y="283691"/>
                </a:lnTo>
                <a:lnTo>
                  <a:pt x="367295" y="296989"/>
                </a:lnTo>
                <a:lnTo>
                  <a:pt x="360265" y="310287"/>
                </a:lnTo>
                <a:lnTo>
                  <a:pt x="352210" y="319152"/>
                </a:lnTo>
                <a:lnTo>
                  <a:pt x="343212" y="332450"/>
                </a:lnTo>
                <a:lnTo>
                  <a:pt x="333350" y="341315"/>
                </a:lnTo>
                <a:lnTo>
                  <a:pt x="322702" y="345748"/>
                </a:lnTo>
                <a:lnTo>
                  <a:pt x="311349" y="354613"/>
                </a:lnTo>
                <a:lnTo>
                  <a:pt x="299371" y="359046"/>
                </a:lnTo>
                <a:lnTo>
                  <a:pt x="286846" y="363479"/>
                </a:lnTo>
                <a:lnTo>
                  <a:pt x="273855" y="367912"/>
                </a:lnTo>
                <a:lnTo>
                  <a:pt x="260476" y="367912"/>
                </a:lnTo>
                <a:lnTo>
                  <a:pt x="246789" y="372344"/>
                </a:lnTo>
                <a:lnTo>
                  <a:pt x="453020" y="372344"/>
                </a:lnTo>
                <a:lnTo>
                  <a:pt x="457017" y="363479"/>
                </a:lnTo>
                <a:lnTo>
                  <a:pt x="464150" y="350181"/>
                </a:lnTo>
                <a:lnTo>
                  <a:pt x="470441" y="332450"/>
                </a:lnTo>
                <a:lnTo>
                  <a:pt x="475912" y="319152"/>
                </a:lnTo>
                <a:lnTo>
                  <a:pt x="480584" y="310287"/>
                </a:lnTo>
                <a:lnTo>
                  <a:pt x="484476" y="296989"/>
                </a:lnTo>
                <a:lnTo>
                  <a:pt x="487609" y="283691"/>
                </a:lnTo>
                <a:lnTo>
                  <a:pt x="490004" y="274825"/>
                </a:lnTo>
                <a:lnTo>
                  <a:pt x="491682" y="265960"/>
                </a:lnTo>
                <a:lnTo>
                  <a:pt x="492662" y="257095"/>
                </a:lnTo>
                <a:lnTo>
                  <a:pt x="492353" y="243797"/>
                </a:lnTo>
                <a:lnTo>
                  <a:pt x="491395" y="226066"/>
                </a:lnTo>
                <a:lnTo>
                  <a:pt x="489799" y="212768"/>
                </a:lnTo>
                <a:lnTo>
                  <a:pt x="487573" y="199470"/>
                </a:lnTo>
                <a:lnTo>
                  <a:pt x="484727" y="186172"/>
                </a:lnTo>
                <a:lnTo>
                  <a:pt x="481272" y="177306"/>
                </a:lnTo>
                <a:lnTo>
                  <a:pt x="477216" y="164008"/>
                </a:lnTo>
                <a:lnTo>
                  <a:pt x="472571" y="150710"/>
                </a:lnTo>
                <a:lnTo>
                  <a:pt x="467345" y="141845"/>
                </a:lnTo>
                <a:lnTo>
                  <a:pt x="463481" y="132980"/>
                </a:lnTo>
                <a:close/>
              </a:path>
              <a:path w="492759" h="656589">
                <a:moveTo>
                  <a:pt x="440836" y="97518"/>
                </a:moveTo>
                <a:lnTo>
                  <a:pt x="254010" y="97518"/>
                </a:lnTo>
                <a:lnTo>
                  <a:pt x="260143" y="101951"/>
                </a:lnTo>
                <a:lnTo>
                  <a:pt x="260143" y="119682"/>
                </a:lnTo>
                <a:lnTo>
                  <a:pt x="254011" y="124114"/>
                </a:lnTo>
                <a:lnTo>
                  <a:pt x="232324" y="124114"/>
                </a:lnTo>
                <a:lnTo>
                  <a:pt x="218692" y="128547"/>
                </a:lnTo>
                <a:lnTo>
                  <a:pt x="181998" y="146278"/>
                </a:lnTo>
                <a:lnTo>
                  <a:pt x="154248" y="172874"/>
                </a:lnTo>
                <a:lnTo>
                  <a:pt x="139949" y="212768"/>
                </a:lnTo>
                <a:lnTo>
                  <a:pt x="138950" y="230499"/>
                </a:lnTo>
                <a:lnTo>
                  <a:pt x="139342" y="243797"/>
                </a:lnTo>
                <a:lnTo>
                  <a:pt x="141067" y="257095"/>
                </a:lnTo>
                <a:lnTo>
                  <a:pt x="144068" y="265960"/>
                </a:lnTo>
                <a:lnTo>
                  <a:pt x="148285" y="279258"/>
                </a:lnTo>
                <a:lnTo>
                  <a:pt x="176164" y="319152"/>
                </a:lnTo>
                <a:lnTo>
                  <a:pt x="185597" y="323585"/>
                </a:lnTo>
                <a:lnTo>
                  <a:pt x="195898" y="332450"/>
                </a:lnTo>
                <a:lnTo>
                  <a:pt x="222023" y="341315"/>
                </a:lnTo>
                <a:lnTo>
                  <a:pt x="271519" y="341315"/>
                </a:lnTo>
                <a:lnTo>
                  <a:pt x="282913" y="336883"/>
                </a:lnTo>
                <a:lnTo>
                  <a:pt x="293775" y="332450"/>
                </a:lnTo>
                <a:lnTo>
                  <a:pt x="304035" y="328017"/>
                </a:lnTo>
                <a:lnTo>
                  <a:pt x="313624" y="319152"/>
                </a:lnTo>
                <a:lnTo>
                  <a:pt x="322473" y="314719"/>
                </a:lnTo>
                <a:lnTo>
                  <a:pt x="330510" y="305854"/>
                </a:lnTo>
                <a:lnTo>
                  <a:pt x="338004" y="292556"/>
                </a:lnTo>
                <a:lnTo>
                  <a:pt x="344083" y="279258"/>
                </a:lnTo>
                <a:lnTo>
                  <a:pt x="348774" y="265960"/>
                </a:lnTo>
                <a:lnTo>
                  <a:pt x="352106" y="257095"/>
                </a:lnTo>
                <a:lnTo>
                  <a:pt x="354104" y="243797"/>
                </a:lnTo>
                <a:lnTo>
                  <a:pt x="354799" y="230499"/>
                </a:lnTo>
                <a:lnTo>
                  <a:pt x="354216" y="221633"/>
                </a:lnTo>
                <a:lnTo>
                  <a:pt x="339664" y="177306"/>
                </a:lnTo>
                <a:lnTo>
                  <a:pt x="325442" y="159576"/>
                </a:lnTo>
                <a:lnTo>
                  <a:pt x="320361" y="150710"/>
                </a:lnTo>
                <a:lnTo>
                  <a:pt x="318934" y="146278"/>
                </a:lnTo>
                <a:lnTo>
                  <a:pt x="321442" y="137412"/>
                </a:lnTo>
                <a:lnTo>
                  <a:pt x="325180" y="132980"/>
                </a:lnTo>
                <a:lnTo>
                  <a:pt x="463481" y="132980"/>
                </a:lnTo>
                <a:lnTo>
                  <a:pt x="461549" y="128547"/>
                </a:lnTo>
                <a:lnTo>
                  <a:pt x="455192" y="119682"/>
                </a:lnTo>
                <a:lnTo>
                  <a:pt x="448284" y="106384"/>
                </a:lnTo>
                <a:lnTo>
                  <a:pt x="440836" y="97518"/>
                </a:lnTo>
                <a:close/>
              </a:path>
              <a:path w="492759" h="656589">
                <a:moveTo>
                  <a:pt x="257476" y="0"/>
                </a:moveTo>
                <a:lnTo>
                  <a:pt x="243017" y="0"/>
                </a:lnTo>
                <a:lnTo>
                  <a:pt x="228898" y="4432"/>
                </a:lnTo>
                <a:lnTo>
                  <a:pt x="270540" y="4432"/>
                </a:lnTo>
                <a:lnTo>
                  <a:pt x="257476" y="0"/>
                </a:lnTo>
                <a:close/>
              </a:path>
            </a:pathLst>
          </a:custGeom>
          <a:solidFill>
            <a:srgbClr val="2B2A29"/>
          </a:solidFill>
        </p:spPr>
        <p:txBody>
          <a:bodyPr wrap="square" lIns="0" tIns="0" rIns="0" bIns="0" rtlCol="0"/>
          <a:lstStyle/>
          <a:p>
            <a:endParaRPr sz="819"/>
          </a:p>
        </p:txBody>
      </p:sp>
      <p:sp>
        <p:nvSpPr>
          <p:cNvPr id="56" name="object 56"/>
          <p:cNvSpPr/>
          <p:nvPr/>
        </p:nvSpPr>
        <p:spPr>
          <a:xfrm>
            <a:off x="202306" y="1341328"/>
            <a:ext cx="349446" cy="81152"/>
          </a:xfrm>
          <a:custGeom>
            <a:avLst/>
            <a:gdLst/>
            <a:ahLst/>
            <a:cxnLst/>
            <a:rect l="l" t="t" r="r" b="b"/>
            <a:pathLst>
              <a:path w="768350" h="178435">
                <a:moveTo>
                  <a:pt x="758168" y="178166"/>
                </a:moveTo>
                <a:lnTo>
                  <a:pt x="752493" y="178166"/>
                </a:lnTo>
                <a:lnTo>
                  <a:pt x="757923" y="178300"/>
                </a:lnTo>
                <a:lnTo>
                  <a:pt x="758168" y="178166"/>
                </a:lnTo>
                <a:close/>
              </a:path>
              <a:path w="768350" h="178435">
                <a:moveTo>
                  <a:pt x="94434" y="0"/>
                </a:moveTo>
                <a:lnTo>
                  <a:pt x="89320" y="2852"/>
                </a:lnTo>
                <a:lnTo>
                  <a:pt x="86555" y="7578"/>
                </a:lnTo>
                <a:lnTo>
                  <a:pt x="2300" y="158226"/>
                </a:lnTo>
                <a:lnTo>
                  <a:pt x="0" y="162104"/>
                </a:lnTo>
                <a:lnTo>
                  <a:pt x="31" y="166936"/>
                </a:lnTo>
                <a:lnTo>
                  <a:pt x="2416" y="170841"/>
                </a:lnTo>
                <a:lnTo>
                  <a:pt x="5157" y="175467"/>
                </a:lnTo>
                <a:lnTo>
                  <a:pt x="10241" y="178287"/>
                </a:lnTo>
                <a:lnTo>
                  <a:pt x="15682" y="178166"/>
                </a:lnTo>
                <a:lnTo>
                  <a:pt x="758168" y="178166"/>
                </a:lnTo>
                <a:lnTo>
                  <a:pt x="763004" y="175499"/>
                </a:lnTo>
                <a:lnTo>
                  <a:pt x="765825" y="170785"/>
                </a:lnTo>
                <a:lnTo>
                  <a:pt x="768136" y="167007"/>
                </a:lnTo>
                <a:lnTo>
                  <a:pt x="768180" y="162194"/>
                </a:lnTo>
                <a:lnTo>
                  <a:pt x="765899" y="158322"/>
                </a:lnTo>
                <a:lnTo>
                  <a:pt x="761679" y="150775"/>
                </a:lnTo>
                <a:lnTo>
                  <a:pt x="75226" y="150775"/>
                </a:lnTo>
                <a:lnTo>
                  <a:pt x="69094" y="144645"/>
                </a:lnTo>
                <a:lnTo>
                  <a:pt x="69094" y="129515"/>
                </a:lnTo>
                <a:lnTo>
                  <a:pt x="75224" y="123383"/>
                </a:lnTo>
                <a:lnTo>
                  <a:pt x="746360" y="123383"/>
                </a:lnTo>
                <a:lnTo>
                  <a:pt x="738701" y="109690"/>
                </a:lnTo>
                <a:lnTo>
                  <a:pt x="266961" y="109690"/>
                </a:lnTo>
                <a:lnTo>
                  <a:pt x="260829" y="103560"/>
                </a:lnTo>
                <a:lnTo>
                  <a:pt x="260829" y="96443"/>
                </a:lnTo>
                <a:lnTo>
                  <a:pt x="218863" y="96443"/>
                </a:lnTo>
                <a:lnTo>
                  <a:pt x="215162" y="95710"/>
                </a:lnTo>
                <a:lnTo>
                  <a:pt x="174547" y="68604"/>
                </a:lnTo>
                <a:lnTo>
                  <a:pt x="116311" y="68604"/>
                </a:lnTo>
                <a:lnTo>
                  <a:pt x="110179" y="62472"/>
                </a:lnTo>
                <a:lnTo>
                  <a:pt x="110180" y="47344"/>
                </a:lnTo>
                <a:lnTo>
                  <a:pt x="116309" y="41211"/>
                </a:lnTo>
                <a:lnTo>
                  <a:pt x="308944" y="41211"/>
                </a:lnTo>
                <a:lnTo>
                  <a:pt x="303919" y="34830"/>
                </a:lnTo>
                <a:lnTo>
                  <a:pt x="295600" y="24141"/>
                </a:lnTo>
                <a:lnTo>
                  <a:pt x="286940" y="12880"/>
                </a:lnTo>
                <a:lnTo>
                  <a:pt x="277992" y="1094"/>
                </a:lnTo>
                <a:lnTo>
                  <a:pt x="99907" y="126"/>
                </a:lnTo>
                <a:lnTo>
                  <a:pt x="94434" y="0"/>
                </a:lnTo>
                <a:close/>
              </a:path>
              <a:path w="768350" h="178435">
                <a:moveTo>
                  <a:pt x="568257" y="123383"/>
                </a:moveTo>
                <a:lnTo>
                  <a:pt x="199915" y="123383"/>
                </a:lnTo>
                <a:lnTo>
                  <a:pt x="206048" y="129515"/>
                </a:lnTo>
                <a:lnTo>
                  <a:pt x="206048" y="144645"/>
                </a:lnTo>
                <a:lnTo>
                  <a:pt x="199915" y="150775"/>
                </a:lnTo>
                <a:lnTo>
                  <a:pt x="568258" y="150775"/>
                </a:lnTo>
                <a:lnTo>
                  <a:pt x="562125" y="144645"/>
                </a:lnTo>
                <a:lnTo>
                  <a:pt x="562125" y="129515"/>
                </a:lnTo>
                <a:lnTo>
                  <a:pt x="568257" y="123383"/>
                </a:lnTo>
                <a:close/>
              </a:path>
              <a:path w="768350" h="178435">
                <a:moveTo>
                  <a:pt x="746360" y="123383"/>
                </a:moveTo>
                <a:lnTo>
                  <a:pt x="692948" y="123383"/>
                </a:lnTo>
                <a:lnTo>
                  <a:pt x="699079" y="129515"/>
                </a:lnTo>
                <a:lnTo>
                  <a:pt x="699079" y="144645"/>
                </a:lnTo>
                <a:lnTo>
                  <a:pt x="692949" y="150775"/>
                </a:lnTo>
                <a:lnTo>
                  <a:pt x="761679" y="150775"/>
                </a:lnTo>
                <a:lnTo>
                  <a:pt x="746360" y="123383"/>
                </a:lnTo>
                <a:close/>
              </a:path>
              <a:path w="768350" h="178435">
                <a:moveTo>
                  <a:pt x="673771" y="8"/>
                </a:moveTo>
                <a:lnTo>
                  <a:pt x="668266" y="126"/>
                </a:lnTo>
                <a:lnTo>
                  <a:pt x="490910" y="126"/>
                </a:lnTo>
                <a:lnTo>
                  <a:pt x="481943" y="11939"/>
                </a:lnTo>
                <a:lnTo>
                  <a:pt x="456925" y="44086"/>
                </a:lnTo>
                <a:lnTo>
                  <a:pt x="432048" y="75068"/>
                </a:lnTo>
                <a:lnTo>
                  <a:pt x="426048" y="82298"/>
                </a:lnTo>
                <a:lnTo>
                  <a:pt x="501212" y="82299"/>
                </a:lnTo>
                <a:lnTo>
                  <a:pt x="507344" y="88430"/>
                </a:lnTo>
                <a:lnTo>
                  <a:pt x="507341" y="103560"/>
                </a:lnTo>
                <a:lnTo>
                  <a:pt x="501214" y="109690"/>
                </a:lnTo>
                <a:lnTo>
                  <a:pt x="738701" y="109690"/>
                </a:lnTo>
                <a:lnTo>
                  <a:pt x="731046" y="96001"/>
                </a:lnTo>
                <a:lnTo>
                  <a:pt x="542393" y="96001"/>
                </a:lnTo>
                <a:lnTo>
                  <a:pt x="537063" y="92055"/>
                </a:lnTo>
                <a:lnTo>
                  <a:pt x="533555" y="80499"/>
                </a:lnTo>
                <a:lnTo>
                  <a:pt x="535793" y="74254"/>
                </a:lnTo>
                <a:lnTo>
                  <a:pt x="584162" y="42013"/>
                </a:lnTo>
                <a:lnTo>
                  <a:pt x="586809" y="41213"/>
                </a:lnTo>
                <a:lnTo>
                  <a:pt x="700404" y="41211"/>
                </a:lnTo>
                <a:lnTo>
                  <a:pt x="681647" y="7673"/>
                </a:lnTo>
                <a:lnTo>
                  <a:pt x="678901" y="2902"/>
                </a:lnTo>
                <a:lnTo>
                  <a:pt x="673771" y="8"/>
                </a:lnTo>
                <a:close/>
              </a:path>
              <a:path w="768350" h="178435">
                <a:moveTo>
                  <a:pt x="308944" y="41211"/>
                </a:moveTo>
                <a:lnTo>
                  <a:pt x="116309" y="41211"/>
                </a:lnTo>
                <a:lnTo>
                  <a:pt x="181359" y="41217"/>
                </a:lnTo>
                <a:lnTo>
                  <a:pt x="184002" y="42016"/>
                </a:lnTo>
                <a:lnTo>
                  <a:pt x="230365" y="72921"/>
                </a:lnTo>
                <a:lnTo>
                  <a:pt x="232462" y="76053"/>
                </a:lnTo>
                <a:lnTo>
                  <a:pt x="233887" y="83178"/>
                </a:lnTo>
                <a:lnTo>
                  <a:pt x="233153" y="86878"/>
                </a:lnTo>
                <a:lnTo>
                  <a:pt x="229120" y="92922"/>
                </a:lnTo>
                <a:lnTo>
                  <a:pt x="225986" y="95019"/>
                </a:lnTo>
                <a:lnTo>
                  <a:pt x="218863" y="96443"/>
                </a:lnTo>
                <a:lnTo>
                  <a:pt x="260829" y="96443"/>
                </a:lnTo>
                <a:lnTo>
                  <a:pt x="260830" y="88430"/>
                </a:lnTo>
                <a:lnTo>
                  <a:pt x="266960" y="82299"/>
                </a:lnTo>
                <a:lnTo>
                  <a:pt x="342111" y="82299"/>
                </a:lnTo>
                <a:lnTo>
                  <a:pt x="336097" y="75039"/>
                </a:lnTo>
                <a:lnTo>
                  <a:pt x="325903" y="62471"/>
                </a:lnTo>
                <a:lnTo>
                  <a:pt x="319327" y="54296"/>
                </a:lnTo>
                <a:lnTo>
                  <a:pt x="311846" y="44898"/>
                </a:lnTo>
                <a:lnTo>
                  <a:pt x="308944" y="41211"/>
                </a:lnTo>
                <a:close/>
              </a:path>
              <a:path w="768350" h="178435">
                <a:moveTo>
                  <a:pt x="700404" y="41211"/>
                </a:moveTo>
                <a:lnTo>
                  <a:pt x="651862" y="41211"/>
                </a:lnTo>
                <a:lnTo>
                  <a:pt x="657994" y="47344"/>
                </a:lnTo>
                <a:lnTo>
                  <a:pt x="657993" y="62472"/>
                </a:lnTo>
                <a:lnTo>
                  <a:pt x="651864" y="68604"/>
                </a:lnTo>
                <a:lnTo>
                  <a:pt x="593626" y="68604"/>
                </a:lnTo>
                <a:lnTo>
                  <a:pt x="553752" y="95187"/>
                </a:lnTo>
                <a:lnTo>
                  <a:pt x="551123" y="95986"/>
                </a:lnTo>
                <a:lnTo>
                  <a:pt x="542393" y="96001"/>
                </a:lnTo>
                <a:lnTo>
                  <a:pt x="731046" y="96001"/>
                </a:lnTo>
                <a:lnTo>
                  <a:pt x="700404" y="41211"/>
                </a:lnTo>
                <a:close/>
              </a:path>
            </a:pathLst>
          </a:custGeom>
          <a:solidFill>
            <a:srgbClr val="2B2A29"/>
          </a:solidFill>
        </p:spPr>
        <p:txBody>
          <a:bodyPr wrap="square" lIns="0" tIns="0" rIns="0" bIns="0" rtlCol="0"/>
          <a:lstStyle/>
          <a:p>
            <a:endParaRPr sz="819"/>
          </a:p>
        </p:txBody>
      </p:sp>
      <p:sp>
        <p:nvSpPr>
          <p:cNvPr id="57" name="object 57"/>
          <p:cNvSpPr/>
          <p:nvPr/>
        </p:nvSpPr>
        <p:spPr>
          <a:xfrm>
            <a:off x="222119" y="1814739"/>
            <a:ext cx="23392" cy="96748"/>
          </a:xfrm>
          <a:custGeom>
            <a:avLst/>
            <a:gdLst/>
            <a:ahLst/>
            <a:cxnLst/>
            <a:rect l="l" t="t" r="r" b="b"/>
            <a:pathLst>
              <a:path w="51434" h="212725">
                <a:moveTo>
                  <a:pt x="0" y="0"/>
                </a:moveTo>
                <a:lnTo>
                  <a:pt x="0" y="182147"/>
                </a:lnTo>
                <a:lnTo>
                  <a:pt x="3300" y="195922"/>
                </a:lnTo>
                <a:lnTo>
                  <a:pt x="12121" y="206409"/>
                </a:lnTo>
                <a:lnTo>
                  <a:pt x="24843" y="211988"/>
                </a:lnTo>
                <a:lnTo>
                  <a:pt x="32431" y="212485"/>
                </a:lnTo>
                <a:lnTo>
                  <a:pt x="34477" y="212271"/>
                </a:lnTo>
                <a:lnTo>
                  <a:pt x="42198" y="210692"/>
                </a:lnTo>
                <a:lnTo>
                  <a:pt x="47339" y="207876"/>
                </a:lnTo>
                <a:lnTo>
                  <a:pt x="51402" y="203952"/>
                </a:lnTo>
                <a:lnTo>
                  <a:pt x="51402" y="13983"/>
                </a:lnTo>
                <a:lnTo>
                  <a:pt x="33678" y="13983"/>
                </a:lnTo>
                <a:lnTo>
                  <a:pt x="20482" y="12124"/>
                </a:lnTo>
                <a:lnTo>
                  <a:pt x="8702" y="6895"/>
                </a:lnTo>
                <a:lnTo>
                  <a:pt x="0" y="0"/>
                </a:lnTo>
                <a:close/>
              </a:path>
              <a:path w="51434" h="212725">
                <a:moveTo>
                  <a:pt x="51402" y="10564"/>
                </a:moveTo>
                <a:lnTo>
                  <a:pt x="45920" y="12770"/>
                </a:lnTo>
                <a:lnTo>
                  <a:pt x="39937" y="13983"/>
                </a:lnTo>
                <a:lnTo>
                  <a:pt x="51402" y="13983"/>
                </a:lnTo>
                <a:lnTo>
                  <a:pt x="51402" y="10564"/>
                </a:lnTo>
                <a:close/>
              </a:path>
            </a:pathLst>
          </a:custGeom>
          <a:solidFill>
            <a:srgbClr val="2B2A29"/>
          </a:solidFill>
        </p:spPr>
        <p:txBody>
          <a:bodyPr wrap="square" lIns="0" tIns="0" rIns="0" bIns="0" rtlCol="0"/>
          <a:lstStyle/>
          <a:p>
            <a:endParaRPr sz="819"/>
          </a:p>
        </p:txBody>
      </p:sp>
      <p:sp>
        <p:nvSpPr>
          <p:cNvPr id="58" name="object 58"/>
          <p:cNvSpPr/>
          <p:nvPr/>
        </p:nvSpPr>
        <p:spPr>
          <a:xfrm>
            <a:off x="488135" y="1813946"/>
            <a:ext cx="24259" cy="97613"/>
          </a:xfrm>
          <a:custGeom>
            <a:avLst/>
            <a:gdLst/>
            <a:ahLst/>
            <a:cxnLst/>
            <a:rect l="l" t="t" r="r" b="b"/>
            <a:pathLst>
              <a:path w="53340" h="214629">
                <a:moveTo>
                  <a:pt x="0" y="12311"/>
                </a:moveTo>
                <a:lnTo>
                  <a:pt x="0" y="203952"/>
                </a:lnTo>
                <a:lnTo>
                  <a:pt x="5557" y="210240"/>
                </a:lnTo>
                <a:lnTo>
                  <a:pt x="13661" y="214229"/>
                </a:lnTo>
                <a:lnTo>
                  <a:pt x="22715" y="214229"/>
                </a:lnTo>
                <a:lnTo>
                  <a:pt x="36490" y="210928"/>
                </a:lnTo>
                <a:lnTo>
                  <a:pt x="46977" y="202107"/>
                </a:lnTo>
                <a:lnTo>
                  <a:pt x="52555" y="189385"/>
                </a:lnTo>
                <a:lnTo>
                  <a:pt x="53010" y="15730"/>
                </a:lnTo>
                <a:lnTo>
                  <a:pt x="11443" y="15726"/>
                </a:lnTo>
                <a:lnTo>
                  <a:pt x="5481" y="14515"/>
                </a:lnTo>
                <a:lnTo>
                  <a:pt x="0" y="12311"/>
                </a:lnTo>
                <a:close/>
              </a:path>
              <a:path w="53340" h="214629">
                <a:moveTo>
                  <a:pt x="53052" y="0"/>
                </a:moveTo>
                <a:lnTo>
                  <a:pt x="43292" y="8264"/>
                </a:lnTo>
                <a:lnTo>
                  <a:pt x="31545" y="13683"/>
                </a:lnTo>
                <a:lnTo>
                  <a:pt x="18344" y="15726"/>
                </a:lnTo>
                <a:lnTo>
                  <a:pt x="17723" y="15730"/>
                </a:lnTo>
                <a:lnTo>
                  <a:pt x="53010" y="15730"/>
                </a:lnTo>
                <a:lnTo>
                  <a:pt x="53052" y="0"/>
                </a:lnTo>
                <a:close/>
              </a:path>
            </a:pathLst>
          </a:custGeom>
          <a:solidFill>
            <a:srgbClr val="2B2A29"/>
          </a:solidFill>
        </p:spPr>
        <p:txBody>
          <a:bodyPr wrap="square" lIns="0" tIns="0" rIns="0" bIns="0" rtlCol="0"/>
          <a:lstStyle/>
          <a:p>
            <a:endParaRPr sz="819"/>
          </a:p>
        </p:txBody>
      </p:sp>
      <p:sp>
        <p:nvSpPr>
          <p:cNvPr id="59" name="object 59"/>
          <p:cNvSpPr/>
          <p:nvPr/>
        </p:nvSpPr>
        <p:spPr>
          <a:xfrm>
            <a:off x="160643" y="1677111"/>
            <a:ext cx="73643" cy="234215"/>
          </a:xfrm>
          <a:custGeom>
            <a:avLst/>
            <a:gdLst/>
            <a:ahLst/>
            <a:cxnLst/>
            <a:rect l="l" t="t" r="r" b="b"/>
            <a:pathLst>
              <a:path w="161925" h="514985">
                <a:moveTo>
                  <a:pt x="124437" y="50560"/>
                </a:moveTo>
                <a:lnTo>
                  <a:pt x="61412" y="50560"/>
                </a:lnTo>
                <a:lnTo>
                  <a:pt x="61412" y="484761"/>
                </a:lnTo>
                <a:lnTo>
                  <a:pt x="64741" y="498583"/>
                </a:lnTo>
                <a:lnTo>
                  <a:pt x="73601" y="509057"/>
                </a:lnTo>
                <a:lnTo>
                  <a:pt x="86295" y="514607"/>
                </a:lnTo>
                <a:lnTo>
                  <a:pt x="102259" y="512115"/>
                </a:lnTo>
                <a:lnTo>
                  <a:pt x="113709" y="504713"/>
                </a:lnTo>
                <a:lnTo>
                  <a:pt x="120182" y="493706"/>
                </a:lnTo>
                <a:lnTo>
                  <a:pt x="121508" y="71301"/>
                </a:lnTo>
                <a:lnTo>
                  <a:pt x="122684" y="57503"/>
                </a:lnTo>
                <a:lnTo>
                  <a:pt x="124437" y="50560"/>
                </a:lnTo>
                <a:close/>
              </a:path>
              <a:path w="161925" h="514985">
                <a:moveTo>
                  <a:pt x="161403" y="0"/>
                </a:moveTo>
                <a:lnTo>
                  <a:pt x="74086" y="0"/>
                </a:lnTo>
                <a:lnTo>
                  <a:pt x="56450" y="1379"/>
                </a:lnTo>
                <a:lnTo>
                  <a:pt x="17096" y="19734"/>
                </a:lnTo>
                <a:lnTo>
                  <a:pt x="0" y="245383"/>
                </a:lnTo>
                <a:lnTo>
                  <a:pt x="3900" y="258881"/>
                </a:lnTo>
                <a:lnTo>
                  <a:pt x="14037" y="268030"/>
                </a:lnTo>
                <a:lnTo>
                  <a:pt x="31802" y="267256"/>
                </a:lnTo>
                <a:lnTo>
                  <a:pt x="43532" y="261523"/>
                </a:lnTo>
                <a:lnTo>
                  <a:pt x="49553" y="252262"/>
                </a:lnTo>
                <a:lnTo>
                  <a:pt x="50585" y="54954"/>
                </a:lnTo>
                <a:lnTo>
                  <a:pt x="56100" y="50560"/>
                </a:lnTo>
                <a:lnTo>
                  <a:pt x="124437" y="50560"/>
                </a:lnTo>
                <a:lnTo>
                  <a:pt x="125963" y="44512"/>
                </a:lnTo>
                <a:lnTo>
                  <a:pt x="131177" y="32401"/>
                </a:lnTo>
                <a:lnTo>
                  <a:pt x="138156" y="21346"/>
                </a:lnTo>
                <a:lnTo>
                  <a:pt x="146734" y="11525"/>
                </a:lnTo>
                <a:lnTo>
                  <a:pt x="156743" y="3114"/>
                </a:lnTo>
                <a:lnTo>
                  <a:pt x="161403" y="0"/>
                </a:lnTo>
                <a:close/>
              </a:path>
            </a:pathLst>
          </a:custGeom>
          <a:solidFill>
            <a:srgbClr val="2B2A29"/>
          </a:solidFill>
        </p:spPr>
        <p:txBody>
          <a:bodyPr wrap="square" lIns="0" tIns="0" rIns="0" bIns="0" rtlCol="0"/>
          <a:lstStyle/>
          <a:p>
            <a:endParaRPr sz="819"/>
          </a:p>
        </p:txBody>
      </p:sp>
      <p:sp>
        <p:nvSpPr>
          <p:cNvPr id="60" name="object 60"/>
          <p:cNvSpPr/>
          <p:nvPr/>
        </p:nvSpPr>
        <p:spPr>
          <a:xfrm>
            <a:off x="196066" y="1621939"/>
            <a:ext cx="47075" cy="47363"/>
          </a:xfrm>
          <a:custGeom>
            <a:avLst/>
            <a:gdLst/>
            <a:ahLst/>
            <a:cxnLst/>
            <a:rect l="l" t="t" r="r" b="b"/>
            <a:pathLst>
              <a:path w="103504" h="104139">
                <a:moveTo>
                  <a:pt x="46493" y="0"/>
                </a:moveTo>
                <a:lnTo>
                  <a:pt x="6470" y="24261"/>
                </a:lnTo>
                <a:lnTo>
                  <a:pt x="0" y="51196"/>
                </a:lnTo>
                <a:lnTo>
                  <a:pt x="839" y="63427"/>
                </a:lnTo>
                <a:lnTo>
                  <a:pt x="26574" y="98720"/>
                </a:lnTo>
                <a:lnTo>
                  <a:pt x="52351" y="103859"/>
                </a:lnTo>
                <a:lnTo>
                  <a:pt x="64371" y="102277"/>
                </a:lnTo>
                <a:lnTo>
                  <a:pt x="98947" y="72924"/>
                </a:lnTo>
                <a:lnTo>
                  <a:pt x="102959" y="48340"/>
                </a:lnTo>
                <a:lnTo>
                  <a:pt x="100707" y="36510"/>
                </a:lnTo>
                <a:lnTo>
                  <a:pt x="70860" y="3829"/>
                </a:lnTo>
                <a:lnTo>
                  <a:pt x="46493" y="0"/>
                </a:lnTo>
                <a:close/>
              </a:path>
            </a:pathLst>
          </a:custGeom>
          <a:solidFill>
            <a:srgbClr val="2B2A29"/>
          </a:solidFill>
        </p:spPr>
        <p:txBody>
          <a:bodyPr wrap="square" lIns="0" tIns="0" rIns="0" bIns="0" rtlCol="0"/>
          <a:lstStyle/>
          <a:p>
            <a:endParaRPr sz="819"/>
          </a:p>
        </p:txBody>
      </p:sp>
      <p:sp>
        <p:nvSpPr>
          <p:cNvPr id="61" name="object 61"/>
          <p:cNvSpPr/>
          <p:nvPr/>
        </p:nvSpPr>
        <p:spPr>
          <a:xfrm>
            <a:off x="506869" y="1669125"/>
            <a:ext cx="67290" cy="234215"/>
          </a:xfrm>
          <a:custGeom>
            <a:avLst/>
            <a:gdLst/>
            <a:ahLst/>
            <a:cxnLst/>
            <a:rect l="l" t="t" r="r" b="b"/>
            <a:pathLst>
              <a:path w="147955" h="514985">
                <a:moveTo>
                  <a:pt x="0" y="0"/>
                </a:moveTo>
                <a:lnTo>
                  <a:pt x="20520" y="43271"/>
                </a:lnTo>
                <a:lnTo>
                  <a:pt x="24997" y="71114"/>
                </a:lnTo>
                <a:lnTo>
                  <a:pt x="24997" y="484761"/>
                </a:lnTo>
                <a:lnTo>
                  <a:pt x="28352" y="498455"/>
                </a:lnTo>
                <a:lnTo>
                  <a:pt x="37256" y="508905"/>
                </a:lnTo>
                <a:lnTo>
                  <a:pt x="49972" y="514542"/>
                </a:lnTo>
                <a:lnTo>
                  <a:pt x="66046" y="512174"/>
                </a:lnTo>
                <a:lnTo>
                  <a:pt x="85002" y="476642"/>
                </a:lnTo>
                <a:lnTo>
                  <a:pt x="85489" y="419860"/>
                </a:lnTo>
                <a:lnTo>
                  <a:pt x="85724" y="367779"/>
                </a:lnTo>
                <a:lnTo>
                  <a:pt x="85899" y="309081"/>
                </a:lnTo>
                <a:lnTo>
                  <a:pt x="86024" y="245382"/>
                </a:lnTo>
                <a:lnTo>
                  <a:pt x="86099" y="188182"/>
                </a:lnTo>
                <a:lnTo>
                  <a:pt x="86154" y="110527"/>
                </a:lnTo>
                <a:lnTo>
                  <a:pt x="86158" y="50560"/>
                </a:lnTo>
                <a:lnTo>
                  <a:pt x="146392" y="50560"/>
                </a:lnTo>
                <a:lnTo>
                  <a:pt x="122967" y="11826"/>
                </a:lnTo>
                <a:lnTo>
                  <a:pt x="88467" y="20"/>
                </a:lnTo>
                <a:lnTo>
                  <a:pt x="0" y="0"/>
                </a:lnTo>
                <a:close/>
              </a:path>
              <a:path w="147955" h="514985">
                <a:moveTo>
                  <a:pt x="146392" y="50560"/>
                </a:moveTo>
                <a:lnTo>
                  <a:pt x="91472" y="50560"/>
                </a:lnTo>
                <a:lnTo>
                  <a:pt x="96945" y="54956"/>
                </a:lnTo>
                <a:lnTo>
                  <a:pt x="96968" y="245382"/>
                </a:lnTo>
                <a:lnTo>
                  <a:pt x="100848" y="258838"/>
                </a:lnTo>
                <a:lnTo>
                  <a:pt x="110968" y="268013"/>
                </a:lnTo>
                <a:lnTo>
                  <a:pt x="128830" y="267217"/>
                </a:lnTo>
                <a:lnTo>
                  <a:pt x="140549" y="261449"/>
                </a:lnTo>
                <a:lnTo>
                  <a:pt x="146528" y="252216"/>
                </a:lnTo>
                <a:lnTo>
                  <a:pt x="147531" y="59527"/>
                </a:lnTo>
                <a:lnTo>
                  <a:pt x="146392" y="50560"/>
                </a:lnTo>
                <a:close/>
              </a:path>
            </a:pathLst>
          </a:custGeom>
          <a:solidFill>
            <a:srgbClr val="2B2A29"/>
          </a:solidFill>
        </p:spPr>
        <p:txBody>
          <a:bodyPr wrap="square" lIns="0" tIns="0" rIns="0" bIns="0" rtlCol="0"/>
          <a:lstStyle/>
          <a:p>
            <a:endParaRPr sz="819"/>
          </a:p>
        </p:txBody>
      </p:sp>
      <p:sp>
        <p:nvSpPr>
          <p:cNvPr id="62" name="object 62"/>
          <p:cNvSpPr/>
          <p:nvPr/>
        </p:nvSpPr>
        <p:spPr>
          <a:xfrm>
            <a:off x="491382" y="1622002"/>
            <a:ext cx="47652" cy="47652"/>
          </a:xfrm>
          <a:custGeom>
            <a:avLst/>
            <a:gdLst/>
            <a:ahLst/>
            <a:cxnLst/>
            <a:rect l="l" t="t" r="r" b="b"/>
            <a:pathLst>
              <a:path w="104775" h="104775">
                <a:moveTo>
                  <a:pt x="47901" y="0"/>
                </a:moveTo>
                <a:lnTo>
                  <a:pt x="12457" y="18926"/>
                </a:lnTo>
                <a:lnTo>
                  <a:pt x="0" y="53753"/>
                </a:lnTo>
                <a:lnTo>
                  <a:pt x="3751" y="68522"/>
                </a:lnTo>
                <a:lnTo>
                  <a:pt x="28392" y="98361"/>
                </a:lnTo>
                <a:lnTo>
                  <a:pt x="51974" y="104589"/>
                </a:lnTo>
                <a:lnTo>
                  <a:pt x="67263" y="100911"/>
                </a:lnTo>
                <a:lnTo>
                  <a:pt x="98004" y="76869"/>
                </a:lnTo>
                <a:lnTo>
                  <a:pt x="104731" y="53804"/>
                </a:lnTo>
                <a:lnTo>
                  <a:pt x="104085" y="43817"/>
                </a:lnTo>
                <a:lnTo>
                  <a:pt x="84486" y="10808"/>
                </a:lnTo>
                <a:lnTo>
                  <a:pt x="47901" y="0"/>
                </a:lnTo>
                <a:close/>
              </a:path>
            </a:pathLst>
          </a:custGeom>
          <a:solidFill>
            <a:srgbClr val="2B2A29"/>
          </a:solidFill>
        </p:spPr>
        <p:txBody>
          <a:bodyPr wrap="square" lIns="0" tIns="0" rIns="0" bIns="0" rtlCol="0"/>
          <a:lstStyle/>
          <a:p>
            <a:endParaRPr sz="819"/>
          </a:p>
        </p:txBody>
      </p:sp>
      <p:sp>
        <p:nvSpPr>
          <p:cNvPr id="63" name="object 63"/>
          <p:cNvSpPr/>
          <p:nvPr/>
        </p:nvSpPr>
        <p:spPr>
          <a:xfrm>
            <a:off x="291048" y="1808523"/>
            <a:ext cx="29169" cy="121295"/>
          </a:xfrm>
          <a:custGeom>
            <a:avLst/>
            <a:gdLst/>
            <a:ahLst/>
            <a:cxnLst/>
            <a:rect l="l" t="t" r="r" b="b"/>
            <a:pathLst>
              <a:path w="64134" h="266700">
                <a:moveTo>
                  <a:pt x="0" y="0"/>
                </a:moveTo>
                <a:lnTo>
                  <a:pt x="0" y="234804"/>
                </a:lnTo>
                <a:lnTo>
                  <a:pt x="3023" y="248844"/>
                </a:lnTo>
                <a:lnTo>
                  <a:pt x="11265" y="259777"/>
                </a:lnTo>
                <a:lnTo>
                  <a:pt x="23482" y="266111"/>
                </a:lnTo>
                <a:lnTo>
                  <a:pt x="40167" y="264272"/>
                </a:lnTo>
                <a:lnTo>
                  <a:pt x="52622" y="257995"/>
                </a:lnTo>
                <a:lnTo>
                  <a:pt x="60541" y="248298"/>
                </a:lnTo>
                <a:lnTo>
                  <a:pt x="63617" y="236196"/>
                </a:lnTo>
                <a:lnTo>
                  <a:pt x="63646" y="50056"/>
                </a:lnTo>
                <a:lnTo>
                  <a:pt x="50985" y="50056"/>
                </a:lnTo>
                <a:lnTo>
                  <a:pt x="36774" y="48025"/>
                </a:lnTo>
                <a:lnTo>
                  <a:pt x="24008" y="42320"/>
                </a:lnTo>
                <a:lnTo>
                  <a:pt x="13334" y="33524"/>
                </a:lnTo>
                <a:lnTo>
                  <a:pt x="5397" y="22223"/>
                </a:lnTo>
                <a:lnTo>
                  <a:pt x="842" y="8998"/>
                </a:lnTo>
                <a:lnTo>
                  <a:pt x="0" y="0"/>
                </a:lnTo>
                <a:close/>
              </a:path>
              <a:path w="64134" h="266700">
                <a:moveTo>
                  <a:pt x="63647" y="48422"/>
                </a:moveTo>
                <a:lnTo>
                  <a:pt x="59599" y="49481"/>
                </a:lnTo>
                <a:lnTo>
                  <a:pt x="55357" y="50056"/>
                </a:lnTo>
                <a:lnTo>
                  <a:pt x="63646" y="50056"/>
                </a:lnTo>
                <a:lnTo>
                  <a:pt x="63647" y="48422"/>
                </a:lnTo>
                <a:close/>
              </a:path>
            </a:pathLst>
          </a:custGeom>
          <a:solidFill>
            <a:srgbClr val="2B2A29"/>
          </a:solidFill>
        </p:spPr>
        <p:txBody>
          <a:bodyPr wrap="square" lIns="0" tIns="0" rIns="0" bIns="0" rtlCol="0"/>
          <a:lstStyle/>
          <a:p>
            <a:endParaRPr sz="819"/>
          </a:p>
        </p:txBody>
      </p:sp>
      <p:sp>
        <p:nvSpPr>
          <p:cNvPr id="64" name="object 64"/>
          <p:cNvSpPr/>
          <p:nvPr/>
        </p:nvSpPr>
        <p:spPr>
          <a:xfrm>
            <a:off x="225198" y="1680663"/>
            <a:ext cx="81730" cy="248944"/>
          </a:xfrm>
          <a:custGeom>
            <a:avLst/>
            <a:gdLst/>
            <a:ahLst/>
            <a:cxnLst/>
            <a:rect l="l" t="t" r="r" b="b"/>
            <a:pathLst>
              <a:path w="179704" h="547370">
                <a:moveTo>
                  <a:pt x="147441" y="53814"/>
                </a:moveTo>
                <a:lnTo>
                  <a:pt x="65438" y="53814"/>
                </a:lnTo>
                <a:lnTo>
                  <a:pt x="65438" y="515936"/>
                </a:lnTo>
                <a:lnTo>
                  <a:pt x="68545" y="529812"/>
                </a:lnTo>
                <a:lnTo>
                  <a:pt x="76925" y="540680"/>
                </a:lnTo>
                <a:lnTo>
                  <a:pt x="89166" y="547103"/>
                </a:lnTo>
                <a:lnTo>
                  <a:pt x="106143" y="545339"/>
                </a:lnTo>
                <a:lnTo>
                  <a:pt x="118706" y="539149"/>
                </a:lnTo>
                <a:lnTo>
                  <a:pt x="126674" y="529617"/>
                </a:lnTo>
                <a:lnTo>
                  <a:pt x="129865" y="517828"/>
                </a:lnTo>
                <a:lnTo>
                  <a:pt x="129921" y="257854"/>
                </a:lnTo>
                <a:lnTo>
                  <a:pt x="144792" y="257854"/>
                </a:lnTo>
                <a:lnTo>
                  <a:pt x="144789" y="73294"/>
                </a:lnTo>
                <a:lnTo>
                  <a:pt x="145966" y="59664"/>
                </a:lnTo>
                <a:lnTo>
                  <a:pt x="147441" y="53814"/>
                </a:lnTo>
                <a:close/>
              </a:path>
              <a:path w="179704" h="547370">
                <a:moveTo>
                  <a:pt x="64666" y="0"/>
                </a:moveTo>
                <a:lnTo>
                  <a:pt x="25032" y="13436"/>
                </a:lnTo>
                <a:lnTo>
                  <a:pt x="2188" y="47320"/>
                </a:lnTo>
                <a:lnTo>
                  <a:pt x="0" y="261164"/>
                </a:lnTo>
                <a:lnTo>
                  <a:pt x="3682" y="274760"/>
                </a:lnTo>
                <a:lnTo>
                  <a:pt x="13357" y="284415"/>
                </a:lnTo>
                <a:lnTo>
                  <a:pt x="31692" y="284408"/>
                </a:lnTo>
                <a:lnTo>
                  <a:pt x="52559" y="245279"/>
                </a:lnTo>
                <a:lnTo>
                  <a:pt x="53227" y="202897"/>
                </a:lnTo>
                <a:lnTo>
                  <a:pt x="53601" y="153766"/>
                </a:lnTo>
                <a:lnTo>
                  <a:pt x="53791" y="93986"/>
                </a:lnTo>
                <a:lnTo>
                  <a:pt x="53837" y="58414"/>
                </a:lnTo>
                <a:lnTo>
                  <a:pt x="59895" y="53814"/>
                </a:lnTo>
                <a:lnTo>
                  <a:pt x="147441" y="53814"/>
                </a:lnTo>
                <a:lnTo>
                  <a:pt x="149226" y="46733"/>
                </a:lnTo>
                <a:lnTo>
                  <a:pt x="154373" y="34603"/>
                </a:lnTo>
                <a:lnTo>
                  <a:pt x="161210" y="23429"/>
                </a:lnTo>
                <a:lnTo>
                  <a:pt x="169540" y="13366"/>
                </a:lnTo>
                <a:lnTo>
                  <a:pt x="179166" y="4570"/>
                </a:lnTo>
                <a:lnTo>
                  <a:pt x="64666" y="0"/>
                </a:lnTo>
                <a:close/>
              </a:path>
            </a:pathLst>
          </a:custGeom>
          <a:solidFill>
            <a:srgbClr val="2B2A29"/>
          </a:solidFill>
        </p:spPr>
        <p:txBody>
          <a:bodyPr wrap="square" lIns="0" tIns="0" rIns="0" bIns="0" rtlCol="0"/>
          <a:lstStyle/>
          <a:p>
            <a:endParaRPr sz="819"/>
          </a:p>
        </p:txBody>
      </p:sp>
      <p:sp>
        <p:nvSpPr>
          <p:cNvPr id="65" name="object 65"/>
          <p:cNvSpPr/>
          <p:nvPr/>
        </p:nvSpPr>
        <p:spPr>
          <a:xfrm>
            <a:off x="262218" y="1621895"/>
            <a:ext cx="50828" cy="50540"/>
          </a:xfrm>
          <a:custGeom>
            <a:avLst/>
            <a:gdLst/>
            <a:ahLst/>
            <a:cxnLst/>
            <a:rect l="l" t="t" r="r" b="b"/>
            <a:pathLst>
              <a:path w="111759" h="111125">
                <a:moveTo>
                  <a:pt x="58589" y="0"/>
                </a:moveTo>
                <a:lnTo>
                  <a:pt x="18407" y="14460"/>
                </a:lnTo>
                <a:lnTo>
                  <a:pt x="0" y="50121"/>
                </a:lnTo>
                <a:lnTo>
                  <a:pt x="1574" y="65948"/>
                </a:lnTo>
                <a:lnTo>
                  <a:pt x="23375" y="100936"/>
                </a:lnTo>
                <a:lnTo>
                  <a:pt x="47978" y="110939"/>
                </a:lnTo>
                <a:lnTo>
                  <a:pt x="64276" y="109513"/>
                </a:lnTo>
                <a:lnTo>
                  <a:pt x="100011" y="88586"/>
                </a:lnTo>
                <a:lnTo>
                  <a:pt x="111255" y="55678"/>
                </a:lnTo>
                <a:lnTo>
                  <a:pt x="109393" y="41333"/>
                </a:lnTo>
                <a:lnTo>
                  <a:pt x="85291" y="8537"/>
                </a:lnTo>
                <a:lnTo>
                  <a:pt x="58589" y="0"/>
                </a:lnTo>
                <a:close/>
              </a:path>
            </a:pathLst>
          </a:custGeom>
          <a:solidFill>
            <a:srgbClr val="2B2A29"/>
          </a:solidFill>
        </p:spPr>
        <p:txBody>
          <a:bodyPr wrap="square" lIns="0" tIns="0" rIns="0" bIns="0" rtlCol="0"/>
          <a:lstStyle/>
          <a:p>
            <a:endParaRPr sz="819"/>
          </a:p>
        </p:txBody>
      </p:sp>
      <p:sp>
        <p:nvSpPr>
          <p:cNvPr id="66" name="object 66"/>
          <p:cNvSpPr/>
          <p:nvPr/>
        </p:nvSpPr>
        <p:spPr>
          <a:xfrm>
            <a:off x="427853" y="1680663"/>
            <a:ext cx="80575" cy="248944"/>
          </a:xfrm>
          <a:custGeom>
            <a:avLst/>
            <a:gdLst/>
            <a:ahLst/>
            <a:cxnLst/>
            <a:rect l="l" t="t" r="r" b="b"/>
            <a:pathLst>
              <a:path w="177165" h="547370">
                <a:moveTo>
                  <a:pt x="0" y="0"/>
                </a:moveTo>
                <a:lnTo>
                  <a:pt x="25921" y="41882"/>
                </a:lnTo>
                <a:lnTo>
                  <a:pt x="31456" y="73151"/>
                </a:lnTo>
                <a:lnTo>
                  <a:pt x="31456" y="257853"/>
                </a:lnTo>
                <a:lnTo>
                  <a:pt x="47253" y="257854"/>
                </a:lnTo>
                <a:lnTo>
                  <a:pt x="47253" y="515936"/>
                </a:lnTo>
                <a:lnTo>
                  <a:pt x="50369" y="529793"/>
                </a:lnTo>
                <a:lnTo>
                  <a:pt x="58764" y="540653"/>
                </a:lnTo>
                <a:lnTo>
                  <a:pt x="71008" y="547086"/>
                </a:lnTo>
                <a:lnTo>
                  <a:pt x="87951" y="545360"/>
                </a:lnTo>
                <a:lnTo>
                  <a:pt x="100497" y="539218"/>
                </a:lnTo>
                <a:lnTo>
                  <a:pt x="108453" y="529690"/>
                </a:lnTo>
                <a:lnTo>
                  <a:pt x="111632" y="517804"/>
                </a:lnTo>
                <a:lnTo>
                  <a:pt x="111685" y="431659"/>
                </a:lnTo>
                <a:lnTo>
                  <a:pt x="111685" y="53813"/>
                </a:lnTo>
                <a:lnTo>
                  <a:pt x="112320" y="53813"/>
                </a:lnTo>
                <a:lnTo>
                  <a:pt x="112840" y="53756"/>
                </a:lnTo>
                <a:lnTo>
                  <a:pt x="176023" y="53756"/>
                </a:lnTo>
                <a:lnTo>
                  <a:pt x="175462" y="49097"/>
                </a:lnTo>
                <a:lnTo>
                  <a:pt x="153594" y="14569"/>
                </a:lnTo>
                <a:lnTo>
                  <a:pt x="114419" y="27"/>
                </a:lnTo>
                <a:lnTo>
                  <a:pt x="0" y="0"/>
                </a:lnTo>
                <a:close/>
              </a:path>
              <a:path w="177165" h="547370">
                <a:moveTo>
                  <a:pt x="176023" y="53756"/>
                </a:moveTo>
                <a:lnTo>
                  <a:pt x="112840" y="53756"/>
                </a:lnTo>
                <a:lnTo>
                  <a:pt x="119091" y="54712"/>
                </a:lnTo>
                <a:lnTo>
                  <a:pt x="123339" y="58962"/>
                </a:lnTo>
                <a:lnTo>
                  <a:pt x="123363" y="264311"/>
                </a:lnTo>
                <a:lnTo>
                  <a:pt x="144076" y="287353"/>
                </a:lnTo>
                <a:lnTo>
                  <a:pt x="160260" y="284919"/>
                </a:lnTo>
                <a:lnTo>
                  <a:pt x="171288" y="277365"/>
                </a:lnTo>
                <a:lnTo>
                  <a:pt x="176693" y="266219"/>
                </a:lnTo>
                <a:lnTo>
                  <a:pt x="177177" y="261164"/>
                </a:lnTo>
                <a:lnTo>
                  <a:pt x="177177" y="63353"/>
                </a:lnTo>
                <a:lnTo>
                  <a:pt x="176023" y="53756"/>
                </a:lnTo>
                <a:close/>
              </a:path>
              <a:path w="177165" h="547370">
                <a:moveTo>
                  <a:pt x="112320" y="53813"/>
                </a:moveTo>
                <a:lnTo>
                  <a:pt x="111685" y="53813"/>
                </a:lnTo>
                <a:lnTo>
                  <a:pt x="112194" y="53827"/>
                </a:lnTo>
                <a:close/>
              </a:path>
            </a:pathLst>
          </a:custGeom>
          <a:solidFill>
            <a:srgbClr val="2B2A29"/>
          </a:solidFill>
        </p:spPr>
        <p:txBody>
          <a:bodyPr wrap="square" lIns="0" tIns="0" rIns="0" bIns="0" rtlCol="0"/>
          <a:lstStyle/>
          <a:p>
            <a:endParaRPr sz="819"/>
          </a:p>
        </p:txBody>
      </p:sp>
      <p:sp>
        <p:nvSpPr>
          <p:cNvPr id="67" name="object 67"/>
          <p:cNvSpPr/>
          <p:nvPr/>
        </p:nvSpPr>
        <p:spPr>
          <a:xfrm>
            <a:off x="413635" y="1808523"/>
            <a:ext cx="28591" cy="121006"/>
          </a:xfrm>
          <a:custGeom>
            <a:avLst/>
            <a:gdLst/>
            <a:ahLst/>
            <a:cxnLst/>
            <a:rect l="l" t="t" r="r" b="b"/>
            <a:pathLst>
              <a:path w="62865" h="266064">
                <a:moveTo>
                  <a:pt x="0" y="48422"/>
                </a:moveTo>
                <a:lnTo>
                  <a:pt x="0" y="234804"/>
                </a:lnTo>
                <a:lnTo>
                  <a:pt x="3116" y="248662"/>
                </a:lnTo>
                <a:lnTo>
                  <a:pt x="11510" y="259522"/>
                </a:lnTo>
                <a:lnTo>
                  <a:pt x="23755" y="265954"/>
                </a:lnTo>
                <a:lnTo>
                  <a:pt x="40759" y="264128"/>
                </a:lnTo>
                <a:lnTo>
                  <a:pt x="52872" y="257690"/>
                </a:lnTo>
                <a:lnTo>
                  <a:pt x="60168" y="247738"/>
                </a:lnTo>
                <a:lnTo>
                  <a:pt x="62716" y="235368"/>
                </a:lnTo>
                <a:lnTo>
                  <a:pt x="62720" y="50034"/>
                </a:lnTo>
                <a:lnTo>
                  <a:pt x="14725" y="50034"/>
                </a:lnTo>
                <a:lnTo>
                  <a:pt x="1517" y="48794"/>
                </a:lnTo>
                <a:lnTo>
                  <a:pt x="0" y="48422"/>
                </a:lnTo>
                <a:close/>
              </a:path>
              <a:path w="62865" h="266064">
                <a:moveTo>
                  <a:pt x="62721" y="0"/>
                </a:moveTo>
                <a:lnTo>
                  <a:pt x="38696" y="42727"/>
                </a:lnTo>
                <a:lnTo>
                  <a:pt x="14725" y="50034"/>
                </a:lnTo>
                <a:lnTo>
                  <a:pt x="62720" y="50034"/>
                </a:lnTo>
                <a:lnTo>
                  <a:pt x="62721" y="0"/>
                </a:lnTo>
                <a:close/>
              </a:path>
            </a:pathLst>
          </a:custGeom>
          <a:solidFill>
            <a:srgbClr val="2B2A29"/>
          </a:solidFill>
        </p:spPr>
        <p:txBody>
          <a:bodyPr wrap="square" lIns="0" tIns="0" rIns="0" bIns="0" rtlCol="0"/>
          <a:lstStyle/>
          <a:p>
            <a:endParaRPr sz="819"/>
          </a:p>
        </p:txBody>
      </p:sp>
      <p:sp>
        <p:nvSpPr>
          <p:cNvPr id="68" name="object 68"/>
          <p:cNvSpPr/>
          <p:nvPr/>
        </p:nvSpPr>
        <p:spPr>
          <a:xfrm>
            <a:off x="420938" y="1621895"/>
            <a:ext cx="50828" cy="50540"/>
          </a:xfrm>
          <a:custGeom>
            <a:avLst/>
            <a:gdLst/>
            <a:ahLst/>
            <a:cxnLst/>
            <a:rect l="l" t="t" r="r" b="b"/>
            <a:pathLst>
              <a:path w="111759" h="111125">
                <a:moveTo>
                  <a:pt x="58589" y="0"/>
                </a:moveTo>
                <a:lnTo>
                  <a:pt x="18407" y="14460"/>
                </a:lnTo>
                <a:lnTo>
                  <a:pt x="0" y="50121"/>
                </a:lnTo>
                <a:lnTo>
                  <a:pt x="1574" y="65948"/>
                </a:lnTo>
                <a:lnTo>
                  <a:pt x="23375" y="100936"/>
                </a:lnTo>
                <a:lnTo>
                  <a:pt x="47978" y="110939"/>
                </a:lnTo>
                <a:lnTo>
                  <a:pt x="64276" y="109513"/>
                </a:lnTo>
                <a:lnTo>
                  <a:pt x="100011" y="88586"/>
                </a:lnTo>
                <a:lnTo>
                  <a:pt x="111255" y="55678"/>
                </a:lnTo>
                <a:lnTo>
                  <a:pt x="109393" y="41333"/>
                </a:lnTo>
                <a:lnTo>
                  <a:pt x="85291" y="8537"/>
                </a:lnTo>
                <a:lnTo>
                  <a:pt x="58589" y="0"/>
                </a:lnTo>
                <a:close/>
              </a:path>
            </a:pathLst>
          </a:custGeom>
          <a:solidFill>
            <a:srgbClr val="2B2A29"/>
          </a:solidFill>
        </p:spPr>
        <p:txBody>
          <a:bodyPr wrap="square" lIns="0" tIns="0" rIns="0" bIns="0" rtlCol="0"/>
          <a:lstStyle/>
          <a:p>
            <a:endParaRPr sz="819"/>
          </a:p>
        </p:txBody>
      </p:sp>
      <p:sp>
        <p:nvSpPr>
          <p:cNvPr id="69" name="object 69"/>
          <p:cNvSpPr/>
          <p:nvPr/>
        </p:nvSpPr>
        <p:spPr>
          <a:xfrm>
            <a:off x="301375" y="1683672"/>
            <a:ext cx="131114" cy="261362"/>
          </a:xfrm>
          <a:custGeom>
            <a:avLst/>
            <a:gdLst/>
            <a:ahLst/>
            <a:cxnLst/>
            <a:rect l="l" t="t" r="r" b="b"/>
            <a:pathLst>
              <a:path w="288290" h="574675">
                <a:moveTo>
                  <a:pt x="218955" y="271038"/>
                </a:moveTo>
                <a:lnTo>
                  <a:pt x="136564" y="271038"/>
                </a:lnTo>
                <a:lnTo>
                  <a:pt x="151218" y="271039"/>
                </a:lnTo>
                <a:lnTo>
                  <a:pt x="151218" y="542319"/>
                </a:lnTo>
                <a:lnTo>
                  <a:pt x="154194" y="556237"/>
                </a:lnTo>
                <a:lnTo>
                  <a:pt x="162258" y="567369"/>
                </a:lnTo>
                <a:lnTo>
                  <a:pt x="174117" y="574422"/>
                </a:lnTo>
                <a:lnTo>
                  <a:pt x="191706" y="573293"/>
                </a:lnTo>
                <a:lnTo>
                  <a:pt x="205021" y="568057"/>
                </a:lnTo>
                <a:lnTo>
                  <a:pt x="214003" y="559591"/>
                </a:lnTo>
                <a:lnTo>
                  <a:pt x="218597" y="548762"/>
                </a:lnTo>
                <a:lnTo>
                  <a:pt x="218955" y="271038"/>
                </a:lnTo>
                <a:close/>
              </a:path>
              <a:path w="288290" h="574675">
                <a:moveTo>
                  <a:pt x="219233" y="56564"/>
                </a:moveTo>
                <a:lnTo>
                  <a:pt x="68549" y="56564"/>
                </a:lnTo>
                <a:lnTo>
                  <a:pt x="68415" y="161978"/>
                </a:lnTo>
                <a:lnTo>
                  <a:pt x="68343" y="241601"/>
                </a:lnTo>
                <a:lnTo>
                  <a:pt x="68410" y="388424"/>
                </a:lnTo>
                <a:lnTo>
                  <a:pt x="68522" y="439046"/>
                </a:lnTo>
                <a:lnTo>
                  <a:pt x="68550" y="542319"/>
                </a:lnTo>
                <a:lnTo>
                  <a:pt x="71537" y="556210"/>
                </a:lnTo>
                <a:lnTo>
                  <a:pt x="79623" y="567331"/>
                </a:lnTo>
                <a:lnTo>
                  <a:pt x="91489" y="574393"/>
                </a:lnTo>
                <a:lnTo>
                  <a:pt x="109116" y="573281"/>
                </a:lnTo>
                <a:lnTo>
                  <a:pt x="122422" y="568057"/>
                </a:lnTo>
                <a:lnTo>
                  <a:pt x="131373" y="559591"/>
                </a:lnTo>
                <a:lnTo>
                  <a:pt x="135934" y="548762"/>
                </a:lnTo>
                <a:lnTo>
                  <a:pt x="136564" y="271038"/>
                </a:lnTo>
                <a:lnTo>
                  <a:pt x="218955" y="271038"/>
                </a:lnTo>
                <a:lnTo>
                  <a:pt x="219233" y="56564"/>
                </a:lnTo>
                <a:close/>
              </a:path>
              <a:path w="288290" h="574675">
                <a:moveTo>
                  <a:pt x="286633" y="56564"/>
                </a:moveTo>
                <a:lnTo>
                  <a:pt x="225182" y="56564"/>
                </a:lnTo>
                <a:lnTo>
                  <a:pt x="231181" y="61479"/>
                </a:lnTo>
                <a:lnTo>
                  <a:pt x="231216" y="274168"/>
                </a:lnTo>
                <a:lnTo>
                  <a:pt x="234375" y="287431"/>
                </a:lnTo>
                <a:lnTo>
                  <a:pt x="242795" y="297308"/>
                </a:lnTo>
                <a:lnTo>
                  <a:pt x="250650" y="301698"/>
                </a:lnTo>
                <a:lnTo>
                  <a:pt x="254942" y="302800"/>
                </a:lnTo>
                <a:lnTo>
                  <a:pt x="259501" y="302800"/>
                </a:lnTo>
                <a:lnTo>
                  <a:pt x="273175" y="299281"/>
                </a:lnTo>
                <a:lnTo>
                  <a:pt x="283196" y="289966"/>
                </a:lnTo>
                <a:lnTo>
                  <a:pt x="287699" y="276720"/>
                </a:lnTo>
                <a:lnTo>
                  <a:pt x="287783" y="66593"/>
                </a:lnTo>
                <a:lnTo>
                  <a:pt x="286633" y="56564"/>
                </a:lnTo>
                <a:close/>
              </a:path>
              <a:path w="288290" h="574675">
                <a:moveTo>
                  <a:pt x="70668" y="0"/>
                </a:moveTo>
                <a:lnTo>
                  <a:pt x="29272" y="12392"/>
                </a:lnTo>
                <a:lnTo>
                  <a:pt x="4153" y="44054"/>
                </a:lnTo>
                <a:lnTo>
                  <a:pt x="0" y="274519"/>
                </a:lnTo>
                <a:lnTo>
                  <a:pt x="3519" y="288192"/>
                </a:lnTo>
                <a:lnTo>
                  <a:pt x="12835" y="298212"/>
                </a:lnTo>
                <a:lnTo>
                  <a:pt x="26082" y="302714"/>
                </a:lnTo>
                <a:lnTo>
                  <a:pt x="40760" y="299487"/>
                </a:lnTo>
                <a:lnTo>
                  <a:pt x="51247" y="290806"/>
                </a:lnTo>
                <a:lnTo>
                  <a:pt x="56296" y="278402"/>
                </a:lnTo>
                <a:lnTo>
                  <a:pt x="56565" y="66876"/>
                </a:lnTo>
                <a:lnTo>
                  <a:pt x="56593" y="61479"/>
                </a:lnTo>
                <a:lnTo>
                  <a:pt x="62606" y="56564"/>
                </a:lnTo>
                <a:lnTo>
                  <a:pt x="286633" y="56564"/>
                </a:lnTo>
                <a:lnTo>
                  <a:pt x="286145" y="52312"/>
                </a:lnTo>
                <a:lnTo>
                  <a:pt x="265151" y="17142"/>
                </a:lnTo>
                <a:lnTo>
                  <a:pt x="227074" y="381"/>
                </a:lnTo>
                <a:lnTo>
                  <a:pt x="70668" y="0"/>
                </a:lnTo>
                <a:close/>
              </a:path>
            </a:pathLst>
          </a:custGeom>
          <a:solidFill>
            <a:srgbClr val="2B2A29"/>
          </a:solidFill>
        </p:spPr>
        <p:txBody>
          <a:bodyPr wrap="square" lIns="0" tIns="0" rIns="0" bIns="0" rtlCol="0"/>
          <a:lstStyle/>
          <a:p>
            <a:endParaRPr sz="819"/>
          </a:p>
        </p:txBody>
      </p:sp>
      <p:sp>
        <p:nvSpPr>
          <p:cNvPr id="70" name="object 70"/>
          <p:cNvSpPr/>
          <p:nvPr/>
        </p:nvSpPr>
        <p:spPr>
          <a:xfrm>
            <a:off x="340867" y="1622085"/>
            <a:ext cx="52850" cy="53138"/>
          </a:xfrm>
          <a:custGeom>
            <a:avLst/>
            <a:gdLst/>
            <a:ahLst/>
            <a:cxnLst/>
            <a:rect l="l" t="t" r="r" b="b"/>
            <a:pathLst>
              <a:path w="116204" h="116839">
                <a:moveTo>
                  <a:pt x="64770" y="0"/>
                </a:moveTo>
                <a:lnTo>
                  <a:pt x="21816" y="12480"/>
                </a:lnTo>
                <a:lnTo>
                  <a:pt x="0" y="44714"/>
                </a:lnTo>
                <a:lnTo>
                  <a:pt x="840" y="62207"/>
                </a:lnTo>
                <a:lnTo>
                  <a:pt x="18467" y="100812"/>
                </a:lnTo>
                <a:lnTo>
                  <a:pt x="51988" y="116511"/>
                </a:lnTo>
                <a:lnTo>
                  <a:pt x="67673" y="114968"/>
                </a:lnTo>
                <a:lnTo>
                  <a:pt x="103241" y="93732"/>
                </a:lnTo>
                <a:lnTo>
                  <a:pt x="115672" y="58113"/>
                </a:lnTo>
                <a:lnTo>
                  <a:pt x="113896" y="43738"/>
                </a:lnTo>
                <a:lnTo>
                  <a:pt x="90735" y="10132"/>
                </a:lnTo>
                <a:lnTo>
                  <a:pt x="64770" y="0"/>
                </a:lnTo>
                <a:close/>
              </a:path>
            </a:pathLst>
          </a:custGeom>
          <a:solidFill>
            <a:srgbClr val="2B2A29"/>
          </a:solidFill>
        </p:spPr>
        <p:txBody>
          <a:bodyPr wrap="square" lIns="0" tIns="0" rIns="0" bIns="0" rtlCol="0"/>
          <a:lstStyle/>
          <a:p>
            <a:endParaRPr sz="819"/>
          </a:p>
        </p:txBody>
      </p:sp>
      <p:sp>
        <p:nvSpPr>
          <p:cNvPr id="71" name="object 71"/>
          <p:cNvSpPr/>
          <p:nvPr/>
        </p:nvSpPr>
        <p:spPr>
          <a:xfrm>
            <a:off x="494085" y="2393372"/>
            <a:ext cx="51839" cy="108750"/>
          </a:xfrm>
          <a:custGeom>
            <a:avLst/>
            <a:gdLst/>
            <a:ahLst/>
            <a:cxnLst/>
            <a:rect l="l" t="t" r="r" b="b"/>
            <a:pathLst>
              <a:path w="191134" h="336550">
                <a:moveTo>
                  <a:pt x="66650" y="0"/>
                </a:moveTo>
                <a:lnTo>
                  <a:pt x="0" y="0"/>
                </a:lnTo>
                <a:lnTo>
                  <a:pt x="3864" y="11899"/>
                </a:lnTo>
                <a:lnTo>
                  <a:pt x="6879" y="24153"/>
                </a:lnTo>
                <a:lnTo>
                  <a:pt x="9010" y="36728"/>
                </a:lnTo>
                <a:lnTo>
                  <a:pt x="10221" y="49587"/>
                </a:lnTo>
                <a:lnTo>
                  <a:pt x="10472" y="280550"/>
                </a:lnTo>
                <a:lnTo>
                  <a:pt x="10505" y="320218"/>
                </a:lnTo>
                <a:lnTo>
                  <a:pt x="8986" y="328590"/>
                </a:lnTo>
                <a:lnTo>
                  <a:pt x="6224" y="336377"/>
                </a:lnTo>
                <a:lnTo>
                  <a:pt x="116412" y="336377"/>
                </a:lnTo>
                <a:lnTo>
                  <a:pt x="156766" y="324505"/>
                </a:lnTo>
                <a:lnTo>
                  <a:pt x="183841" y="293743"/>
                </a:lnTo>
                <a:lnTo>
                  <a:pt x="191059" y="124409"/>
                </a:lnTo>
                <a:lnTo>
                  <a:pt x="190203" y="109770"/>
                </a:lnTo>
                <a:lnTo>
                  <a:pt x="178137" y="69223"/>
                </a:lnTo>
                <a:lnTo>
                  <a:pt x="153864" y="35769"/>
                </a:lnTo>
                <a:lnTo>
                  <a:pt x="120003" y="12029"/>
                </a:lnTo>
                <a:lnTo>
                  <a:pt x="79177" y="625"/>
                </a:lnTo>
                <a:lnTo>
                  <a:pt x="66650" y="0"/>
                </a:lnTo>
                <a:close/>
              </a:path>
            </a:pathLst>
          </a:custGeom>
          <a:solidFill>
            <a:srgbClr val="2B2A29"/>
          </a:solidFill>
        </p:spPr>
        <p:txBody>
          <a:bodyPr wrap="square" lIns="0" tIns="0" rIns="0" bIns="0" rtlCol="0"/>
          <a:lstStyle/>
          <a:p>
            <a:endParaRPr sz="819"/>
          </a:p>
        </p:txBody>
      </p:sp>
      <p:sp>
        <p:nvSpPr>
          <p:cNvPr id="72" name="object 72"/>
          <p:cNvSpPr/>
          <p:nvPr/>
        </p:nvSpPr>
        <p:spPr>
          <a:xfrm>
            <a:off x="188749" y="2382913"/>
            <a:ext cx="85773" cy="153063"/>
          </a:xfrm>
          <a:custGeom>
            <a:avLst/>
            <a:gdLst/>
            <a:ahLst/>
            <a:cxnLst/>
            <a:rect l="l" t="t" r="r" b="b"/>
            <a:pathLst>
              <a:path w="188595" h="336550">
                <a:moveTo>
                  <a:pt x="124410" y="0"/>
                </a:moveTo>
                <a:lnTo>
                  <a:pt x="82080" y="7414"/>
                </a:lnTo>
                <a:lnTo>
                  <a:pt x="45970" y="27910"/>
                </a:lnTo>
                <a:lnTo>
                  <a:pt x="18701" y="58866"/>
                </a:lnTo>
                <a:lnTo>
                  <a:pt x="2894" y="97662"/>
                </a:lnTo>
                <a:lnTo>
                  <a:pt x="0" y="261732"/>
                </a:lnTo>
                <a:lnTo>
                  <a:pt x="1408" y="276209"/>
                </a:lnTo>
                <a:lnTo>
                  <a:pt x="20385" y="312945"/>
                </a:lnTo>
                <a:lnTo>
                  <a:pt x="55826" y="333976"/>
                </a:lnTo>
                <a:lnTo>
                  <a:pt x="184835" y="336379"/>
                </a:lnTo>
                <a:lnTo>
                  <a:pt x="182073" y="328588"/>
                </a:lnTo>
                <a:lnTo>
                  <a:pt x="180556" y="320218"/>
                </a:lnTo>
                <a:lnTo>
                  <a:pt x="180583" y="58866"/>
                </a:lnTo>
                <a:lnTo>
                  <a:pt x="188029" y="9067"/>
                </a:lnTo>
                <a:lnTo>
                  <a:pt x="124410" y="0"/>
                </a:lnTo>
                <a:close/>
              </a:path>
            </a:pathLst>
          </a:custGeom>
          <a:solidFill>
            <a:srgbClr val="2B2A29"/>
          </a:solidFill>
        </p:spPr>
        <p:txBody>
          <a:bodyPr wrap="square" lIns="0" tIns="0" rIns="0" bIns="0" rtlCol="0"/>
          <a:lstStyle/>
          <a:p>
            <a:endParaRPr sz="819"/>
          </a:p>
        </p:txBody>
      </p:sp>
      <p:sp>
        <p:nvSpPr>
          <p:cNvPr id="73" name="object 73"/>
          <p:cNvSpPr/>
          <p:nvPr/>
        </p:nvSpPr>
        <p:spPr>
          <a:xfrm>
            <a:off x="293497" y="2353435"/>
            <a:ext cx="182521" cy="182521"/>
          </a:xfrm>
          <a:custGeom>
            <a:avLst/>
            <a:gdLst/>
            <a:ahLst/>
            <a:cxnLst/>
            <a:rect l="l" t="t" r="r" b="b"/>
            <a:pathLst>
              <a:path w="401319" h="401320">
                <a:moveTo>
                  <a:pt x="276783" y="0"/>
                </a:moveTo>
                <a:lnTo>
                  <a:pt x="124410" y="0"/>
                </a:lnTo>
                <a:lnTo>
                  <a:pt x="109771" y="856"/>
                </a:lnTo>
                <a:lnTo>
                  <a:pt x="69223" y="12922"/>
                </a:lnTo>
                <a:lnTo>
                  <a:pt x="35769" y="37196"/>
                </a:lnTo>
                <a:lnTo>
                  <a:pt x="12030" y="71057"/>
                </a:lnTo>
                <a:lnTo>
                  <a:pt x="625" y="111883"/>
                </a:lnTo>
                <a:lnTo>
                  <a:pt x="0" y="376311"/>
                </a:lnTo>
                <a:lnTo>
                  <a:pt x="3951" y="389771"/>
                </a:lnTo>
                <a:lnTo>
                  <a:pt x="14201" y="398791"/>
                </a:lnTo>
                <a:lnTo>
                  <a:pt x="376311" y="401193"/>
                </a:lnTo>
                <a:lnTo>
                  <a:pt x="389771" y="397242"/>
                </a:lnTo>
                <a:lnTo>
                  <a:pt x="398790" y="386992"/>
                </a:lnTo>
                <a:lnTo>
                  <a:pt x="401193" y="124410"/>
                </a:lnTo>
                <a:lnTo>
                  <a:pt x="400337" y="109771"/>
                </a:lnTo>
                <a:lnTo>
                  <a:pt x="388270" y="69223"/>
                </a:lnTo>
                <a:lnTo>
                  <a:pt x="363996" y="35769"/>
                </a:lnTo>
                <a:lnTo>
                  <a:pt x="330135" y="12029"/>
                </a:lnTo>
                <a:lnTo>
                  <a:pt x="289310" y="625"/>
                </a:lnTo>
                <a:lnTo>
                  <a:pt x="276783" y="0"/>
                </a:lnTo>
                <a:close/>
              </a:path>
            </a:pathLst>
          </a:custGeom>
          <a:solidFill>
            <a:srgbClr val="2B2A29"/>
          </a:solidFill>
        </p:spPr>
        <p:txBody>
          <a:bodyPr wrap="square" lIns="0" tIns="0" rIns="0" bIns="0" rtlCol="0"/>
          <a:lstStyle/>
          <a:p>
            <a:endParaRPr sz="819"/>
          </a:p>
        </p:txBody>
      </p:sp>
      <p:sp>
        <p:nvSpPr>
          <p:cNvPr id="74" name="object 74"/>
          <p:cNvSpPr/>
          <p:nvPr/>
        </p:nvSpPr>
        <p:spPr>
          <a:xfrm>
            <a:off x="316826" y="2203407"/>
            <a:ext cx="136024" cy="136312"/>
          </a:xfrm>
          <a:custGeom>
            <a:avLst/>
            <a:gdLst/>
            <a:ahLst/>
            <a:cxnLst/>
            <a:rect l="l" t="t" r="r" b="b"/>
            <a:pathLst>
              <a:path w="299084" h="299720">
                <a:moveTo>
                  <a:pt x="149305" y="0"/>
                </a:moveTo>
                <a:lnTo>
                  <a:pt x="106538" y="6226"/>
                </a:lnTo>
                <a:lnTo>
                  <a:pt x="68575" y="23697"/>
                </a:lnTo>
                <a:lnTo>
                  <a:pt x="37229" y="50600"/>
                </a:lnTo>
                <a:lnTo>
                  <a:pt x="14312" y="85124"/>
                </a:lnTo>
                <a:lnTo>
                  <a:pt x="1636" y="125456"/>
                </a:lnTo>
                <a:lnTo>
                  <a:pt x="0" y="139877"/>
                </a:lnTo>
                <a:lnTo>
                  <a:pt x="507" y="155211"/>
                </a:lnTo>
                <a:lnTo>
                  <a:pt x="8620" y="197199"/>
                </a:lnTo>
                <a:lnTo>
                  <a:pt x="25579" y="232763"/>
                </a:lnTo>
                <a:lnTo>
                  <a:pt x="59640" y="269292"/>
                </a:lnTo>
                <a:lnTo>
                  <a:pt x="94916" y="288554"/>
                </a:lnTo>
                <a:lnTo>
                  <a:pt x="143104" y="299110"/>
                </a:lnTo>
                <a:lnTo>
                  <a:pt x="157838" y="298663"/>
                </a:lnTo>
                <a:lnTo>
                  <a:pt x="196257" y="291569"/>
                </a:lnTo>
                <a:lnTo>
                  <a:pt x="240972" y="267134"/>
                </a:lnTo>
                <a:lnTo>
                  <a:pt x="268929" y="238658"/>
                </a:lnTo>
                <a:lnTo>
                  <a:pt x="288278" y="204696"/>
                </a:lnTo>
                <a:lnTo>
                  <a:pt x="297978" y="166464"/>
                </a:lnTo>
                <a:lnTo>
                  <a:pt x="298887" y="152981"/>
                </a:lnTo>
                <a:lnTo>
                  <a:pt x="298195" y="137904"/>
                </a:lnTo>
                <a:lnTo>
                  <a:pt x="288254" y="95653"/>
                </a:lnTo>
                <a:lnTo>
                  <a:pt x="267880" y="59150"/>
                </a:lnTo>
                <a:lnTo>
                  <a:pt x="238825" y="30033"/>
                </a:lnTo>
                <a:lnTo>
                  <a:pt x="202841" y="9939"/>
                </a:lnTo>
                <a:lnTo>
                  <a:pt x="161683" y="507"/>
                </a:lnTo>
                <a:lnTo>
                  <a:pt x="149305" y="0"/>
                </a:lnTo>
                <a:close/>
              </a:path>
            </a:pathLst>
          </a:custGeom>
          <a:solidFill>
            <a:srgbClr val="2B2A29"/>
          </a:solidFill>
        </p:spPr>
        <p:txBody>
          <a:bodyPr wrap="square" lIns="0" tIns="0" rIns="0" bIns="0" rtlCol="0"/>
          <a:lstStyle/>
          <a:p>
            <a:endParaRPr sz="819"/>
          </a:p>
        </p:txBody>
      </p:sp>
      <p:sp>
        <p:nvSpPr>
          <p:cNvPr id="75" name="object 75"/>
          <p:cNvSpPr/>
          <p:nvPr/>
        </p:nvSpPr>
        <p:spPr>
          <a:xfrm>
            <a:off x="214444" y="2266832"/>
            <a:ext cx="101657" cy="101657"/>
          </a:xfrm>
          <a:custGeom>
            <a:avLst/>
            <a:gdLst/>
            <a:ahLst/>
            <a:cxnLst/>
            <a:rect l="l" t="t" r="r" b="b"/>
            <a:pathLst>
              <a:path w="223520" h="223520">
                <a:moveTo>
                  <a:pt x="111691" y="0"/>
                </a:moveTo>
                <a:lnTo>
                  <a:pt x="69665" y="8189"/>
                </a:lnTo>
                <a:lnTo>
                  <a:pt x="34882" y="30597"/>
                </a:lnTo>
                <a:lnTo>
                  <a:pt x="10580" y="63984"/>
                </a:lnTo>
                <a:lnTo>
                  <a:pt x="0" y="105109"/>
                </a:lnTo>
                <a:lnTo>
                  <a:pt x="849" y="120745"/>
                </a:lnTo>
                <a:lnTo>
                  <a:pt x="13278" y="162768"/>
                </a:lnTo>
                <a:lnTo>
                  <a:pt x="38223" y="195568"/>
                </a:lnTo>
                <a:lnTo>
                  <a:pt x="72716" y="216713"/>
                </a:lnTo>
                <a:lnTo>
                  <a:pt x="99551" y="223133"/>
                </a:lnTo>
                <a:lnTo>
                  <a:pt x="116317" y="223007"/>
                </a:lnTo>
                <a:lnTo>
                  <a:pt x="164091" y="210336"/>
                </a:lnTo>
                <a:lnTo>
                  <a:pt x="194845" y="186523"/>
                </a:lnTo>
                <a:lnTo>
                  <a:pt x="219223" y="142501"/>
                </a:lnTo>
                <a:lnTo>
                  <a:pt x="223434" y="117736"/>
                </a:lnTo>
                <a:lnTo>
                  <a:pt x="222566" y="102237"/>
                </a:lnTo>
                <a:lnTo>
                  <a:pt x="210008" y="60492"/>
                </a:lnTo>
                <a:lnTo>
                  <a:pt x="184852" y="27851"/>
                </a:lnTo>
                <a:lnTo>
                  <a:pt x="150102" y="6853"/>
                </a:lnTo>
                <a:lnTo>
                  <a:pt x="111691" y="0"/>
                </a:lnTo>
                <a:close/>
              </a:path>
            </a:pathLst>
          </a:custGeom>
          <a:solidFill>
            <a:srgbClr val="2B2A29"/>
          </a:solidFill>
        </p:spPr>
        <p:txBody>
          <a:bodyPr wrap="square" lIns="0" tIns="0" rIns="0" bIns="0" rtlCol="0"/>
          <a:lstStyle/>
          <a:p>
            <a:endParaRPr sz="819"/>
          </a:p>
        </p:txBody>
      </p:sp>
      <p:sp>
        <p:nvSpPr>
          <p:cNvPr id="76" name="object 76"/>
          <p:cNvSpPr/>
          <p:nvPr/>
        </p:nvSpPr>
        <p:spPr>
          <a:xfrm>
            <a:off x="453420" y="2266832"/>
            <a:ext cx="101945" cy="101657"/>
          </a:xfrm>
          <a:custGeom>
            <a:avLst/>
            <a:gdLst/>
            <a:ahLst/>
            <a:cxnLst/>
            <a:rect l="l" t="t" r="r" b="b"/>
            <a:pathLst>
              <a:path w="224155" h="223520">
                <a:moveTo>
                  <a:pt x="111692" y="0"/>
                </a:moveTo>
                <a:lnTo>
                  <a:pt x="69667" y="8189"/>
                </a:lnTo>
                <a:lnTo>
                  <a:pt x="34883" y="30597"/>
                </a:lnTo>
                <a:lnTo>
                  <a:pt x="10580" y="63983"/>
                </a:lnTo>
                <a:lnTo>
                  <a:pt x="0" y="105108"/>
                </a:lnTo>
                <a:lnTo>
                  <a:pt x="510" y="120272"/>
                </a:lnTo>
                <a:lnTo>
                  <a:pt x="16642" y="169616"/>
                </a:lnTo>
                <a:lnTo>
                  <a:pt x="42385" y="199385"/>
                </a:lnTo>
                <a:lnTo>
                  <a:pt x="88217" y="221139"/>
                </a:lnTo>
                <a:lnTo>
                  <a:pt x="100062" y="223158"/>
                </a:lnTo>
                <a:lnTo>
                  <a:pt x="116369" y="222438"/>
                </a:lnTo>
                <a:lnTo>
                  <a:pt x="159768" y="210746"/>
                </a:lnTo>
                <a:lnTo>
                  <a:pt x="193383" y="186927"/>
                </a:lnTo>
                <a:lnTo>
                  <a:pt x="215291" y="153779"/>
                </a:lnTo>
                <a:lnTo>
                  <a:pt x="223566" y="114099"/>
                </a:lnTo>
                <a:lnTo>
                  <a:pt x="222640" y="99143"/>
                </a:lnTo>
                <a:lnTo>
                  <a:pt x="209610" y="58490"/>
                </a:lnTo>
                <a:lnTo>
                  <a:pt x="183654" y="26466"/>
                </a:lnTo>
                <a:lnTo>
                  <a:pt x="147917" y="6035"/>
                </a:lnTo>
                <a:lnTo>
                  <a:pt x="111692" y="0"/>
                </a:lnTo>
                <a:close/>
              </a:path>
            </a:pathLst>
          </a:custGeom>
          <a:solidFill>
            <a:srgbClr val="2B2A29"/>
          </a:solidFill>
        </p:spPr>
        <p:txBody>
          <a:bodyPr wrap="square" lIns="0" tIns="0" rIns="0" bIns="0" rtlCol="0"/>
          <a:lstStyle/>
          <a:p>
            <a:endParaRPr sz="819"/>
          </a:p>
        </p:txBody>
      </p:sp>
      <p:sp>
        <p:nvSpPr>
          <p:cNvPr id="77" name="object 77"/>
          <p:cNvSpPr/>
          <p:nvPr/>
        </p:nvSpPr>
        <p:spPr>
          <a:xfrm>
            <a:off x="244618" y="2762772"/>
            <a:ext cx="121295" cy="71044"/>
          </a:xfrm>
          <a:custGeom>
            <a:avLst/>
            <a:gdLst/>
            <a:ahLst/>
            <a:cxnLst/>
            <a:rect l="l" t="t" r="r" b="b"/>
            <a:pathLst>
              <a:path w="266700" h="156210">
                <a:moveTo>
                  <a:pt x="0" y="57066"/>
                </a:moveTo>
                <a:lnTo>
                  <a:pt x="0" y="155816"/>
                </a:lnTo>
                <a:lnTo>
                  <a:pt x="266623" y="155816"/>
                </a:lnTo>
                <a:lnTo>
                  <a:pt x="266623" y="57208"/>
                </a:lnTo>
                <a:lnTo>
                  <a:pt x="200223" y="57208"/>
                </a:lnTo>
                <a:lnTo>
                  <a:pt x="200094" y="57106"/>
                </a:lnTo>
                <a:lnTo>
                  <a:pt x="62785" y="57106"/>
                </a:lnTo>
                <a:lnTo>
                  <a:pt x="0" y="57066"/>
                </a:lnTo>
                <a:close/>
              </a:path>
              <a:path w="266700" h="156210">
                <a:moveTo>
                  <a:pt x="266623" y="57064"/>
                </a:moveTo>
                <a:lnTo>
                  <a:pt x="207372" y="57064"/>
                </a:lnTo>
                <a:lnTo>
                  <a:pt x="200223" y="57208"/>
                </a:lnTo>
                <a:lnTo>
                  <a:pt x="266623" y="57208"/>
                </a:lnTo>
                <a:lnTo>
                  <a:pt x="266623" y="57064"/>
                </a:lnTo>
                <a:close/>
              </a:path>
              <a:path w="266700" h="156210">
                <a:moveTo>
                  <a:pt x="146600" y="0"/>
                </a:moveTo>
                <a:lnTo>
                  <a:pt x="102373" y="9317"/>
                </a:lnTo>
                <a:lnTo>
                  <a:pt x="71325" y="52377"/>
                </a:lnTo>
                <a:lnTo>
                  <a:pt x="62785" y="57106"/>
                </a:lnTo>
                <a:lnTo>
                  <a:pt x="200094" y="57106"/>
                </a:lnTo>
                <a:lnTo>
                  <a:pt x="193989" y="52221"/>
                </a:lnTo>
                <a:lnTo>
                  <a:pt x="192560" y="45215"/>
                </a:lnTo>
                <a:lnTo>
                  <a:pt x="187968" y="32057"/>
                </a:lnTo>
                <a:lnTo>
                  <a:pt x="180646" y="20614"/>
                </a:lnTo>
                <a:lnTo>
                  <a:pt x="171025" y="11229"/>
                </a:lnTo>
                <a:lnTo>
                  <a:pt x="159533" y="4244"/>
                </a:lnTo>
                <a:lnTo>
                  <a:pt x="146600" y="0"/>
                </a:lnTo>
                <a:close/>
              </a:path>
            </a:pathLst>
          </a:custGeom>
          <a:solidFill>
            <a:srgbClr val="2B2A29"/>
          </a:solidFill>
        </p:spPr>
        <p:txBody>
          <a:bodyPr wrap="square" lIns="0" tIns="0" rIns="0" bIns="0" rtlCol="0"/>
          <a:lstStyle/>
          <a:p>
            <a:endParaRPr sz="819"/>
          </a:p>
        </p:txBody>
      </p:sp>
      <p:sp>
        <p:nvSpPr>
          <p:cNvPr id="78" name="object 78"/>
          <p:cNvSpPr/>
          <p:nvPr/>
        </p:nvSpPr>
        <p:spPr>
          <a:xfrm>
            <a:off x="219928" y="3024063"/>
            <a:ext cx="41587" cy="41298"/>
          </a:xfrm>
          <a:custGeom>
            <a:avLst/>
            <a:gdLst/>
            <a:ahLst/>
            <a:cxnLst/>
            <a:rect l="l" t="t" r="r" b="b"/>
            <a:pathLst>
              <a:path w="91440" h="90804">
                <a:moveTo>
                  <a:pt x="46264" y="0"/>
                </a:moveTo>
                <a:lnTo>
                  <a:pt x="9325" y="17884"/>
                </a:lnTo>
                <a:lnTo>
                  <a:pt x="0" y="43842"/>
                </a:lnTo>
                <a:lnTo>
                  <a:pt x="2174" y="58561"/>
                </a:lnTo>
                <a:lnTo>
                  <a:pt x="8273" y="71231"/>
                </a:lnTo>
                <a:lnTo>
                  <a:pt x="17608" y="81237"/>
                </a:lnTo>
                <a:lnTo>
                  <a:pt x="29493" y="87963"/>
                </a:lnTo>
                <a:lnTo>
                  <a:pt x="43242" y="90793"/>
                </a:lnTo>
                <a:lnTo>
                  <a:pt x="58145" y="88657"/>
                </a:lnTo>
                <a:lnTo>
                  <a:pt x="87806" y="61663"/>
                </a:lnTo>
                <a:lnTo>
                  <a:pt x="90824" y="45417"/>
                </a:lnTo>
                <a:lnTo>
                  <a:pt x="88559" y="31215"/>
                </a:lnTo>
                <a:lnTo>
                  <a:pt x="82249" y="18850"/>
                </a:lnTo>
                <a:lnTo>
                  <a:pt x="72614" y="9044"/>
                </a:lnTo>
                <a:lnTo>
                  <a:pt x="60379" y="2520"/>
                </a:lnTo>
                <a:lnTo>
                  <a:pt x="46264" y="0"/>
                </a:lnTo>
                <a:close/>
              </a:path>
            </a:pathLst>
          </a:custGeom>
          <a:solidFill>
            <a:srgbClr val="2B2A29"/>
          </a:solidFill>
        </p:spPr>
        <p:txBody>
          <a:bodyPr wrap="square" lIns="0" tIns="0" rIns="0" bIns="0" rtlCol="0"/>
          <a:lstStyle/>
          <a:p>
            <a:endParaRPr sz="819"/>
          </a:p>
        </p:txBody>
      </p:sp>
      <p:sp>
        <p:nvSpPr>
          <p:cNvPr id="79" name="object 79"/>
          <p:cNvSpPr/>
          <p:nvPr/>
        </p:nvSpPr>
        <p:spPr>
          <a:xfrm>
            <a:off x="177350" y="2815640"/>
            <a:ext cx="260785" cy="296596"/>
          </a:xfrm>
          <a:custGeom>
            <a:avLst/>
            <a:gdLst/>
            <a:ahLst/>
            <a:cxnLst/>
            <a:rect l="l" t="t" r="r" b="b"/>
            <a:pathLst>
              <a:path w="573405" h="652145">
                <a:moveTo>
                  <a:pt x="118669" y="0"/>
                </a:moveTo>
                <a:lnTo>
                  <a:pt x="40658" y="0"/>
                </a:lnTo>
                <a:lnTo>
                  <a:pt x="27005" y="1378"/>
                </a:lnTo>
                <a:lnTo>
                  <a:pt x="15158" y="7297"/>
                </a:lnTo>
                <a:lnTo>
                  <a:pt x="6124" y="16902"/>
                </a:lnTo>
                <a:lnTo>
                  <a:pt x="913" y="29339"/>
                </a:lnTo>
                <a:lnTo>
                  <a:pt x="0" y="36363"/>
                </a:lnTo>
                <a:lnTo>
                  <a:pt x="0" y="38431"/>
                </a:lnTo>
                <a:lnTo>
                  <a:pt x="169" y="40485"/>
                </a:lnTo>
                <a:lnTo>
                  <a:pt x="169" y="606322"/>
                </a:lnTo>
                <a:lnTo>
                  <a:pt x="17055" y="643928"/>
                </a:lnTo>
                <a:lnTo>
                  <a:pt x="526503" y="651747"/>
                </a:lnTo>
                <a:lnTo>
                  <a:pt x="540670" y="649548"/>
                </a:lnTo>
                <a:lnTo>
                  <a:pt x="569864" y="621946"/>
                </a:lnTo>
                <a:lnTo>
                  <a:pt x="572853" y="578671"/>
                </a:lnTo>
                <a:lnTo>
                  <a:pt x="139408" y="578671"/>
                </a:lnTo>
                <a:lnTo>
                  <a:pt x="124910" y="577272"/>
                </a:lnTo>
                <a:lnTo>
                  <a:pt x="88109" y="558402"/>
                </a:lnTo>
                <a:lnTo>
                  <a:pt x="66906" y="523084"/>
                </a:lnTo>
                <a:lnTo>
                  <a:pt x="64540" y="508891"/>
                </a:lnTo>
                <a:lnTo>
                  <a:pt x="65764" y="493310"/>
                </a:lnTo>
                <a:lnTo>
                  <a:pt x="83045" y="454557"/>
                </a:lnTo>
                <a:lnTo>
                  <a:pt x="115906" y="431649"/>
                </a:lnTo>
                <a:lnTo>
                  <a:pt x="129248" y="428393"/>
                </a:lnTo>
                <a:lnTo>
                  <a:pt x="572870" y="428393"/>
                </a:lnTo>
                <a:lnTo>
                  <a:pt x="572874" y="394993"/>
                </a:lnTo>
                <a:lnTo>
                  <a:pt x="116695" y="394993"/>
                </a:lnTo>
                <a:lnTo>
                  <a:pt x="112570" y="394832"/>
                </a:lnTo>
                <a:lnTo>
                  <a:pt x="108670" y="393059"/>
                </a:lnTo>
                <a:lnTo>
                  <a:pt x="105833" y="390057"/>
                </a:lnTo>
                <a:lnTo>
                  <a:pt x="65347" y="348582"/>
                </a:lnTo>
                <a:lnTo>
                  <a:pt x="59654" y="342816"/>
                </a:lnTo>
                <a:lnTo>
                  <a:pt x="59617" y="333580"/>
                </a:lnTo>
                <a:lnTo>
                  <a:pt x="65344" y="327847"/>
                </a:lnTo>
                <a:lnTo>
                  <a:pt x="71438" y="322079"/>
                </a:lnTo>
                <a:lnTo>
                  <a:pt x="155813" y="322079"/>
                </a:lnTo>
                <a:lnTo>
                  <a:pt x="182855" y="296246"/>
                </a:lnTo>
                <a:lnTo>
                  <a:pt x="189208" y="290746"/>
                </a:lnTo>
                <a:lnTo>
                  <a:pt x="572886" y="290746"/>
                </a:lnTo>
                <a:lnTo>
                  <a:pt x="572892" y="236994"/>
                </a:lnTo>
                <a:lnTo>
                  <a:pt x="116695" y="236994"/>
                </a:lnTo>
                <a:lnTo>
                  <a:pt x="112570" y="236832"/>
                </a:lnTo>
                <a:lnTo>
                  <a:pt x="108670" y="235059"/>
                </a:lnTo>
                <a:lnTo>
                  <a:pt x="105833" y="232057"/>
                </a:lnTo>
                <a:lnTo>
                  <a:pt x="65347" y="190582"/>
                </a:lnTo>
                <a:lnTo>
                  <a:pt x="60404" y="184986"/>
                </a:lnTo>
                <a:lnTo>
                  <a:pt x="61047" y="176016"/>
                </a:lnTo>
                <a:lnTo>
                  <a:pt x="65344" y="169848"/>
                </a:lnTo>
                <a:lnTo>
                  <a:pt x="71438" y="164079"/>
                </a:lnTo>
                <a:lnTo>
                  <a:pt x="155813" y="164079"/>
                </a:lnTo>
                <a:lnTo>
                  <a:pt x="182855" y="138247"/>
                </a:lnTo>
                <a:lnTo>
                  <a:pt x="189208" y="132747"/>
                </a:lnTo>
                <a:lnTo>
                  <a:pt x="572904" y="132747"/>
                </a:lnTo>
                <a:lnTo>
                  <a:pt x="572912" y="69125"/>
                </a:lnTo>
                <a:lnTo>
                  <a:pt x="137432" y="69125"/>
                </a:lnTo>
                <a:lnTo>
                  <a:pt x="125285" y="63359"/>
                </a:lnTo>
                <a:lnTo>
                  <a:pt x="118867" y="51606"/>
                </a:lnTo>
                <a:lnTo>
                  <a:pt x="118669" y="0"/>
                </a:lnTo>
                <a:close/>
              </a:path>
              <a:path w="573405" h="652145">
                <a:moveTo>
                  <a:pt x="572870" y="428393"/>
                </a:moveTo>
                <a:lnTo>
                  <a:pt x="129248" y="428393"/>
                </a:lnTo>
                <a:lnTo>
                  <a:pt x="145798" y="429515"/>
                </a:lnTo>
                <a:lnTo>
                  <a:pt x="160889" y="432925"/>
                </a:lnTo>
                <a:lnTo>
                  <a:pt x="196191" y="454767"/>
                </a:lnTo>
                <a:lnTo>
                  <a:pt x="213972" y="489595"/>
                </a:lnTo>
                <a:lnTo>
                  <a:pt x="215437" y="503105"/>
                </a:lnTo>
                <a:lnTo>
                  <a:pt x="213885" y="517670"/>
                </a:lnTo>
                <a:lnTo>
                  <a:pt x="194936" y="554508"/>
                </a:lnTo>
                <a:lnTo>
                  <a:pt x="159914" y="575872"/>
                </a:lnTo>
                <a:lnTo>
                  <a:pt x="139408" y="578671"/>
                </a:lnTo>
                <a:lnTo>
                  <a:pt x="572853" y="578671"/>
                </a:lnTo>
                <a:lnTo>
                  <a:pt x="572858" y="533245"/>
                </a:lnTo>
                <a:lnTo>
                  <a:pt x="258614" y="533245"/>
                </a:lnTo>
                <a:lnTo>
                  <a:pt x="251982" y="526612"/>
                </a:lnTo>
                <a:lnTo>
                  <a:pt x="251983" y="510251"/>
                </a:lnTo>
                <a:lnTo>
                  <a:pt x="258614" y="503620"/>
                </a:lnTo>
                <a:lnTo>
                  <a:pt x="572861" y="503620"/>
                </a:lnTo>
                <a:lnTo>
                  <a:pt x="572870" y="428393"/>
                </a:lnTo>
                <a:close/>
              </a:path>
              <a:path w="573405" h="652145">
                <a:moveTo>
                  <a:pt x="572861" y="503620"/>
                </a:moveTo>
                <a:lnTo>
                  <a:pt x="502098" y="503620"/>
                </a:lnTo>
                <a:lnTo>
                  <a:pt x="508730" y="510251"/>
                </a:lnTo>
                <a:lnTo>
                  <a:pt x="508730" y="526612"/>
                </a:lnTo>
                <a:lnTo>
                  <a:pt x="502098" y="533245"/>
                </a:lnTo>
                <a:lnTo>
                  <a:pt x="572858" y="533245"/>
                </a:lnTo>
                <a:lnTo>
                  <a:pt x="572861" y="503620"/>
                </a:lnTo>
                <a:close/>
              </a:path>
              <a:path w="573405" h="652145">
                <a:moveTo>
                  <a:pt x="572886" y="290746"/>
                </a:moveTo>
                <a:lnTo>
                  <a:pt x="189208" y="290746"/>
                </a:lnTo>
                <a:lnTo>
                  <a:pt x="198754" y="291181"/>
                </a:lnTo>
                <a:lnTo>
                  <a:pt x="204580" y="297233"/>
                </a:lnTo>
                <a:lnTo>
                  <a:pt x="209962" y="303258"/>
                </a:lnTo>
                <a:lnTo>
                  <a:pt x="209522" y="312484"/>
                </a:lnTo>
                <a:lnTo>
                  <a:pt x="203594" y="317969"/>
                </a:lnTo>
                <a:lnTo>
                  <a:pt x="126570" y="390057"/>
                </a:lnTo>
                <a:lnTo>
                  <a:pt x="123978" y="392837"/>
                </a:lnTo>
                <a:lnTo>
                  <a:pt x="120472" y="394590"/>
                </a:lnTo>
                <a:lnTo>
                  <a:pt x="116695" y="394993"/>
                </a:lnTo>
                <a:lnTo>
                  <a:pt x="572874" y="394993"/>
                </a:lnTo>
                <a:lnTo>
                  <a:pt x="572876" y="375246"/>
                </a:lnTo>
                <a:lnTo>
                  <a:pt x="258614" y="375246"/>
                </a:lnTo>
                <a:lnTo>
                  <a:pt x="251984" y="368615"/>
                </a:lnTo>
                <a:lnTo>
                  <a:pt x="251982" y="352252"/>
                </a:lnTo>
                <a:lnTo>
                  <a:pt x="258614" y="345620"/>
                </a:lnTo>
                <a:lnTo>
                  <a:pt x="572880" y="345620"/>
                </a:lnTo>
                <a:lnTo>
                  <a:pt x="572886" y="290746"/>
                </a:lnTo>
                <a:close/>
              </a:path>
              <a:path w="573405" h="652145">
                <a:moveTo>
                  <a:pt x="572880" y="345620"/>
                </a:moveTo>
                <a:lnTo>
                  <a:pt x="502098" y="345620"/>
                </a:lnTo>
                <a:lnTo>
                  <a:pt x="508730" y="352252"/>
                </a:lnTo>
                <a:lnTo>
                  <a:pt x="508730" y="368615"/>
                </a:lnTo>
                <a:lnTo>
                  <a:pt x="502098" y="375246"/>
                </a:lnTo>
                <a:lnTo>
                  <a:pt x="572876" y="375246"/>
                </a:lnTo>
                <a:lnTo>
                  <a:pt x="572880" y="345620"/>
                </a:lnTo>
                <a:close/>
              </a:path>
              <a:path w="573405" h="652145">
                <a:moveTo>
                  <a:pt x="155813" y="322079"/>
                </a:moveTo>
                <a:lnTo>
                  <a:pt x="80976" y="322079"/>
                </a:lnTo>
                <a:lnTo>
                  <a:pt x="87069" y="327847"/>
                </a:lnTo>
                <a:lnTo>
                  <a:pt x="116694" y="359447"/>
                </a:lnTo>
                <a:lnTo>
                  <a:pt x="155813" y="322079"/>
                </a:lnTo>
                <a:close/>
              </a:path>
              <a:path w="573405" h="652145">
                <a:moveTo>
                  <a:pt x="572904" y="132747"/>
                </a:moveTo>
                <a:lnTo>
                  <a:pt x="189208" y="132747"/>
                </a:lnTo>
                <a:lnTo>
                  <a:pt x="198754" y="133181"/>
                </a:lnTo>
                <a:lnTo>
                  <a:pt x="204580" y="139233"/>
                </a:lnTo>
                <a:lnTo>
                  <a:pt x="209962" y="145259"/>
                </a:lnTo>
                <a:lnTo>
                  <a:pt x="209522" y="154484"/>
                </a:lnTo>
                <a:lnTo>
                  <a:pt x="203594" y="159970"/>
                </a:lnTo>
                <a:lnTo>
                  <a:pt x="126570" y="232057"/>
                </a:lnTo>
                <a:lnTo>
                  <a:pt x="123978" y="234838"/>
                </a:lnTo>
                <a:lnTo>
                  <a:pt x="120472" y="236591"/>
                </a:lnTo>
                <a:lnTo>
                  <a:pt x="116695" y="236994"/>
                </a:lnTo>
                <a:lnTo>
                  <a:pt x="572892" y="236994"/>
                </a:lnTo>
                <a:lnTo>
                  <a:pt x="572895" y="217247"/>
                </a:lnTo>
                <a:lnTo>
                  <a:pt x="258614" y="217247"/>
                </a:lnTo>
                <a:lnTo>
                  <a:pt x="251985" y="210616"/>
                </a:lnTo>
                <a:lnTo>
                  <a:pt x="251982" y="194253"/>
                </a:lnTo>
                <a:lnTo>
                  <a:pt x="258614" y="187621"/>
                </a:lnTo>
                <a:lnTo>
                  <a:pt x="572898" y="187621"/>
                </a:lnTo>
                <a:lnTo>
                  <a:pt x="572904" y="132747"/>
                </a:lnTo>
                <a:close/>
              </a:path>
              <a:path w="573405" h="652145">
                <a:moveTo>
                  <a:pt x="572898" y="187621"/>
                </a:moveTo>
                <a:lnTo>
                  <a:pt x="502098" y="187621"/>
                </a:lnTo>
                <a:lnTo>
                  <a:pt x="508730" y="194253"/>
                </a:lnTo>
                <a:lnTo>
                  <a:pt x="508730" y="210616"/>
                </a:lnTo>
                <a:lnTo>
                  <a:pt x="502098" y="217247"/>
                </a:lnTo>
                <a:lnTo>
                  <a:pt x="572895" y="217247"/>
                </a:lnTo>
                <a:lnTo>
                  <a:pt x="572898" y="187621"/>
                </a:lnTo>
                <a:close/>
              </a:path>
              <a:path w="573405" h="652145">
                <a:moveTo>
                  <a:pt x="155813" y="164079"/>
                </a:moveTo>
                <a:lnTo>
                  <a:pt x="80976" y="164079"/>
                </a:lnTo>
                <a:lnTo>
                  <a:pt x="87069" y="169848"/>
                </a:lnTo>
                <a:lnTo>
                  <a:pt x="116694" y="201448"/>
                </a:lnTo>
                <a:lnTo>
                  <a:pt x="155813" y="164079"/>
                </a:lnTo>
                <a:close/>
              </a:path>
              <a:path w="573405" h="652145">
                <a:moveTo>
                  <a:pt x="526506" y="0"/>
                </a:moveTo>
                <a:lnTo>
                  <a:pt x="444544" y="0"/>
                </a:lnTo>
                <a:lnTo>
                  <a:pt x="444544" y="58263"/>
                </a:lnTo>
                <a:lnTo>
                  <a:pt x="436643" y="69125"/>
                </a:lnTo>
                <a:lnTo>
                  <a:pt x="572912" y="69125"/>
                </a:lnTo>
                <a:lnTo>
                  <a:pt x="572915" y="40485"/>
                </a:lnTo>
                <a:lnTo>
                  <a:pt x="570310" y="26408"/>
                </a:lnTo>
                <a:lnTo>
                  <a:pt x="563148" y="14962"/>
                </a:lnTo>
                <a:lnTo>
                  <a:pt x="552418" y="6511"/>
                </a:lnTo>
                <a:lnTo>
                  <a:pt x="539107" y="1417"/>
                </a:lnTo>
                <a:lnTo>
                  <a:pt x="526506" y="0"/>
                </a:lnTo>
                <a:close/>
              </a:path>
            </a:pathLst>
          </a:custGeom>
          <a:solidFill>
            <a:srgbClr val="2B2A29"/>
          </a:solidFill>
        </p:spPr>
        <p:txBody>
          <a:bodyPr wrap="square" lIns="0" tIns="0" rIns="0" bIns="0" rtlCol="0"/>
          <a:lstStyle/>
          <a:p>
            <a:endParaRPr sz="819"/>
          </a:p>
        </p:txBody>
      </p:sp>
      <p:sp>
        <p:nvSpPr>
          <p:cNvPr id="80" name="object 80"/>
          <p:cNvSpPr/>
          <p:nvPr/>
        </p:nvSpPr>
        <p:spPr>
          <a:xfrm>
            <a:off x="531600" y="2883038"/>
            <a:ext cx="0" cy="166348"/>
          </a:xfrm>
          <a:custGeom>
            <a:avLst/>
            <a:gdLst/>
            <a:ahLst/>
            <a:cxnLst/>
            <a:rect l="l" t="t" r="r" b="b"/>
            <a:pathLst>
              <a:path h="365760">
                <a:moveTo>
                  <a:pt x="0" y="0"/>
                </a:moveTo>
                <a:lnTo>
                  <a:pt x="0" y="365372"/>
                </a:lnTo>
              </a:path>
            </a:pathLst>
          </a:custGeom>
          <a:ln w="30894">
            <a:solidFill>
              <a:srgbClr val="2B2A29"/>
            </a:solidFill>
          </a:ln>
        </p:spPr>
        <p:txBody>
          <a:bodyPr wrap="square" lIns="0" tIns="0" rIns="0" bIns="0" rtlCol="0"/>
          <a:lstStyle/>
          <a:p>
            <a:endParaRPr sz="819"/>
          </a:p>
        </p:txBody>
      </p:sp>
      <p:sp>
        <p:nvSpPr>
          <p:cNvPr id="81" name="object 81"/>
          <p:cNvSpPr/>
          <p:nvPr/>
        </p:nvSpPr>
        <p:spPr>
          <a:xfrm>
            <a:off x="509593" y="2883038"/>
            <a:ext cx="0" cy="166348"/>
          </a:xfrm>
          <a:custGeom>
            <a:avLst/>
            <a:gdLst/>
            <a:ahLst/>
            <a:cxnLst/>
            <a:rect l="l" t="t" r="r" b="b"/>
            <a:pathLst>
              <a:path h="365760">
                <a:moveTo>
                  <a:pt x="0" y="0"/>
                </a:moveTo>
                <a:lnTo>
                  <a:pt x="0" y="365372"/>
                </a:lnTo>
              </a:path>
            </a:pathLst>
          </a:custGeom>
          <a:ln w="28920">
            <a:solidFill>
              <a:srgbClr val="2B2A29"/>
            </a:solidFill>
          </a:ln>
        </p:spPr>
        <p:txBody>
          <a:bodyPr wrap="square" lIns="0" tIns="0" rIns="0" bIns="0" rtlCol="0"/>
          <a:lstStyle/>
          <a:p>
            <a:endParaRPr sz="819"/>
          </a:p>
        </p:txBody>
      </p:sp>
      <p:sp>
        <p:nvSpPr>
          <p:cNvPr id="82" name="object 82"/>
          <p:cNvSpPr/>
          <p:nvPr/>
        </p:nvSpPr>
        <p:spPr>
          <a:xfrm>
            <a:off x="480851" y="2833637"/>
            <a:ext cx="57760" cy="36100"/>
          </a:xfrm>
          <a:custGeom>
            <a:avLst/>
            <a:gdLst/>
            <a:ahLst/>
            <a:cxnLst/>
            <a:rect l="l" t="t" r="r" b="b"/>
            <a:pathLst>
              <a:path w="127000" h="79375">
                <a:moveTo>
                  <a:pt x="72086" y="0"/>
                </a:moveTo>
                <a:lnTo>
                  <a:pt x="54312" y="0"/>
                </a:lnTo>
                <a:lnTo>
                  <a:pt x="40208" y="2295"/>
                </a:lnTo>
                <a:lnTo>
                  <a:pt x="8281" y="26838"/>
                </a:lnTo>
                <a:lnTo>
                  <a:pt x="0" y="79000"/>
                </a:lnTo>
                <a:lnTo>
                  <a:pt x="126398" y="79000"/>
                </a:lnTo>
                <a:lnTo>
                  <a:pt x="126398" y="57274"/>
                </a:lnTo>
                <a:lnTo>
                  <a:pt x="124854" y="43067"/>
                </a:lnTo>
                <a:lnTo>
                  <a:pt x="102040" y="9882"/>
                </a:lnTo>
                <a:lnTo>
                  <a:pt x="72086" y="0"/>
                </a:lnTo>
                <a:close/>
              </a:path>
            </a:pathLst>
          </a:custGeom>
          <a:solidFill>
            <a:srgbClr val="2B2A29"/>
          </a:solidFill>
        </p:spPr>
        <p:txBody>
          <a:bodyPr wrap="square" lIns="0" tIns="0" rIns="0" bIns="0" rtlCol="0"/>
          <a:lstStyle/>
          <a:p>
            <a:endParaRPr sz="819"/>
          </a:p>
        </p:txBody>
      </p:sp>
      <p:sp>
        <p:nvSpPr>
          <p:cNvPr id="83" name="object 83"/>
          <p:cNvSpPr/>
          <p:nvPr/>
        </p:nvSpPr>
        <p:spPr>
          <a:xfrm>
            <a:off x="487587" y="2883038"/>
            <a:ext cx="0" cy="166348"/>
          </a:xfrm>
          <a:custGeom>
            <a:avLst/>
            <a:gdLst/>
            <a:ahLst/>
            <a:cxnLst/>
            <a:rect l="l" t="t" r="r" b="b"/>
            <a:pathLst>
              <a:path h="365760">
                <a:moveTo>
                  <a:pt x="0" y="0"/>
                </a:moveTo>
                <a:lnTo>
                  <a:pt x="0" y="365372"/>
                </a:lnTo>
              </a:path>
            </a:pathLst>
          </a:custGeom>
          <a:ln w="30893">
            <a:solidFill>
              <a:srgbClr val="2B2A29"/>
            </a:solidFill>
          </a:ln>
        </p:spPr>
        <p:txBody>
          <a:bodyPr wrap="square" lIns="0" tIns="0" rIns="0" bIns="0" rtlCol="0"/>
          <a:lstStyle/>
          <a:p>
            <a:endParaRPr sz="819"/>
          </a:p>
        </p:txBody>
      </p:sp>
      <p:sp>
        <p:nvSpPr>
          <p:cNvPr id="84" name="object 84"/>
          <p:cNvSpPr/>
          <p:nvPr/>
        </p:nvSpPr>
        <p:spPr>
          <a:xfrm>
            <a:off x="486239" y="3062684"/>
            <a:ext cx="46785" cy="37544"/>
          </a:xfrm>
          <a:custGeom>
            <a:avLst/>
            <a:gdLst/>
            <a:ahLst/>
            <a:cxnLst/>
            <a:rect l="l" t="t" r="r" b="b"/>
            <a:pathLst>
              <a:path w="102869" h="82550">
                <a:moveTo>
                  <a:pt x="102700" y="0"/>
                </a:moveTo>
                <a:lnTo>
                  <a:pt x="0" y="0"/>
                </a:lnTo>
                <a:lnTo>
                  <a:pt x="51351" y="81960"/>
                </a:lnTo>
                <a:lnTo>
                  <a:pt x="102700" y="0"/>
                </a:lnTo>
                <a:close/>
              </a:path>
            </a:pathLst>
          </a:custGeom>
          <a:solidFill>
            <a:srgbClr val="2B2A29"/>
          </a:solidFill>
        </p:spPr>
        <p:txBody>
          <a:bodyPr wrap="square" lIns="0" tIns="0" rIns="0" bIns="0" rtlCol="0"/>
          <a:lstStyle/>
          <a:p>
            <a:endParaRPr sz="819"/>
          </a:p>
        </p:txBody>
      </p:sp>
      <p:sp>
        <p:nvSpPr>
          <p:cNvPr id="85" name="object 85"/>
          <p:cNvSpPr/>
          <p:nvPr/>
        </p:nvSpPr>
        <p:spPr>
          <a:xfrm>
            <a:off x="4563305" y="1457349"/>
            <a:ext cx="0" cy="4345550"/>
          </a:xfrm>
          <a:custGeom>
            <a:avLst/>
            <a:gdLst/>
            <a:ahLst/>
            <a:cxnLst/>
            <a:rect l="l" t="t" r="r" b="b"/>
            <a:pathLst>
              <a:path h="9554845">
                <a:moveTo>
                  <a:pt x="0" y="0"/>
                </a:moveTo>
                <a:lnTo>
                  <a:pt x="0" y="9554553"/>
                </a:lnTo>
              </a:path>
            </a:pathLst>
          </a:custGeom>
          <a:ln w="12564">
            <a:solidFill>
              <a:srgbClr val="727271"/>
            </a:solidFill>
            <a:prstDash val="dash"/>
          </a:ln>
        </p:spPr>
        <p:txBody>
          <a:bodyPr wrap="square" lIns="0" tIns="0" rIns="0" bIns="0" rtlCol="0"/>
          <a:lstStyle/>
          <a:p>
            <a:endParaRPr sz="819"/>
          </a:p>
        </p:txBody>
      </p:sp>
      <p:sp>
        <p:nvSpPr>
          <p:cNvPr id="86" name="object 86"/>
          <p:cNvSpPr/>
          <p:nvPr/>
        </p:nvSpPr>
        <p:spPr>
          <a:xfrm>
            <a:off x="1776056" y="860606"/>
            <a:ext cx="2440636" cy="345980"/>
          </a:xfrm>
          <a:custGeom>
            <a:avLst/>
            <a:gdLst/>
            <a:ahLst/>
            <a:cxnLst/>
            <a:rect l="l" t="t" r="r" b="b"/>
            <a:pathLst>
              <a:path w="5366384" h="760730">
                <a:moveTo>
                  <a:pt x="0" y="0"/>
                </a:moveTo>
                <a:lnTo>
                  <a:pt x="5366107" y="0"/>
                </a:lnTo>
                <a:lnTo>
                  <a:pt x="5366107" y="596233"/>
                </a:lnTo>
                <a:lnTo>
                  <a:pt x="2847114" y="596233"/>
                </a:lnTo>
                <a:lnTo>
                  <a:pt x="2683054" y="760294"/>
                </a:lnTo>
                <a:lnTo>
                  <a:pt x="2518993" y="596233"/>
                </a:lnTo>
                <a:lnTo>
                  <a:pt x="0" y="596233"/>
                </a:lnTo>
                <a:lnTo>
                  <a:pt x="0" y="0"/>
                </a:lnTo>
                <a:close/>
              </a:path>
            </a:pathLst>
          </a:custGeom>
          <a:ln w="25130">
            <a:solidFill>
              <a:srgbClr val="727271"/>
            </a:solidFill>
          </a:ln>
        </p:spPr>
        <p:txBody>
          <a:bodyPr wrap="square" lIns="0" tIns="0" rIns="0" bIns="0" rtlCol="0"/>
          <a:lstStyle/>
          <a:p>
            <a:endParaRPr sz="819"/>
          </a:p>
        </p:txBody>
      </p:sp>
      <p:sp>
        <p:nvSpPr>
          <p:cNvPr id="88" name="object 88"/>
          <p:cNvSpPr/>
          <p:nvPr/>
        </p:nvSpPr>
        <p:spPr>
          <a:xfrm>
            <a:off x="115254" y="3670995"/>
            <a:ext cx="8913763" cy="0"/>
          </a:xfrm>
          <a:custGeom>
            <a:avLst/>
            <a:gdLst/>
            <a:ahLst/>
            <a:cxnLst/>
            <a:rect l="l" t="t" r="r" b="b"/>
            <a:pathLst>
              <a:path w="19599275">
                <a:moveTo>
                  <a:pt x="19598680" y="0"/>
                </a:moveTo>
                <a:lnTo>
                  <a:pt x="0" y="0"/>
                </a:lnTo>
              </a:path>
            </a:pathLst>
          </a:custGeom>
          <a:ln w="12564">
            <a:solidFill>
              <a:srgbClr val="727271"/>
            </a:solidFill>
            <a:prstDash val="dash"/>
          </a:ln>
        </p:spPr>
        <p:txBody>
          <a:bodyPr wrap="square" lIns="0" tIns="0" rIns="0" bIns="0" rtlCol="0"/>
          <a:lstStyle/>
          <a:p>
            <a:endParaRPr sz="819"/>
          </a:p>
        </p:txBody>
      </p:sp>
      <p:sp>
        <p:nvSpPr>
          <p:cNvPr id="94" name="object 94"/>
          <p:cNvSpPr/>
          <p:nvPr/>
        </p:nvSpPr>
        <p:spPr>
          <a:xfrm>
            <a:off x="4644590" y="3175238"/>
            <a:ext cx="863826" cy="470082"/>
          </a:xfrm>
          <a:prstGeom prst="rect">
            <a:avLst/>
          </a:prstGeom>
          <a:blipFill>
            <a:blip r:embed="rId6" cstate="print"/>
            <a:stretch>
              <a:fillRect/>
            </a:stretch>
          </a:blipFill>
        </p:spPr>
        <p:txBody>
          <a:bodyPr wrap="square" lIns="0" tIns="0" rIns="0" bIns="0" rtlCol="0"/>
          <a:lstStyle/>
          <a:p>
            <a:endParaRPr sz="819"/>
          </a:p>
        </p:txBody>
      </p:sp>
      <p:sp>
        <p:nvSpPr>
          <p:cNvPr id="95" name="object 95"/>
          <p:cNvSpPr/>
          <p:nvPr/>
        </p:nvSpPr>
        <p:spPr>
          <a:xfrm>
            <a:off x="4599975" y="2608193"/>
            <a:ext cx="898056" cy="393343"/>
          </a:xfrm>
          <a:custGeom>
            <a:avLst/>
            <a:gdLst/>
            <a:ahLst/>
            <a:cxnLst/>
            <a:rect l="l" t="t" r="r" b="b"/>
            <a:pathLst>
              <a:path w="1772920" h="864870">
                <a:moveTo>
                  <a:pt x="1718529" y="0"/>
                </a:moveTo>
                <a:lnTo>
                  <a:pt x="53670" y="2"/>
                </a:lnTo>
                <a:lnTo>
                  <a:pt x="15746" y="16101"/>
                </a:lnTo>
                <a:lnTo>
                  <a:pt x="0" y="54208"/>
                </a:lnTo>
                <a:lnTo>
                  <a:pt x="2" y="811088"/>
                </a:lnTo>
                <a:lnTo>
                  <a:pt x="16106" y="849011"/>
                </a:lnTo>
                <a:lnTo>
                  <a:pt x="54209" y="864757"/>
                </a:lnTo>
                <a:lnTo>
                  <a:pt x="1719067" y="864755"/>
                </a:lnTo>
                <a:lnTo>
                  <a:pt x="1756986" y="848651"/>
                </a:lnTo>
                <a:lnTo>
                  <a:pt x="1772737" y="810549"/>
                </a:lnTo>
                <a:lnTo>
                  <a:pt x="1772734" y="53670"/>
                </a:lnTo>
                <a:lnTo>
                  <a:pt x="1756635" y="15750"/>
                </a:lnTo>
                <a:lnTo>
                  <a:pt x="1718529" y="0"/>
                </a:lnTo>
                <a:close/>
              </a:path>
            </a:pathLst>
          </a:custGeom>
          <a:solidFill>
            <a:srgbClr val="FEFEFE"/>
          </a:solidFill>
        </p:spPr>
        <p:txBody>
          <a:bodyPr wrap="square" lIns="0" tIns="0" rIns="0" bIns="0" rtlCol="0"/>
          <a:lstStyle/>
          <a:p>
            <a:endParaRPr sz="819"/>
          </a:p>
        </p:txBody>
      </p:sp>
      <p:sp>
        <p:nvSpPr>
          <p:cNvPr id="98" name="object 98"/>
          <p:cNvSpPr txBox="1"/>
          <p:nvPr/>
        </p:nvSpPr>
        <p:spPr>
          <a:xfrm>
            <a:off x="4607763" y="3172317"/>
            <a:ext cx="838711" cy="397545"/>
          </a:xfrm>
          <a:prstGeom prst="rect">
            <a:avLst/>
          </a:prstGeom>
        </p:spPr>
        <p:txBody>
          <a:bodyPr vert="horz" wrap="square" lIns="0" tIns="0" rIns="0" bIns="0" rtlCol="0">
            <a:spAutoFit/>
          </a:bodyPr>
          <a:lstStyle/>
          <a:p>
            <a:pPr algn="ctr">
              <a:lnSpc>
                <a:spcPts val="1503"/>
              </a:lnSpc>
            </a:pPr>
            <a:r>
              <a:rPr lang="ru-RU" sz="1273" b="1" spc="-9" dirty="0">
                <a:solidFill>
                  <a:srgbClr val="045191"/>
                </a:solidFill>
                <a:latin typeface="Arial"/>
                <a:cs typeface="Arial"/>
              </a:rPr>
              <a:t>+2,</a:t>
            </a:r>
            <a:r>
              <a:rPr lang="uz-Latn-UZ" sz="1273" b="1" spc="-9" dirty="0">
                <a:solidFill>
                  <a:srgbClr val="045191"/>
                </a:solidFill>
                <a:latin typeface="Arial"/>
                <a:cs typeface="Arial"/>
              </a:rPr>
              <a:t>5</a:t>
            </a:r>
            <a:r>
              <a:rPr lang="ru-RU" sz="1273" b="1" spc="-9" dirty="0">
                <a:solidFill>
                  <a:srgbClr val="045191"/>
                </a:solidFill>
                <a:latin typeface="Arial"/>
                <a:cs typeface="Arial"/>
              </a:rPr>
              <a:t> </a:t>
            </a:r>
            <a:endParaRPr sz="1273" dirty="0">
              <a:latin typeface="Arial"/>
              <a:cs typeface="Arial"/>
            </a:endParaRPr>
          </a:p>
          <a:p>
            <a:pPr algn="ctr">
              <a:lnSpc>
                <a:spcPts val="821"/>
              </a:lnSpc>
            </a:pPr>
            <a:r>
              <a:rPr lang="uz-Cyrl-UZ" sz="637" spc="-9" dirty="0">
                <a:solidFill>
                  <a:srgbClr val="2B2A29"/>
                </a:solidFill>
                <a:latin typeface="Arial"/>
                <a:cs typeface="Arial"/>
              </a:rPr>
              <a:t>млн </a:t>
            </a:r>
            <a:r>
              <a:rPr sz="637" spc="-9" dirty="0" err="1">
                <a:solidFill>
                  <a:srgbClr val="2B2A29"/>
                </a:solidFill>
                <a:latin typeface="Arial"/>
                <a:cs typeface="Arial"/>
              </a:rPr>
              <a:t>т</a:t>
            </a:r>
            <a:r>
              <a:rPr sz="637" dirty="0" err="1">
                <a:solidFill>
                  <a:srgbClr val="2B2A29"/>
                </a:solidFill>
                <a:latin typeface="Arial"/>
                <a:cs typeface="Arial"/>
              </a:rPr>
              <a:t>онна</a:t>
            </a:r>
            <a:r>
              <a:rPr lang="uz-Cyrl-UZ" sz="637" dirty="0">
                <a:solidFill>
                  <a:srgbClr val="2B2A29"/>
                </a:solidFill>
                <a:latin typeface="Arial"/>
                <a:cs typeface="Arial"/>
              </a:rPr>
              <a:t> </a:t>
            </a:r>
          </a:p>
          <a:p>
            <a:pPr algn="ctr">
              <a:lnSpc>
                <a:spcPts val="821"/>
              </a:lnSpc>
            </a:pPr>
            <a:r>
              <a:rPr lang="uz-Cyrl-UZ" sz="637" dirty="0">
                <a:solidFill>
                  <a:srgbClr val="2B2A29"/>
                </a:solidFill>
                <a:latin typeface="Arial"/>
                <a:cs typeface="Arial"/>
              </a:rPr>
              <a:t>вольфрам </a:t>
            </a:r>
            <a:r>
              <a:rPr lang="uz-Cyrl-UZ" sz="705" dirty="0">
                <a:solidFill>
                  <a:srgbClr val="2B2A29"/>
                </a:solidFill>
                <a:latin typeface="Arial"/>
                <a:cs typeface="Arial"/>
              </a:rPr>
              <a:t>	</a:t>
            </a:r>
            <a:endParaRPr sz="705" dirty="0">
              <a:latin typeface="Arial"/>
              <a:cs typeface="Arial"/>
            </a:endParaRPr>
          </a:p>
        </p:txBody>
      </p:sp>
      <p:sp>
        <p:nvSpPr>
          <p:cNvPr id="107" name="object 107"/>
          <p:cNvSpPr/>
          <p:nvPr/>
        </p:nvSpPr>
        <p:spPr>
          <a:xfrm>
            <a:off x="8154760" y="3140412"/>
            <a:ext cx="832874" cy="530583"/>
          </a:xfrm>
          <a:prstGeom prst="rect">
            <a:avLst/>
          </a:prstGeom>
          <a:blipFill>
            <a:blip r:embed="rId6" cstate="print"/>
            <a:stretch>
              <a:fillRect/>
            </a:stretch>
          </a:blipFill>
        </p:spPr>
        <p:txBody>
          <a:bodyPr wrap="square" lIns="0" tIns="0" rIns="0" bIns="0" rtlCol="0"/>
          <a:lstStyle/>
          <a:p>
            <a:endParaRPr sz="819"/>
          </a:p>
        </p:txBody>
      </p:sp>
      <p:sp>
        <p:nvSpPr>
          <p:cNvPr id="108" name="object 108"/>
          <p:cNvSpPr/>
          <p:nvPr/>
        </p:nvSpPr>
        <p:spPr>
          <a:xfrm>
            <a:off x="8113666" y="2598739"/>
            <a:ext cx="871043" cy="554131"/>
          </a:xfrm>
          <a:custGeom>
            <a:avLst/>
            <a:gdLst/>
            <a:ahLst/>
            <a:cxnLst/>
            <a:rect l="l" t="t" r="r" b="b"/>
            <a:pathLst>
              <a:path w="1772919" h="864870">
                <a:moveTo>
                  <a:pt x="1718529" y="0"/>
                </a:moveTo>
                <a:lnTo>
                  <a:pt x="53670" y="2"/>
                </a:lnTo>
                <a:lnTo>
                  <a:pt x="15746" y="16101"/>
                </a:lnTo>
                <a:lnTo>
                  <a:pt x="0" y="54208"/>
                </a:lnTo>
                <a:lnTo>
                  <a:pt x="2" y="811088"/>
                </a:lnTo>
                <a:lnTo>
                  <a:pt x="16106" y="849011"/>
                </a:lnTo>
                <a:lnTo>
                  <a:pt x="54209" y="864757"/>
                </a:lnTo>
                <a:lnTo>
                  <a:pt x="1719067" y="864755"/>
                </a:lnTo>
                <a:lnTo>
                  <a:pt x="1756986" y="848651"/>
                </a:lnTo>
                <a:lnTo>
                  <a:pt x="1772737" y="810549"/>
                </a:lnTo>
                <a:lnTo>
                  <a:pt x="1772734" y="53670"/>
                </a:lnTo>
                <a:lnTo>
                  <a:pt x="1756635" y="15750"/>
                </a:lnTo>
                <a:lnTo>
                  <a:pt x="1718529" y="0"/>
                </a:lnTo>
                <a:close/>
              </a:path>
            </a:pathLst>
          </a:custGeom>
          <a:solidFill>
            <a:srgbClr val="FEFEFE"/>
          </a:solidFill>
        </p:spPr>
        <p:txBody>
          <a:bodyPr wrap="square" lIns="0" tIns="0" rIns="0" bIns="0" rtlCol="0"/>
          <a:lstStyle/>
          <a:p>
            <a:endParaRPr sz="819"/>
          </a:p>
        </p:txBody>
      </p:sp>
      <p:sp>
        <p:nvSpPr>
          <p:cNvPr id="117" name="object 117"/>
          <p:cNvSpPr txBox="1"/>
          <p:nvPr/>
        </p:nvSpPr>
        <p:spPr>
          <a:xfrm>
            <a:off x="8147602" y="3105785"/>
            <a:ext cx="818553" cy="577081"/>
          </a:xfrm>
          <a:prstGeom prst="rect">
            <a:avLst/>
          </a:prstGeom>
        </p:spPr>
        <p:txBody>
          <a:bodyPr vert="horz" wrap="square" lIns="0" tIns="0" rIns="0" bIns="0" rtlCol="0">
            <a:spAutoFit/>
          </a:bodyPr>
          <a:lstStyle/>
          <a:p>
            <a:pPr marL="6642" algn="ctr">
              <a:lnSpc>
                <a:spcPts val="1503"/>
              </a:lnSpc>
            </a:pPr>
            <a:r>
              <a:rPr lang="uz-Cyrl-UZ" sz="1273" b="1" spc="-7" dirty="0">
                <a:solidFill>
                  <a:srgbClr val="045191"/>
                </a:solidFill>
                <a:latin typeface="Arial"/>
                <a:cs typeface="Arial"/>
              </a:rPr>
              <a:t>+</a:t>
            </a:r>
            <a:r>
              <a:rPr lang="uz-Cyrl-UZ" sz="1273" b="1" spc="-7" dirty="0" smtClean="0">
                <a:solidFill>
                  <a:srgbClr val="045191"/>
                </a:solidFill>
                <a:latin typeface="Arial"/>
                <a:cs typeface="Arial"/>
              </a:rPr>
              <a:t>100</a:t>
            </a:r>
            <a:r>
              <a:rPr lang="uz-Cyrl-UZ" sz="1270" b="1" spc="-7" dirty="0">
                <a:solidFill>
                  <a:srgbClr val="045191"/>
                </a:solidFill>
                <a:latin typeface="Arial"/>
                <a:cs typeface="Arial"/>
              </a:rPr>
              <a:t>00</a:t>
            </a:r>
            <a:r>
              <a:rPr lang="ru-RU" sz="800" dirty="0" smtClean="0">
                <a:solidFill>
                  <a:srgbClr val="2B2A29"/>
                </a:solidFill>
                <a:latin typeface="Arial"/>
                <a:cs typeface="Arial"/>
              </a:rPr>
              <a:t>   </a:t>
            </a:r>
            <a:r>
              <a:rPr lang="ru-RU" sz="800" dirty="0">
                <a:solidFill>
                  <a:srgbClr val="2B2A29"/>
                </a:solidFill>
                <a:latin typeface="Arial"/>
                <a:cs typeface="Arial"/>
              </a:rPr>
              <a:t>минг дона</a:t>
            </a:r>
            <a:endParaRPr lang="ru-RU" sz="800" dirty="0">
              <a:latin typeface="Arial"/>
              <a:cs typeface="Arial"/>
            </a:endParaRPr>
          </a:p>
          <a:p>
            <a:pPr marL="6642" algn="ctr">
              <a:lnSpc>
                <a:spcPts val="1503"/>
              </a:lnSpc>
            </a:pPr>
            <a:r>
              <a:rPr lang="uz-Cyrl-UZ" sz="683" spc="7" dirty="0" smtClean="0">
                <a:solidFill>
                  <a:srgbClr val="2B2A29"/>
                </a:solidFill>
                <a:latin typeface="Arial"/>
                <a:cs typeface="Arial"/>
              </a:rPr>
              <a:t>тайёр </a:t>
            </a:r>
            <a:r>
              <a:rPr lang="uz-Cyrl-UZ" sz="683" spc="7" dirty="0">
                <a:solidFill>
                  <a:srgbClr val="2B2A29"/>
                </a:solidFill>
                <a:latin typeface="Arial"/>
                <a:cs typeface="Arial"/>
              </a:rPr>
              <a:t>махсулот</a:t>
            </a:r>
            <a:endParaRPr sz="683" dirty="0">
              <a:latin typeface="Arial"/>
              <a:cs typeface="Arial"/>
            </a:endParaRPr>
          </a:p>
        </p:txBody>
      </p:sp>
      <p:grpSp>
        <p:nvGrpSpPr>
          <p:cNvPr id="278" name="Группа 277"/>
          <p:cNvGrpSpPr/>
          <p:nvPr/>
        </p:nvGrpSpPr>
        <p:grpSpPr>
          <a:xfrm>
            <a:off x="7310771" y="2619219"/>
            <a:ext cx="832874" cy="1044047"/>
            <a:chOff x="7340147" y="2298712"/>
            <a:chExt cx="1110498" cy="1392062"/>
          </a:xfrm>
        </p:grpSpPr>
        <p:sp>
          <p:nvSpPr>
            <p:cNvPr id="99" name="object 99"/>
            <p:cNvSpPr/>
            <p:nvPr/>
          </p:nvSpPr>
          <p:spPr>
            <a:xfrm>
              <a:off x="7340147" y="2997373"/>
              <a:ext cx="1110498" cy="693401"/>
            </a:xfrm>
            <a:prstGeom prst="rect">
              <a:avLst/>
            </a:prstGeom>
            <a:blipFill>
              <a:blip r:embed="rId7" cstate="print"/>
              <a:stretch>
                <a:fillRect/>
              </a:stretch>
            </a:blipFill>
          </p:spPr>
          <p:txBody>
            <a:bodyPr wrap="square" lIns="0" tIns="0" rIns="0" bIns="0" rtlCol="0"/>
            <a:lstStyle/>
            <a:p>
              <a:endParaRPr sz="819"/>
            </a:p>
          </p:txBody>
        </p:sp>
        <p:sp>
          <p:nvSpPr>
            <p:cNvPr id="100" name="object 100"/>
            <p:cNvSpPr/>
            <p:nvPr/>
          </p:nvSpPr>
          <p:spPr>
            <a:xfrm>
              <a:off x="7380358" y="2298712"/>
              <a:ext cx="1068337" cy="747051"/>
            </a:xfrm>
            <a:custGeom>
              <a:avLst/>
              <a:gdLst/>
              <a:ahLst/>
              <a:cxnLst/>
              <a:rect l="l" t="t" r="r" b="b"/>
              <a:pathLst>
                <a:path w="1772919" h="864870">
                  <a:moveTo>
                    <a:pt x="1718530" y="0"/>
                  </a:moveTo>
                  <a:lnTo>
                    <a:pt x="53670" y="2"/>
                  </a:lnTo>
                  <a:lnTo>
                    <a:pt x="15746" y="16101"/>
                  </a:lnTo>
                  <a:lnTo>
                    <a:pt x="0" y="54208"/>
                  </a:lnTo>
                  <a:lnTo>
                    <a:pt x="2" y="811089"/>
                  </a:lnTo>
                  <a:lnTo>
                    <a:pt x="16106" y="849011"/>
                  </a:lnTo>
                  <a:lnTo>
                    <a:pt x="54209" y="864757"/>
                  </a:lnTo>
                  <a:lnTo>
                    <a:pt x="1719067" y="864755"/>
                  </a:lnTo>
                  <a:lnTo>
                    <a:pt x="1756986" y="848651"/>
                  </a:lnTo>
                  <a:lnTo>
                    <a:pt x="1772737" y="810549"/>
                  </a:lnTo>
                  <a:lnTo>
                    <a:pt x="1772734" y="53671"/>
                  </a:lnTo>
                  <a:lnTo>
                    <a:pt x="1756635" y="15751"/>
                  </a:lnTo>
                  <a:lnTo>
                    <a:pt x="1718530" y="0"/>
                  </a:lnTo>
                  <a:close/>
                </a:path>
              </a:pathLst>
            </a:custGeom>
            <a:solidFill>
              <a:srgbClr val="FEFEFE"/>
            </a:solidFill>
          </p:spPr>
          <p:txBody>
            <a:bodyPr wrap="square" lIns="0" tIns="0" rIns="0" bIns="0" rtlCol="0"/>
            <a:lstStyle/>
            <a:p>
              <a:endParaRPr sz="819"/>
            </a:p>
          </p:txBody>
        </p:sp>
        <p:sp>
          <p:nvSpPr>
            <p:cNvPr id="101" name="object 101"/>
            <p:cNvSpPr/>
            <p:nvPr/>
          </p:nvSpPr>
          <p:spPr>
            <a:xfrm>
              <a:off x="7620267" y="2372956"/>
              <a:ext cx="622682" cy="622682"/>
            </a:xfrm>
            <a:prstGeom prst="rect">
              <a:avLst/>
            </a:prstGeom>
            <a:blipFill>
              <a:blip r:embed="rId8" cstate="print"/>
              <a:stretch>
                <a:fillRect/>
              </a:stretch>
            </a:blipFill>
          </p:spPr>
          <p:txBody>
            <a:bodyPr wrap="square" lIns="0" tIns="0" rIns="0" bIns="0" rtlCol="0"/>
            <a:lstStyle/>
            <a:p>
              <a:endParaRPr sz="819"/>
            </a:p>
          </p:txBody>
        </p:sp>
        <p:sp>
          <p:nvSpPr>
            <p:cNvPr id="102" name="object 102"/>
            <p:cNvSpPr/>
            <p:nvPr/>
          </p:nvSpPr>
          <p:spPr>
            <a:xfrm>
              <a:off x="7646585" y="2399274"/>
              <a:ext cx="570281" cy="570281"/>
            </a:xfrm>
            <a:custGeom>
              <a:avLst/>
              <a:gdLst/>
              <a:ahLst/>
              <a:cxnLst/>
              <a:rect l="l" t="t" r="r" b="b"/>
              <a:pathLst>
                <a:path w="940434" h="940435">
                  <a:moveTo>
                    <a:pt x="470023" y="0"/>
                  </a:moveTo>
                  <a:lnTo>
                    <a:pt x="431474" y="1558"/>
                  </a:lnTo>
                  <a:lnTo>
                    <a:pt x="357071" y="13660"/>
                  </a:lnTo>
                  <a:lnTo>
                    <a:pt x="287069" y="36936"/>
                  </a:lnTo>
                  <a:lnTo>
                    <a:pt x="222435" y="70420"/>
                  </a:lnTo>
                  <a:lnTo>
                    <a:pt x="164137" y="113143"/>
                  </a:lnTo>
                  <a:lnTo>
                    <a:pt x="113143" y="164137"/>
                  </a:lnTo>
                  <a:lnTo>
                    <a:pt x="70420" y="222435"/>
                  </a:lnTo>
                  <a:lnTo>
                    <a:pt x="36936" y="287069"/>
                  </a:lnTo>
                  <a:lnTo>
                    <a:pt x="13660" y="357072"/>
                  </a:lnTo>
                  <a:lnTo>
                    <a:pt x="1558" y="431475"/>
                  </a:lnTo>
                  <a:lnTo>
                    <a:pt x="0" y="470024"/>
                  </a:lnTo>
                  <a:lnTo>
                    <a:pt x="1558" y="508574"/>
                  </a:lnTo>
                  <a:lnTo>
                    <a:pt x="13660" y="582976"/>
                  </a:lnTo>
                  <a:lnTo>
                    <a:pt x="36936" y="652979"/>
                  </a:lnTo>
                  <a:lnTo>
                    <a:pt x="70420" y="717613"/>
                  </a:lnTo>
                  <a:lnTo>
                    <a:pt x="113143" y="775911"/>
                  </a:lnTo>
                  <a:lnTo>
                    <a:pt x="164137" y="826905"/>
                  </a:lnTo>
                  <a:lnTo>
                    <a:pt x="222435" y="869628"/>
                  </a:lnTo>
                  <a:lnTo>
                    <a:pt x="287069" y="903112"/>
                  </a:lnTo>
                  <a:lnTo>
                    <a:pt x="357071" y="926388"/>
                  </a:lnTo>
                  <a:lnTo>
                    <a:pt x="431474" y="938490"/>
                  </a:lnTo>
                  <a:lnTo>
                    <a:pt x="470023" y="940048"/>
                  </a:lnTo>
                  <a:lnTo>
                    <a:pt x="508573" y="938490"/>
                  </a:lnTo>
                  <a:lnTo>
                    <a:pt x="582976" y="926388"/>
                  </a:lnTo>
                  <a:lnTo>
                    <a:pt x="652978" y="903112"/>
                  </a:lnTo>
                  <a:lnTo>
                    <a:pt x="717613" y="869628"/>
                  </a:lnTo>
                  <a:lnTo>
                    <a:pt x="775911" y="826905"/>
                  </a:lnTo>
                  <a:lnTo>
                    <a:pt x="826905" y="775911"/>
                  </a:lnTo>
                  <a:lnTo>
                    <a:pt x="869628" y="717613"/>
                  </a:lnTo>
                  <a:lnTo>
                    <a:pt x="903111" y="652979"/>
                  </a:lnTo>
                  <a:lnTo>
                    <a:pt x="926388" y="582976"/>
                  </a:lnTo>
                  <a:lnTo>
                    <a:pt x="938490" y="508574"/>
                  </a:lnTo>
                  <a:lnTo>
                    <a:pt x="940048" y="470024"/>
                  </a:lnTo>
                  <a:lnTo>
                    <a:pt x="938490" y="431475"/>
                  </a:lnTo>
                  <a:lnTo>
                    <a:pt x="926388" y="357072"/>
                  </a:lnTo>
                  <a:lnTo>
                    <a:pt x="903111" y="287069"/>
                  </a:lnTo>
                  <a:lnTo>
                    <a:pt x="869628" y="222435"/>
                  </a:lnTo>
                  <a:lnTo>
                    <a:pt x="826905" y="164137"/>
                  </a:lnTo>
                  <a:lnTo>
                    <a:pt x="775911" y="113143"/>
                  </a:lnTo>
                  <a:lnTo>
                    <a:pt x="717613" y="70420"/>
                  </a:lnTo>
                  <a:lnTo>
                    <a:pt x="652978" y="36936"/>
                  </a:lnTo>
                  <a:lnTo>
                    <a:pt x="582976" y="13660"/>
                  </a:lnTo>
                  <a:lnTo>
                    <a:pt x="508573" y="1558"/>
                  </a:lnTo>
                  <a:lnTo>
                    <a:pt x="470023" y="0"/>
                  </a:lnTo>
                  <a:close/>
                </a:path>
              </a:pathLst>
            </a:custGeom>
            <a:solidFill>
              <a:srgbClr val="FEFEFE"/>
            </a:solidFill>
          </p:spPr>
          <p:txBody>
            <a:bodyPr wrap="square" lIns="0" tIns="0" rIns="0" bIns="0" rtlCol="0"/>
            <a:lstStyle/>
            <a:p>
              <a:endParaRPr sz="819"/>
            </a:p>
          </p:txBody>
        </p:sp>
        <p:sp>
          <p:nvSpPr>
            <p:cNvPr id="115" name="object 115"/>
            <p:cNvSpPr txBox="1"/>
            <p:nvPr/>
          </p:nvSpPr>
          <p:spPr>
            <a:xfrm>
              <a:off x="7435653" y="3014422"/>
              <a:ext cx="996431" cy="666850"/>
            </a:xfrm>
            <a:prstGeom prst="rect">
              <a:avLst/>
            </a:prstGeom>
          </p:spPr>
          <p:txBody>
            <a:bodyPr vert="horz" wrap="square" lIns="0" tIns="0" rIns="0" bIns="0" rtlCol="0">
              <a:spAutoFit/>
            </a:bodyPr>
            <a:lstStyle/>
            <a:p>
              <a:pPr algn="ctr">
                <a:lnSpc>
                  <a:spcPts val="1503"/>
                </a:lnSpc>
              </a:pPr>
              <a:r>
                <a:rPr lang="uz-Cyrl-UZ" sz="1273" b="1" spc="-7" dirty="0">
                  <a:solidFill>
                    <a:srgbClr val="045191"/>
                  </a:solidFill>
                  <a:latin typeface="Arial"/>
                  <a:cs typeface="Arial"/>
                </a:rPr>
                <a:t>+1000</a:t>
              </a:r>
              <a:endParaRPr sz="1273" dirty="0">
                <a:latin typeface="Arial"/>
                <a:cs typeface="Arial"/>
              </a:endParaRPr>
            </a:p>
            <a:p>
              <a:pPr algn="ctr">
                <a:lnSpc>
                  <a:spcPts val="821"/>
                </a:lnSpc>
              </a:pPr>
              <a:r>
                <a:rPr lang="ru-RU" sz="705" dirty="0" err="1">
                  <a:solidFill>
                    <a:srgbClr val="2B2A29"/>
                  </a:solidFill>
                  <a:latin typeface="Arial"/>
                  <a:cs typeface="Arial"/>
                </a:rPr>
                <a:t>нафар</a:t>
              </a:r>
              <a:endParaRPr lang="ru-RU" sz="705" dirty="0">
                <a:solidFill>
                  <a:srgbClr val="2B2A29"/>
                </a:solidFill>
                <a:latin typeface="Arial"/>
                <a:cs typeface="Arial"/>
              </a:endParaRPr>
            </a:p>
            <a:p>
              <a:pPr algn="ctr">
                <a:lnSpc>
                  <a:spcPts val="821"/>
                </a:lnSpc>
              </a:pPr>
              <a:endParaRPr lang="ru-RU" sz="705" dirty="0">
                <a:solidFill>
                  <a:srgbClr val="2B2A29"/>
                </a:solidFill>
                <a:latin typeface="Arial"/>
                <a:cs typeface="Arial"/>
              </a:endParaRPr>
            </a:p>
            <a:p>
              <a:pPr algn="ctr">
                <a:lnSpc>
                  <a:spcPts val="821"/>
                </a:lnSpc>
              </a:pPr>
              <a:r>
                <a:rPr lang="ru-RU" sz="705" dirty="0">
                  <a:solidFill>
                    <a:srgbClr val="2B2A29"/>
                  </a:solidFill>
                  <a:latin typeface="Arial"/>
                  <a:cs typeface="Arial"/>
                </a:rPr>
                <a:t> </a:t>
              </a:r>
              <a:r>
                <a:rPr lang="ru-RU" sz="705" dirty="0" err="1">
                  <a:solidFill>
                    <a:srgbClr val="2B2A29"/>
                  </a:solidFill>
                  <a:latin typeface="Arial"/>
                  <a:cs typeface="Arial"/>
                </a:rPr>
                <a:t>талаба</a:t>
              </a:r>
              <a:r>
                <a:rPr lang="ru-RU" sz="705" dirty="0">
                  <a:solidFill>
                    <a:srgbClr val="2B2A29"/>
                  </a:solidFill>
                  <a:latin typeface="Arial"/>
                  <a:cs typeface="Arial"/>
                </a:rPr>
                <a:t> </a:t>
              </a:r>
              <a:endParaRPr sz="683" dirty="0">
                <a:latin typeface="Arial"/>
                <a:cs typeface="Arial"/>
              </a:endParaRPr>
            </a:p>
          </p:txBody>
        </p:sp>
      </p:grpSp>
      <p:sp>
        <p:nvSpPr>
          <p:cNvPr id="146" name="object 146"/>
          <p:cNvSpPr txBox="1"/>
          <p:nvPr/>
        </p:nvSpPr>
        <p:spPr>
          <a:xfrm>
            <a:off x="1419149" y="4940575"/>
            <a:ext cx="1905242" cy="132985"/>
          </a:xfrm>
          <a:prstGeom prst="rect">
            <a:avLst/>
          </a:prstGeom>
        </p:spPr>
        <p:txBody>
          <a:bodyPr vert="horz" wrap="square" lIns="0" tIns="0" rIns="0" bIns="0" rtlCol="0">
            <a:spAutoFit/>
          </a:bodyPr>
          <a:lstStyle/>
          <a:p>
            <a:pPr marL="5776"/>
            <a:r>
              <a:rPr lang="uz-Cyrl-UZ" sz="864" b="1" spc="5" dirty="0">
                <a:solidFill>
                  <a:srgbClr val="045191"/>
                </a:solidFill>
                <a:latin typeface="Arial"/>
                <a:cs typeface="Arial"/>
              </a:rPr>
              <a:t>ШАҲАРНИНГ</a:t>
            </a:r>
            <a:r>
              <a:rPr sz="864" b="1" spc="5" dirty="0">
                <a:solidFill>
                  <a:srgbClr val="045191"/>
                </a:solidFill>
                <a:latin typeface="Arial"/>
                <a:cs typeface="Arial"/>
              </a:rPr>
              <a:t> ЗАИФ ТОМОНЛАРИ</a:t>
            </a:r>
          </a:p>
        </p:txBody>
      </p:sp>
      <p:sp>
        <p:nvSpPr>
          <p:cNvPr id="147" name="object 147"/>
          <p:cNvSpPr/>
          <p:nvPr/>
        </p:nvSpPr>
        <p:spPr>
          <a:xfrm>
            <a:off x="2436865" y="5101261"/>
            <a:ext cx="2019270" cy="1450130"/>
          </a:xfrm>
          <a:prstGeom prst="rect">
            <a:avLst/>
          </a:prstGeom>
          <a:blipFill>
            <a:blip r:embed="rId9" cstate="print"/>
            <a:stretch>
              <a:fillRect/>
            </a:stretch>
          </a:blipFill>
        </p:spPr>
        <p:txBody>
          <a:bodyPr wrap="square" lIns="0" tIns="0" rIns="0" bIns="0" rtlCol="0"/>
          <a:lstStyle/>
          <a:p>
            <a:endParaRPr sz="819"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8" name="object 148"/>
          <p:cNvSpPr/>
          <p:nvPr/>
        </p:nvSpPr>
        <p:spPr>
          <a:xfrm>
            <a:off x="215833" y="5132551"/>
            <a:ext cx="2155937" cy="1436180"/>
          </a:xfrm>
          <a:prstGeom prst="rect">
            <a:avLst/>
          </a:prstGeom>
          <a:blipFill>
            <a:blip r:embed="rId10" cstate="print"/>
            <a:stretch>
              <a:fillRect/>
            </a:stretch>
          </a:blipFill>
        </p:spPr>
        <p:txBody>
          <a:bodyPr wrap="square" lIns="0" tIns="0" rIns="0" bIns="0" rtlCol="0"/>
          <a:lstStyle/>
          <a:p>
            <a:endParaRPr sz="819"/>
          </a:p>
        </p:txBody>
      </p:sp>
      <p:sp>
        <p:nvSpPr>
          <p:cNvPr id="152" name="object 152"/>
          <p:cNvSpPr/>
          <p:nvPr/>
        </p:nvSpPr>
        <p:spPr>
          <a:xfrm>
            <a:off x="1615198" y="5443525"/>
            <a:ext cx="112342" cy="112342"/>
          </a:xfrm>
          <a:custGeom>
            <a:avLst/>
            <a:gdLst/>
            <a:ahLst/>
            <a:cxnLst/>
            <a:rect l="l" t="t" r="r" b="b"/>
            <a:pathLst>
              <a:path w="247014" h="247015">
                <a:moveTo>
                  <a:pt x="123028" y="0"/>
                </a:moveTo>
                <a:lnTo>
                  <a:pt x="80717" y="7464"/>
                </a:lnTo>
                <a:lnTo>
                  <a:pt x="44690" y="28085"/>
                </a:lnTo>
                <a:lnTo>
                  <a:pt x="17606" y="59203"/>
                </a:lnTo>
                <a:lnTo>
                  <a:pt x="2123" y="98161"/>
                </a:lnTo>
                <a:lnTo>
                  <a:pt x="0" y="112430"/>
                </a:lnTo>
                <a:lnTo>
                  <a:pt x="690" y="128563"/>
                </a:lnTo>
                <a:lnTo>
                  <a:pt x="11584" y="172204"/>
                </a:lnTo>
                <a:lnTo>
                  <a:pt x="33895" y="207377"/>
                </a:lnTo>
                <a:lnTo>
                  <a:pt x="65284" y="232372"/>
                </a:lnTo>
                <a:lnTo>
                  <a:pt x="103414" y="245478"/>
                </a:lnTo>
                <a:lnTo>
                  <a:pt x="117218" y="246909"/>
                </a:lnTo>
                <a:lnTo>
                  <a:pt x="132665" y="246114"/>
                </a:lnTo>
                <a:lnTo>
                  <a:pt x="174858" y="234574"/>
                </a:lnTo>
                <a:lnTo>
                  <a:pt x="209164" y="211233"/>
                </a:lnTo>
                <a:lnTo>
                  <a:pt x="233449" y="178572"/>
                </a:lnTo>
                <a:lnTo>
                  <a:pt x="238409" y="167270"/>
                </a:lnTo>
                <a:lnTo>
                  <a:pt x="108813" y="167270"/>
                </a:lnTo>
                <a:lnTo>
                  <a:pt x="106178" y="166259"/>
                </a:lnTo>
                <a:lnTo>
                  <a:pt x="66691" y="126775"/>
                </a:lnTo>
                <a:lnTo>
                  <a:pt x="66691" y="120269"/>
                </a:lnTo>
                <a:lnTo>
                  <a:pt x="74742" y="112218"/>
                </a:lnTo>
                <a:lnTo>
                  <a:pt x="141650" y="112218"/>
                </a:lnTo>
                <a:lnTo>
                  <a:pt x="175103" y="78765"/>
                </a:lnTo>
                <a:lnTo>
                  <a:pt x="237770" y="78765"/>
                </a:lnTo>
                <a:lnTo>
                  <a:pt x="233671" y="69099"/>
                </a:lnTo>
                <a:lnTo>
                  <a:pt x="209489" y="35541"/>
                </a:lnTo>
                <a:lnTo>
                  <a:pt x="175764" y="11858"/>
                </a:lnTo>
                <a:lnTo>
                  <a:pt x="135111" y="586"/>
                </a:lnTo>
                <a:lnTo>
                  <a:pt x="123028" y="0"/>
                </a:lnTo>
                <a:close/>
              </a:path>
              <a:path w="247014" h="247015">
                <a:moveTo>
                  <a:pt x="237770" y="78765"/>
                </a:moveTo>
                <a:lnTo>
                  <a:pt x="181608" y="78765"/>
                </a:lnTo>
                <a:lnTo>
                  <a:pt x="189658" y="86816"/>
                </a:lnTo>
                <a:lnTo>
                  <a:pt x="189658" y="93319"/>
                </a:lnTo>
                <a:lnTo>
                  <a:pt x="116718" y="166259"/>
                </a:lnTo>
                <a:lnTo>
                  <a:pt x="114083" y="167270"/>
                </a:lnTo>
                <a:lnTo>
                  <a:pt x="238409" y="167270"/>
                </a:lnTo>
                <a:lnTo>
                  <a:pt x="238947" y="166043"/>
                </a:lnTo>
                <a:lnTo>
                  <a:pt x="243015" y="152846"/>
                </a:lnTo>
                <a:lnTo>
                  <a:pt x="245573" y="139073"/>
                </a:lnTo>
                <a:lnTo>
                  <a:pt x="246543" y="124816"/>
                </a:lnTo>
                <a:lnTo>
                  <a:pt x="245691" y="109993"/>
                </a:lnTo>
                <a:lnTo>
                  <a:pt x="243197" y="95703"/>
                </a:lnTo>
                <a:lnTo>
                  <a:pt x="239158" y="82040"/>
                </a:lnTo>
                <a:lnTo>
                  <a:pt x="237770" y="78765"/>
                </a:lnTo>
                <a:close/>
              </a:path>
              <a:path w="247014" h="247015">
                <a:moveTo>
                  <a:pt x="141650" y="112218"/>
                </a:moveTo>
                <a:lnTo>
                  <a:pt x="81245" y="112218"/>
                </a:lnTo>
                <a:lnTo>
                  <a:pt x="111448" y="142421"/>
                </a:lnTo>
                <a:lnTo>
                  <a:pt x="141650" y="112218"/>
                </a:lnTo>
                <a:close/>
              </a:path>
            </a:pathLst>
          </a:custGeom>
          <a:solidFill>
            <a:srgbClr val="FEFEFE"/>
          </a:solidFill>
        </p:spPr>
        <p:txBody>
          <a:bodyPr wrap="square" lIns="0" tIns="0" rIns="0" bIns="0" rtlCol="0"/>
          <a:lstStyle/>
          <a:p>
            <a:endParaRPr sz="819"/>
          </a:p>
        </p:txBody>
      </p:sp>
      <p:sp>
        <p:nvSpPr>
          <p:cNvPr id="153" name="object 153"/>
          <p:cNvSpPr txBox="1"/>
          <p:nvPr/>
        </p:nvSpPr>
        <p:spPr>
          <a:xfrm>
            <a:off x="297242" y="5534520"/>
            <a:ext cx="1975422" cy="658194"/>
          </a:xfrm>
          <a:prstGeom prst="rect">
            <a:avLst/>
          </a:prstGeom>
        </p:spPr>
        <p:txBody>
          <a:bodyPr vert="horz" wrap="square" lIns="0" tIns="0" rIns="0" bIns="0" rtlCol="0">
            <a:spAutoFit/>
          </a:bodyPr>
          <a:lstStyle/>
          <a:p>
            <a:pPr marL="5776" marR="2311" indent="-289" algn="ctr">
              <a:lnSpc>
                <a:spcPct val="109100"/>
              </a:lnSpc>
            </a:pPr>
            <a:r>
              <a:rPr lang="uz-Cyrl-UZ" sz="1000" b="1" dirty="0">
                <a:solidFill>
                  <a:srgbClr val="2B2A29"/>
                </a:solidFill>
                <a:latin typeface="Arial"/>
                <a:cs typeface="Arial"/>
              </a:rPr>
              <a:t>Мавжуд ер ости ва ер усти қазилма бойликларидан етарли даражада қайта ишлаш йўлга қўйилмаганлиги</a:t>
            </a:r>
            <a:endParaRPr sz="1000" b="1" dirty="0">
              <a:latin typeface="Arial"/>
              <a:cs typeface="Arial"/>
            </a:endParaRPr>
          </a:p>
        </p:txBody>
      </p:sp>
      <p:sp>
        <p:nvSpPr>
          <p:cNvPr id="155" name="object 155"/>
          <p:cNvSpPr/>
          <p:nvPr/>
        </p:nvSpPr>
        <p:spPr>
          <a:xfrm>
            <a:off x="173072" y="5130552"/>
            <a:ext cx="189740" cy="189740"/>
          </a:xfrm>
          <a:custGeom>
            <a:avLst/>
            <a:gdLst/>
            <a:ahLst/>
            <a:cxnLst/>
            <a:rect l="l" t="t" r="r" b="b"/>
            <a:pathLst>
              <a:path w="417195" h="417195">
                <a:moveTo>
                  <a:pt x="208479" y="0"/>
                </a:moveTo>
                <a:lnTo>
                  <a:pt x="158379" y="6058"/>
                </a:lnTo>
                <a:lnTo>
                  <a:pt x="112671" y="23270"/>
                </a:lnTo>
                <a:lnTo>
                  <a:pt x="72803" y="50184"/>
                </a:lnTo>
                <a:lnTo>
                  <a:pt x="40224" y="85354"/>
                </a:lnTo>
                <a:lnTo>
                  <a:pt x="16383" y="127329"/>
                </a:lnTo>
                <a:lnTo>
                  <a:pt x="2728" y="174662"/>
                </a:lnTo>
                <a:lnTo>
                  <a:pt x="0" y="208479"/>
                </a:lnTo>
                <a:lnTo>
                  <a:pt x="691" y="225577"/>
                </a:lnTo>
                <a:lnTo>
                  <a:pt x="10628" y="274375"/>
                </a:lnTo>
                <a:lnTo>
                  <a:pt x="31235" y="318297"/>
                </a:lnTo>
                <a:lnTo>
                  <a:pt x="61062" y="355896"/>
                </a:lnTo>
                <a:lnTo>
                  <a:pt x="98661" y="385724"/>
                </a:lnTo>
                <a:lnTo>
                  <a:pt x="142584" y="406330"/>
                </a:lnTo>
                <a:lnTo>
                  <a:pt x="191381" y="416268"/>
                </a:lnTo>
                <a:lnTo>
                  <a:pt x="208479" y="416959"/>
                </a:lnTo>
                <a:lnTo>
                  <a:pt x="225578" y="416268"/>
                </a:lnTo>
                <a:lnTo>
                  <a:pt x="274375" y="406330"/>
                </a:lnTo>
                <a:lnTo>
                  <a:pt x="318297" y="385724"/>
                </a:lnTo>
                <a:lnTo>
                  <a:pt x="355896" y="355896"/>
                </a:lnTo>
                <a:lnTo>
                  <a:pt x="385724" y="318297"/>
                </a:lnTo>
                <a:lnTo>
                  <a:pt x="406330" y="274375"/>
                </a:lnTo>
                <a:lnTo>
                  <a:pt x="416268" y="225577"/>
                </a:lnTo>
                <a:lnTo>
                  <a:pt x="416959" y="208479"/>
                </a:lnTo>
                <a:lnTo>
                  <a:pt x="416268" y="191380"/>
                </a:lnTo>
                <a:lnTo>
                  <a:pt x="406330" y="142583"/>
                </a:lnTo>
                <a:lnTo>
                  <a:pt x="385724" y="98661"/>
                </a:lnTo>
                <a:lnTo>
                  <a:pt x="355896" y="61062"/>
                </a:lnTo>
                <a:lnTo>
                  <a:pt x="318297" y="31234"/>
                </a:lnTo>
                <a:lnTo>
                  <a:pt x="274375" y="10628"/>
                </a:lnTo>
                <a:lnTo>
                  <a:pt x="225578" y="691"/>
                </a:lnTo>
                <a:lnTo>
                  <a:pt x="208479" y="0"/>
                </a:lnTo>
                <a:close/>
              </a:path>
            </a:pathLst>
          </a:custGeom>
          <a:solidFill>
            <a:srgbClr val="D62023"/>
          </a:solidFill>
        </p:spPr>
        <p:txBody>
          <a:bodyPr wrap="square" lIns="0" tIns="0" rIns="0" bIns="0" rtlCol="0"/>
          <a:lstStyle/>
          <a:p>
            <a:endParaRPr sz="819"/>
          </a:p>
        </p:txBody>
      </p:sp>
      <p:sp>
        <p:nvSpPr>
          <p:cNvPr id="156" name="object 156"/>
          <p:cNvSpPr/>
          <p:nvPr/>
        </p:nvSpPr>
        <p:spPr>
          <a:xfrm>
            <a:off x="209214" y="5162543"/>
            <a:ext cx="112342" cy="112342"/>
          </a:xfrm>
          <a:custGeom>
            <a:avLst/>
            <a:gdLst/>
            <a:ahLst/>
            <a:cxnLst/>
            <a:rect l="l" t="t" r="r" b="b"/>
            <a:pathLst>
              <a:path w="247015" h="247015">
                <a:moveTo>
                  <a:pt x="123028" y="0"/>
                </a:moveTo>
                <a:lnTo>
                  <a:pt x="80717" y="7464"/>
                </a:lnTo>
                <a:lnTo>
                  <a:pt x="44690" y="28085"/>
                </a:lnTo>
                <a:lnTo>
                  <a:pt x="17606" y="59203"/>
                </a:lnTo>
                <a:lnTo>
                  <a:pt x="2123" y="98161"/>
                </a:lnTo>
                <a:lnTo>
                  <a:pt x="0" y="112430"/>
                </a:lnTo>
                <a:lnTo>
                  <a:pt x="690" y="128563"/>
                </a:lnTo>
                <a:lnTo>
                  <a:pt x="11584" y="172204"/>
                </a:lnTo>
                <a:lnTo>
                  <a:pt x="33895" y="207377"/>
                </a:lnTo>
                <a:lnTo>
                  <a:pt x="65284" y="232372"/>
                </a:lnTo>
                <a:lnTo>
                  <a:pt x="103414" y="245478"/>
                </a:lnTo>
                <a:lnTo>
                  <a:pt x="117218" y="246909"/>
                </a:lnTo>
                <a:lnTo>
                  <a:pt x="132665" y="246114"/>
                </a:lnTo>
                <a:lnTo>
                  <a:pt x="174858" y="234574"/>
                </a:lnTo>
                <a:lnTo>
                  <a:pt x="209164" y="211233"/>
                </a:lnTo>
                <a:lnTo>
                  <a:pt x="233449" y="178572"/>
                </a:lnTo>
                <a:lnTo>
                  <a:pt x="238409" y="167270"/>
                </a:lnTo>
                <a:lnTo>
                  <a:pt x="108813" y="167270"/>
                </a:lnTo>
                <a:lnTo>
                  <a:pt x="106178" y="166259"/>
                </a:lnTo>
                <a:lnTo>
                  <a:pt x="66692" y="126775"/>
                </a:lnTo>
                <a:lnTo>
                  <a:pt x="66692" y="120269"/>
                </a:lnTo>
                <a:lnTo>
                  <a:pt x="74742" y="112218"/>
                </a:lnTo>
                <a:lnTo>
                  <a:pt x="141650" y="112218"/>
                </a:lnTo>
                <a:lnTo>
                  <a:pt x="175103" y="78765"/>
                </a:lnTo>
                <a:lnTo>
                  <a:pt x="237770" y="78765"/>
                </a:lnTo>
                <a:lnTo>
                  <a:pt x="233671" y="69099"/>
                </a:lnTo>
                <a:lnTo>
                  <a:pt x="209489" y="35541"/>
                </a:lnTo>
                <a:lnTo>
                  <a:pt x="175764" y="11858"/>
                </a:lnTo>
                <a:lnTo>
                  <a:pt x="135111" y="586"/>
                </a:lnTo>
                <a:lnTo>
                  <a:pt x="123028" y="0"/>
                </a:lnTo>
                <a:close/>
              </a:path>
              <a:path w="247015" h="247015">
                <a:moveTo>
                  <a:pt x="237770" y="78765"/>
                </a:moveTo>
                <a:lnTo>
                  <a:pt x="181608" y="78765"/>
                </a:lnTo>
                <a:lnTo>
                  <a:pt x="189658" y="86816"/>
                </a:lnTo>
                <a:lnTo>
                  <a:pt x="189658" y="93319"/>
                </a:lnTo>
                <a:lnTo>
                  <a:pt x="116718" y="166259"/>
                </a:lnTo>
                <a:lnTo>
                  <a:pt x="114083" y="167270"/>
                </a:lnTo>
                <a:lnTo>
                  <a:pt x="238409" y="167270"/>
                </a:lnTo>
                <a:lnTo>
                  <a:pt x="238947" y="166043"/>
                </a:lnTo>
                <a:lnTo>
                  <a:pt x="243015" y="152846"/>
                </a:lnTo>
                <a:lnTo>
                  <a:pt x="245573" y="139073"/>
                </a:lnTo>
                <a:lnTo>
                  <a:pt x="246543" y="124816"/>
                </a:lnTo>
                <a:lnTo>
                  <a:pt x="245691" y="109993"/>
                </a:lnTo>
                <a:lnTo>
                  <a:pt x="243197" y="95703"/>
                </a:lnTo>
                <a:lnTo>
                  <a:pt x="239158" y="82040"/>
                </a:lnTo>
                <a:lnTo>
                  <a:pt x="237770" y="78765"/>
                </a:lnTo>
                <a:close/>
              </a:path>
              <a:path w="247015" h="247015">
                <a:moveTo>
                  <a:pt x="141650" y="112218"/>
                </a:moveTo>
                <a:lnTo>
                  <a:pt x="81245" y="112218"/>
                </a:lnTo>
                <a:lnTo>
                  <a:pt x="111448" y="142421"/>
                </a:lnTo>
                <a:lnTo>
                  <a:pt x="141650" y="112218"/>
                </a:lnTo>
                <a:close/>
              </a:path>
            </a:pathLst>
          </a:custGeom>
          <a:solidFill>
            <a:srgbClr val="FEFEFE"/>
          </a:solidFill>
        </p:spPr>
        <p:txBody>
          <a:bodyPr wrap="square" lIns="0" tIns="0" rIns="0" bIns="0" rtlCol="0"/>
          <a:lstStyle/>
          <a:p>
            <a:endParaRPr sz="819"/>
          </a:p>
        </p:txBody>
      </p:sp>
      <p:sp>
        <p:nvSpPr>
          <p:cNvPr id="217" name="object 217"/>
          <p:cNvSpPr txBox="1">
            <a:spLocks noGrp="1"/>
          </p:cNvSpPr>
          <p:nvPr>
            <p:ph type="ftr" sz="quarter" idx="11"/>
          </p:nvPr>
        </p:nvSpPr>
        <p:spPr>
          <a:xfrm>
            <a:off x="8304972" y="9821590"/>
            <a:ext cx="1611154" cy="138499"/>
          </a:xfrm>
          <a:prstGeom prst="rect">
            <a:avLst/>
          </a:prstGeom>
        </p:spPr>
        <p:txBody>
          <a:bodyPr vert="horz" wrap="square" lIns="0" tIns="0" rIns="0" bIns="0" rtlCol="0">
            <a:spAutoFit/>
          </a:bodyPr>
          <a:lstStyle>
            <a:defPPr>
              <a:defRPr lang="en-US"/>
            </a:defPPr>
            <a:lvl1pPr marL="0" algn="l" defTabSz="685768" rtl="0" eaLnBrk="1" latinLnBrk="0" hangingPunct="1">
              <a:defRPr sz="900" b="1" i="0" kern="1200">
                <a:solidFill>
                  <a:srgbClr val="D62023"/>
                </a:solidFill>
                <a:latin typeface="Arial"/>
                <a:ea typeface="+mn-ea"/>
                <a:cs typeface="Arial"/>
              </a:defRPr>
            </a:lvl1pPr>
            <a:lvl2pPr marL="342884" algn="l" defTabSz="685768" rtl="0" eaLnBrk="1" latinLnBrk="0" hangingPunct="1">
              <a:defRPr sz="1350" kern="1200">
                <a:solidFill>
                  <a:schemeClr val="tx1"/>
                </a:solidFill>
                <a:latin typeface="+mn-lt"/>
                <a:ea typeface="+mn-ea"/>
                <a:cs typeface="+mn-cs"/>
              </a:defRPr>
            </a:lvl2pPr>
            <a:lvl3pPr marL="685768" algn="l" defTabSz="685768" rtl="0" eaLnBrk="1" latinLnBrk="0" hangingPunct="1">
              <a:defRPr sz="1350" kern="1200">
                <a:solidFill>
                  <a:schemeClr val="tx1"/>
                </a:solidFill>
                <a:latin typeface="+mn-lt"/>
                <a:ea typeface="+mn-ea"/>
                <a:cs typeface="+mn-cs"/>
              </a:defRPr>
            </a:lvl3pPr>
            <a:lvl4pPr marL="1028652" algn="l" defTabSz="685768" rtl="0" eaLnBrk="1" latinLnBrk="0" hangingPunct="1">
              <a:defRPr sz="1350" kern="1200">
                <a:solidFill>
                  <a:schemeClr val="tx1"/>
                </a:solidFill>
                <a:latin typeface="+mn-lt"/>
                <a:ea typeface="+mn-ea"/>
                <a:cs typeface="+mn-cs"/>
              </a:defRPr>
            </a:lvl4pPr>
            <a:lvl5pPr marL="1371536" algn="l" defTabSz="685768" rtl="0" eaLnBrk="1" latinLnBrk="0" hangingPunct="1">
              <a:defRPr sz="1350" kern="1200">
                <a:solidFill>
                  <a:schemeClr val="tx1"/>
                </a:solidFill>
                <a:latin typeface="+mn-lt"/>
                <a:ea typeface="+mn-ea"/>
                <a:cs typeface="+mn-cs"/>
              </a:defRPr>
            </a:lvl5pPr>
            <a:lvl6pPr marL="1714420" algn="l" defTabSz="685768" rtl="0" eaLnBrk="1" latinLnBrk="0" hangingPunct="1">
              <a:defRPr sz="1350" kern="1200">
                <a:solidFill>
                  <a:schemeClr val="tx1"/>
                </a:solidFill>
                <a:latin typeface="+mn-lt"/>
                <a:ea typeface="+mn-ea"/>
                <a:cs typeface="+mn-cs"/>
              </a:defRPr>
            </a:lvl6pPr>
            <a:lvl7pPr marL="2057305" algn="l" defTabSz="685768" rtl="0" eaLnBrk="1" latinLnBrk="0" hangingPunct="1">
              <a:defRPr sz="1350" kern="1200">
                <a:solidFill>
                  <a:schemeClr val="tx1"/>
                </a:solidFill>
                <a:latin typeface="+mn-lt"/>
                <a:ea typeface="+mn-ea"/>
                <a:cs typeface="+mn-cs"/>
              </a:defRPr>
            </a:lvl7pPr>
            <a:lvl8pPr marL="2400189" algn="l" defTabSz="685768" rtl="0" eaLnBrk="1" latinLnBrk="0" hangingPunct="1">
              <a:defRPr sz="1350" kern="1200">
                <a:solidFill>
                  <a:schemeClr val="tx1"/>
                </a:solidFill>
                <a:latin typeface="+mn-lt"/>
                <a:ea typeface="+mn-ea"/>
                <a:cs typeface="+mn-cs"/>
              </a:defRPr>
            </a:lvl8pPr>
            <a:lvl9pPr marL="2743073" algn="l" defTabSz="685768" rtl="0" eaLnBrk="1" latinLnBrk="0" hangingPunct="1">
              <a:defRPr sz="1350" kern="1200">
                <a:solidFill>
                  <a:schemeClr val="tx1"/>
                </a:solidFill>
                <a:latin typeface="+mn-lt"/>
                <a:ea typeface="+mn-ea"/>
                <a:cs typeface="+mn-cs"/>
              </a:defRPr>
            </a:lvl9pPr>
          </a:lstStyle>
          <a:p>
            <a:pPr marL="5776"/>
            <a:r>
              <a:rPr lang="ru-RU" spc="4"/>
              <a:t>яратиладиган иш ўринлари</a:t>
            </a:r>
            <a:endParaRPr spc="2" dirty="0"/>
          </a:p>
        </p:txBody>
      </p:sp>
      <p:sp>
        <p:nvSpPr>
          <p:cNvPr id="218" name="Rectangle 217">
            <a:extLst>
              <a:ext uri="{FF2B5EF4-FFF2-40B4-BE49-F238E27FC236}">
                <a16:creationId xmlns:a16="http://schemas.microsoft.com/office/drawing/2014/main" xmlns="" id="{9070267C-4D04-4ADA-8576-29AA94228974}"/>
              </a:ext>
            </a:extLst>
          </p:cNvPr>
          <p:cNvSpPr/>
          <p:nvPr/>
        </p:nvSpPr>
        <p:spPr>
          <a:xfrm>
            <a:off x="70761" y="591853"/>
            <a:ext cx="8968114" cy="6201469"/>
          </a:xfrm>
          <a:prstGeom prst="rect">
            <a:avLst/>
          </a:prstGeom>
          <a:no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p>
        </p:txBody>
      </p:sp>
      <p:sp>
        <p:nvSpPr>
          <p:cNvPr id="222" name="object 126">
            <a:extLst>
              <a:ext uri="{FF2B5EF4-FFF2-40B4-BE49-F238E27FC236}">
                <a16:creationId xmlns:a16="http://schemas.microsoft.com/office/drawing/2014/main" xmlns="" id="{FDFB752A-FF90-4E1A-9D23-71FF371B369A}"/>
              </a:ext>
            </a:extLst>
          </p:cNvPr>
          <p:cNvSpPr txBox="1"/>
          <p:nvPr/>
        </p:nvSpPr>
        <p:spPr>
          <a:xfrm>
            <a:off x="1378179" y="3706247"/>
            <a:ext cx="2154148" cy="132985"/>
          </a:xfrm>
          <a:prstGeom prst="rect">
            <a:avLst/>
          </a:prstGeom>
        </p:spPr>
        <p:txBody>
          <a:bodyPr vert="horz" wrap="square" lIns="0" tIns="0" rIns="0" bIns="0" rtlCol="0">
            <a:spAutoFit/>
          </a:bodyPr>
          <a:lstStyle/>
          <a:p>
            <a:pPr marL="5776"/>
            <a:r>
              <a:rPr lang="uz-Cyrl-UZ" sz="864" b="1" spc="5" dirty="0">
                <a:solidFill>
                  <a:srgbClr val="045191"/>
                </a:solidFill>
                <a:latin typeface="Arial"/>
                <a:cs typeface="Arial"/>
              </a:rPr>
              <a:t>ШАҲАРНИНГ </a:t>
            </a:r>
            <a:r>
              <a:rPr lang="uz-Cyrl-UZ" sz="864" b="1" spc="2" dirty="0">
                <a:solidFill>
                  <a:srgbClr val="045191"/>
                </a:solidFill>
                <a:latin typeface="Arial"/>
                <a:cs typeface="Arial"/>
              </a:rPr>
              <a:t>КУЧЛИ ТОМОНЛАРИ</a:t>
            </a:r>
            <a:endParaRPr sz="864" dirty="0">
              <a:latin typeface="Arial"/>
              <a:cs typeface="Arial"/>
            </a:endParaRPr>
          </a:p>
        </p:txBody>
      </p:sp>
      <p:sp>
        <p:nvSpPr>
          <p:cNvPr id="223" name="object 131">
            <a:extLst>
              <a:ext uri="{FF2B5EF4-FFF2-40B4-BE49-F238E27FC236}">
                <a16:creationId xmlns:a16="http://schemas.microsoft.com/office/drawing/2014/main" xmlns="" id="{11DFBB3B-3A31-4D3F-94B6-4980DAD33EAC}"/>
              </a:ext>
            </a:extLst>
          </p:cNvPr>
          <p:cNvSpPr/>
          <p:nvPr/>
        </p:nvSpPr>
        <p:spPr>
          <a:xfrm>
            <a:off x="105919" y="3946956"/>
            <a:ext cx="1389281" cy="937370"/>
          </a:xfrm>
          <a:prstGeom prst="rect">
            <a:avLst/>
          </a:prstGeom>
          <a:blipFill>
            <a:blip r:embed="rId3" cstate="print"/>
            <a:stretch>
              <a:fillRect/>
            </a:stretch>
          </a:blipFill>
        </p:spPr>
        <p:txBody>
          <a:bodyPr wrap="square" lIns="0" tIns="0" rIns="0" bIns="0" rtlCol="0"/>
          <a:lstStyle/>
          <a:p>
            <a:endParaRPr sz="819"/>
          </a:p>
        </p:txBody>
      </p:sp>
      <p:sp>
        <p:nvSpPr>
          <p:cNvPr id="224" name="object 132">
            <a:extLst>
              <a:ext uri="{FF2B5EF4-FFF2-40B4-BE49-F238E27FC236}">
                <a16:creationId xmlns:a16="http://schemas.microsoft.com/office/drawing/2014/main" xmlns="" id="{92F8C9D9-E206-4F1B-AAD4-B9D06E4AF827}"/>
              </a:ext>
            </a:extLst>
          </p:cNvPr>
          <p:cNvSpPr/>
          <p:nvPr/>
        </p:nvSpPr>
        <p:spPr>
          <a:xfrm>
            <a:off x="143967" y="3982319"/>
            <a:ext cx="1313456" cy="866684"/>
          </a:xfrm>
          <a:custGeom>
            <a:avLst/>
            <a:gdLst/>
            <a:ahLst/>
            <a:cxnLst/>
            <a:rect l="l" t="t" r="r" b="b"/>
            <a:pathLst>
              <a:path w="2887980" h="1905634">
                <a:moveTo>
                  <a:pt x="2732483" y="0"/>
                </a:moveTo>
                <a:lnTo>
                  <a:pt x="154894" y="0"/>
                </a:lnTo>
                <a:lnTo>
                  <a:pt x="148254" y="127"/>
                </a:lnTo>
                <a:lnTo>
                  <a:pt x="104069" y="7775"/>
                </a:lnTo>
                <a:lnTo>
                  <a:pt x="65247" y="25965"/>
                </a:lnTo>
                <a:lnTo>
                  <a:pt x="33768" y="52911"/>
                </a:lnTo>
                <a:lnTo>
                  <a:pt x="11613" y="86823"/>
                </a:lnTo>
                <a:lnTo>
                  <a:pt x="762" y="125916"/>
                </a:lnTo>
                <a:lnTo>
                  <a:pt x="0" y="139790"/>
                </a:lnTo>
                <a:lnTo>
                  <a:pt x="141" y="1771747"/>
                </a:lnTo>
                <a:lnTo>
                  <a:pt x="8615" y="1811623"/>
                </a:lnTo>
                <a:lnTo>
                  <a:pt x="28771" y="1846659"/>
                </a:lnTo>
                <a:lnTo>
                  <a:pt x="58628" y="1875068"/>
                </a:lnTo>
                <a:lnTo>
                  <a:pt x="96206" y="1895063"/>
                </a:lnTo>
                <a:lnTo>
                  <a:pt x="139522" y="1904856"/>
                </a:lnTo>
                <a:lnTo>
                  <a:pt x="154894" y="1905544"/>
                </a:lnTo>
                <a:lnTo>
                  <a:pt x="2739122" y="1905416"/>
                </a:lnTo>
                <a:lnTo>
                  <a:pt x="2783307" y="1897768"/>
                </a:lnTo>
                <a:lnTo>
                  <a:pt x="2822130" y="1879578"/>
                </a:lnTo>
                <a:lnTo>
                  <a:pt x="2853610" y="1852633"/>
                </a:lnTo>
                <a:lnTo>
                  <a:pt x="2875765" y="1818720"/>
                </a:lnTo>
                <a:lnTo>
                  <a:pt x="2886617" y="1779629"/>
                </a:lnTo>
                <a:lnTo>
                  <a:pt x="2887379" y="1765756"/>
                </a:lnTo>
                <a:lnTo>
                  <a:pt x="2887238" y="133797"/>
                </a:lnTo>
                <a:lnTo>
                  <a:pt x="2878763" y="93921"/>
                </a:lnTo>
                <a:lnTo>
                  <a:pt x="2858607" y="58885"/>
                </a:lnTo>
                <a:lnTo>
                  <a:pt x="2828750" y="30475"/>
                </a:lnTo>
                <a:lnTo>
                  <a:pt x="2791173" y="10480"/>
                </a:lnTo>
                <a:lnTo>
                  <a:pt x="2747856" y="688"/>
                </a:lnTo>
                <a:lnTo>
                  <a:pt x="2732483" y="0"/>
                </a:lnTo>
                <a:close/>
              </a:path>
            </a:pathLst>
          </a:custGeom>
          <a:solidFill>
            <a:srgbClr val="FEFEFE"/>
          </a:solidFill>
        </p:spPr>
        <p:txBody>
          <a:bodyPr wrap="square" lIns="0" tIns="0" rIns="0" bIns="0" rtlCol="0"/>
          <a:lstStyle/>
          <a:p>
            <a:endParaRPr sz="819"/>
          </a:p>
        </p:txBody>
      </p:sp>
      <p:sp>
        <p:nvSpPr>
          <p:cNvPr id="225" name="object 133">
            <a:extLst>
              <a:ext uri="{FF2B5EF4-FFF2-40B4-BE49-F238E27FC236}">
                <a16:creationId xmlns:a16="http://schemas.microsoft.com/office/drawing/2014/main" xmlns="" id="{23E13AFC-1FF4-4C72-958E-11CD79ABD745}"/>
              </a:ext>
            </a:extLst>
          </p:cNvPr>
          <p:cNvSpPr/>
          <p:nvPr/>
        </p:nvSpPr>
        <p:spPr>
          <a:xfrm>
            <a:off x="1607093" y="3946956"/>
            <a:ext cx="1389281" cy="937370"/>
          </a:xfrm>
          <a:prstGeom prst="rect">
            <a:avLst/>
          </a:prstGeom>
          <a:blipFill>
            <a:blip r:embed="rId3" cstate="print"/>
            <a:stretch>
              <a:fillRect/>
            </a:stretch>
          </a:blipFill>
        </p:spPr>
        <p:txBody>
          <a:bodyPr wrap="square" lIns="0" tIns="0" rIns="0" bIns="0" rtlCol="0"/>
          <a:lstStyle/>
          <a:p>
            <a:endParaRPr sz="819"/>
          </a:p>
        </p:txBody>
      </p:sp>
      <p:sp>
        <p:nvSpPr>
          <p:cNvPr id="226" name="object 134">
            <a:extLst>
              <a:ext uri="{FF2B5EF4-FFF2-40B4-BE49-F238E27FC236}">
                <a16:creationId xmlns:a16="http://schemas.microsoft.com/office/drawing/2014/main" xmlns="" id="{B132CE3A-3B59-4FB8-A3E0-628DE91A36FD}"/>
              </a:ext>
            </a:extLst>
          </p:cNvPr>
          <p:cNvSpPr/>
          <p:nvPr/>
        </p:nvSpPr>
        <p:spPr>
          <a:xfrm>
            <a:off x="1645141" y="3982319"/>
            <a:ext cx="1313456" cy="866684"/>
          </a:xfrm>
          <a:custGeom>
            <a:avLst/>
            <a:gdLst/>
            <a:ahLst/>
            <a:cxnLst/>
            <a:rect l="l" t="t" r="r" b="b"/>
            <a:pathLst>
              <a:path w="2887979" h="1905634">
                <a:moveTo>
                  <a:pt x="2732485" y="0"/>
                </a:moveTo>
                <a:lnTo>
                  <a:pt x="154895" y="0"/>
                </a:lnTo>
                <a:lnTo>
                  <a:pt x="148254" y="127"/>
                </a:lnTo>
                <a:lnTo>
                  <a:pt x="104069" y="7775"/>
                </a:lnTo>
                <a:lnTo>
                  <a:pt x="65247" y="25966"/>
                </a:lnTo>
                <a:lnTo>
                  <a:pt x="33768" y="52911"/>
                </a:lnTo>
                <a:lnTo>
                  <a:pt x="11613" y="86824"/>
                </a:lnTo>
                <a:lnTo>
                  <a:pt x="762" y="125916"/>
                </a:lnTo>
                <a:lnTo>
                  <a:pt x="0" y="139790"/>
                </a:lnTo>
                <a:lnTo>
                  <a:pt x="141" y="1771748"/>
                </a:lnTo>
                <a:lnTo>
                  <a:pt x="8616" y="1811624"/>
                </a:lnTo>
                <a:lnTo>
                  <a:pt x="28772" y="1846660"/>
                </a:lnTo>
                <a:lnTo>
                  <a:pt x="58630" y="1875069"/>
                </a:lnTo>
                <a:lnTo>
                  <a:pt x="96207" y="1895063"/>
                </a:lnTo>
                <a:lnTo>
                  <a:pt x="139524" y="1904856"/>
                </a:lnTo>
                <a:lnTo>
                  <a:pt x="154895" y="1905544"/>
                </a:lnTo>
                <a:lnTo>
                  <a:pt x="2739123" y="1905416"/>
                </a:lnTo>
                <a:lnTo>
                  <a:pt x="2783308" y="1897768"/>
                </a:lnTo>
                <a:lnTo>
                  <a:pt x="2822131" y="1879578"/>
                </a:lnTo>
                <a:lnTo>
                  <a:pt x="2853611" y="1852633"/>
                </a:lnTo>
                <a:lnTo>
                  <a:pt x="2875767" y="1818720"/>
                </a:lnTo>
                <a:lnTo>
                  <a:pt x="2886618" y="1779629"/>
                </a:lnTo>
                <a:lnTo>
                  <a:pt x="2887380" y="1765756"/>
                </a:lnTo>
                <a:lnTo>
                  <a:pt x="2887239" y="133797"/>
                </a:lnTo>
                <a:lnTo>
                  <a:pt x="2878764" y="93921"/>
                </a:lnTo>
                <a:lnTo>
                  <a:pt x="2858608" y="58885"/>
                </a:lnTo>
                <a:lnTo>
                  <a:pt x="2828751" y="30475"/>
                </a:lnTo>
                <a:lnTo>
                  <a:pt x="2791174" y="10480"/>
                </a:lnTo>
                <a:lnTo>
                  <a:pt x="2747857" y="688"/>
                </a:lnTo>
                <a:lnTo>
                  <a:pt x="2732485" y="0"/>
                </a:lnTo>
                <a:close/>
              </a:path>
            </a:pathLst>
          </a:custGeom>
          <a:solidFill>
            <a:srgbClr val="FEFEFE"/>
          </a:solidFill>
        </p:spPr>
        <p:txBody>
          <a:bodyPr wrap="square" lIns="0" tIns="0" rIns="0" bIns="0" rtlCol="0"/>
          <a:lstStyle/>
          <a:p>
            <a:endParaRPr sz="819"/>
          </a:p>
        </p:txBody>
      </p:sp>
      <p:sp>
        <p:nvSpPr>
          <p:cNvPr id="229" name="object 137">
            <a:extLst>
              <a:ext uri="{FF2B5EF4-FFF2-40B4-BE49-F238E27FC236}">
                <a16:creationId xmlns:a16="http://schemas.microsoft.com/office/drawing/2014/main" xmlns="" id="{B70A6CC1-A71F-46E9-9265-339A1B707729}"/>
              </a:ext>
            </a:extLst>
          </p:cNvPr>
          <p:cNvSpPr txBox="1"/>
          <p:nvPr/>
        </p:nvSpPr>
        <p:spPr>
          <a:xfrm>
            <a:off x="185535" y="4566232"/>
            <a:ext cx="1265183" cy="196079"/>
          </a:xfrm>
          <a:prstGeom prst="rect">
            <a:avLst/>
          </a:prstGeom>
        </p:spPr>
        <p:txBody>
          <a:bodyPr vert="horz" wrap="square" lIns="0" tIns="0" rIns="0" bIns="0" rtlCol="0">
            <a:spAutoFit/>
          </a:bodyPr>
          <a:lstStyle/>
          <a:p>
            <a:pPr marL="3502" algn="ctr"/>
            <a:r>
              <a:rPr lang="uz-Cyrl-UZ" sz="637" b="1" spc="3" dirty="0">
                <a:solidFill>
                  <a:srgbClr val="2B2A29"/>
                </a:solidFill>
                <a:latin typeface="Arial"/>
                <a:cs typeface="Arial"/>
              </a:rPr>
              <a:t>Норуда қазилма </a:t>
            </a:r>
          </a:p>
          <a:p>
            <a:pPr marL="3502" algn="ctr"/>
            <a:r>
              <a:rPr lang="uz-Cyrl-UZ" sz="637" b="1" spc="3" dirty="0">
                <a:solidFill>
                  <a:srgbClr val="2B2A29"/>
                </a:solidFill>
                <a:latin typeface="Arial"/>
                <a:cs typeface="Arial"/>
              </a:rPr>
              <a:t>захиралари</a:t>
            </a:r>
            <a:endParaRPr lang="uz-Cyrl-UZ" sz="637" dirty="0">
              <a:latin typeface="Arial"/>
              <a:cs typeface="Arial"/>
            </a:endParaRPr>
          </a:p>
        </p:txBody>
      </p:sp>
      <p:sp>
        <p:nvSpPr>
          <p:cNvPr id="230" name="object 138">
            <a:extLst>
              <a:ext uri="{FF2B5EF4-FFF2-40B4-BE49-F238E27FC236}">
                <a16:creationId xmlns:a16="http://schemas.microsoft.com/office/drawing/2014/main" xmlns="" id="{C2FEE316-9079-40B2-A558-B43A3C033625}"/>
              </a:ext>
            </a:extLst>
          </p:cNvPr>
          <p:cNvSpPr txBox="1"/>
          <p:nvPr/>
        </p:nvSpPr>
        <p:spPr>
          <a:xfrm>
            <a:off x="1566698" y="4564616"/>
            <a:ext cx="1448457" cy="196079"/>
          </a:xfrm>
          <a:prstGeom prst="rect">
            <a:avLst/>
          </a:prstGeom>
        </p:spPr>
        <p:txBody>
          <a:bodyPr vert="horz" wrap="square" lIns="0" tIns="0" rIns="0" bIns="0" rtlCol="0">
            <a:spAutoFit/>
          </a:bodyPr>
          <a:lstStyle/>
          <a:p>
            <a:pPr marL="3502" algn="ctr"/>
            <a:r>
              <a:rPr lang="uz-Cyrl-UZ" sz="637" b="1" spc="3" dirty="0">
                <a:solidFill>
                  <a:srgbClr val="2B2A29"/>
                </a:solidFill>
                <a:latin typeface="Cambria" panose="02040503050406030204" pitchFamily="18" charset="0"/>
                <a:cs typeface="Arial"/>
              </a:rPr>
              <a:t>Ҳизматлар соҳасинг ривожланганлиги </a:t>
            </a:r>
            <a:endParaRPr lang="uz-Cyrl-UZ" sz="637" dirty="0">
              <a:latin typeface="Cambria" panose="02040503050406030204" pitchFamily="18" charset="0"/>
              <a:cs typeface="Arial"/>
            </a:endParaRPr>
          </a:p>
        </p:txBody>
      </p:sp>
      <p:sp>
        <p:nvSpPr>
          <p:cNvPr id="231" name="object 139">
            <a:extLst>
              <a:ext uri="{FF2B5EF4-FFF2-40B4-BE49-F238E27FC236}">
                <a16:creationId xmlns:a16="http://schemas.microsoft.com/office/drawing/2014/main" xmlns="" id="{ADA76A09-1128-4CFE-A733-D08A8AA61CE3}"/>
              </a:ext>
            </a:extLst>
          </p:cNvPr>
          <p:cNvSpPr txBox="1"/>
          <p:nvPr/>
        </p:nvSpPr>
        <p:spPr>
          <a:xfrm>
            <a:off x="3151111" y="4573220"/>
            <a:ext cx="1348579" cy="184666"/>
          </a:xfrm>
          <a:prstGeom prst="rect">
            <a:avLst/>
          </a:prstGeom>
        </p:spPr>
        <p:txBody>
          <a:bodyPr vert="horz" wrap="square" lIns="0" tIns="0" rIns="0" bIns="0" rtlCol="0">
            <a:spAutoFit/>
          </a:bodyPr>
          <a:lstStyle/>
          <a:p>
            <a:pPr marL="5776" algn="ctr"/>
            <a:r>
              <a:rPr lang="uz-Latn-UZ" sz="600" b="1" dirty="0">
                <a:latin typeface="Arial"/>
                <a:cs typeface="Arial"/>
              </a:rPr>
              <a:t>Мева-сабзавот маҳсулотларини етиштиришга  ихтисослашганлиги</a:t>
            </a:r>
            <a:endParaRPr sz="600" b="1" dirty="0">
              <a:latin typeface="Arial"/>
              <a:cs typeface="Arial"/>
            </a:endParaRPr>
          </a:p>
        </p:txBody>
      </p:sp>
      <p:sp>
        <p:nvSpPr>
          <p:cNvPr id="265" name="object 3">
            <a:extLst>
              <a:ext uri="{FF2B5EF4-FFF2-40B4-BE49-F238E27FC236}">
                <a16:creationId xmlns:a16="http://schemas.microsoft.com/office/drawing/2014/main" xmlns="" id="{DD44F0E3-0076-4020-B315-B186CEDC60E9}"/>
              </a:ext>
            </a:extLst>
          </p:cNvPr>
          <p:cNvSpPr txBox="1"/>
          <p:nvPr/>
        </p:nvSpPr>
        <p:spPr>
          <a:xfrm>
            <a:off x="5582232" y="889961"/>
            <a:ext cx="3123957" cy="132985"/>
          </a:xfrm>
          <a:prstGeom prst="rect">
            <a:avLst/>
          </a:prstGeom>
        </p:spPr>
        <p:txBody>
          <a:bodyPr vert="horz" wrap="square" lIns="0" tIns="0" rIns="0" bIns="0" rtlCol="0">
            <a:spAutoFit/>
          </a:bodyPr>
          <a:lstStyle/>
          <a:p>
            <a:pPr marL="5776"/>
            <a:r>
              <a:rPr lang="uz-Cyrl-UZ" sz="864" b="1" spc="5" dirty="0">
                <a:solidFill>
                  <a:srgbClr val="FEFEFE"/>
                </a:solidFill>
                <a:latin typeface="Arial"/>
                <a:cs typeface="Arial"/>
              </a:rPr>
              <a:t>ШАҲАР</a:t>
            </a:r>
            <a:r>
              <a:rPr sz="864" b="1" spc="2" dirty="0">
                <a:solidFill>
                  <a:srgbClr val="FEFEFE"/>
                </a:solidFill>
                <a:latin typeface="Arial"/>
                <a:cs typeface="Arial"/>
              </a:rPr>
              <a:t> </a:t>
            </a:r>
            <a:r>
              <a:rPr sz="864" b="1" spc="5" dirty="0">
                <a:latin typeface="Arial"/>
                <a:cs typeface="Arial"/>
              </a:rPr>
              <a:t>ИҲТИ</a:t>
            </a:r>
            <a:r>
              <a:rPr sz="864" b="1" spc="-18" dirty="0">
                <a:latin typeface="Arial"/>
                <a:cs typeface="Arial"/>
              </a:rPr>
              <a:t>С</a:t>
            </a:r>
            <a:r>
              <a:rPr sz="864" b="1" spc="5" dirty="0">
                <a:latin typeface="Arial"/>
                <a:cs typeface="Arial"/>
              </a:rPr>
              <a:t>О</a:t>
            </a:r>
            <a:r>
              <a:rPr sz="864" b="1" spc="-18" dirty="0">
                <a:latin typeface="Arial"/>
                <a:cs typeface="Arial"/>
              </a:rPr>
              <a:t>С</a:t>
            </a:r>
            <a:r>
              <a:rPr sz="864" b="1" spc="5" dirty="0">
                <a:latin typeface="Arial"/>
                <a:cs typeface="Arial"/>
              </a:rPr>
              <a:t>ЛАШУВИ</a:t>
            </a:r>
            <a:r>
              <a:rPr sz="864" b="1" spc="2" dirty="0">
                <a:latin typeface="Arial"/>
                <a:cs typeface="Arial"/>
              </a:rPr>
              <a:t> / </a:t>
            </a:r>
            <a:r>
              <a:rPr sz="864" b="1" spc="5" dirty="0">
                <a:latin typeface="Arial"/>
                <a:cs typeface="Arial"/>
              </a:rPr>
              <a:t>ЎСИШ</a:t>
            </a:r>
            <a:r>
              <a:rPr sz="864" b="1" spc="2" dirty="0">
                <a:latin typeface="Arial"/>
                <a:cs typeface="Arial"/>
              </a:rPr>
              <a:t> </a:t>
            </a:r>
            <a:r>
              <a:rPr sz="864" b="1" spc="5" dirty="0">
                <a:latin typeface="Arial"/>
                <a:cs typeface="Arial"/>
              </a:rPr>
              <a:t>НУҚ</a:t>
            </a:r>
            <a:r>
              <a:rPr sz="864" b="1" spc="-52" dirty="0">
                <a:latin typeface="Arial"/>
                <a:cs typeface="Arial"/>
              </a:rPr>
              <a:t>Т</a:t>
            </a:r>
            <a:r>
              <a:rPr sz="864" b="1" spc="5" dirty="0">
                <a:latin typeface="Arial"/>
                <a:cs typeface="Arial"/>
              </a:rPr>
              <a:t>АЛАРИ</a:t>
            </a:r>
            <a:endParaRPr sz="864" dirty="0">
              <a:latin typeface="Arial"/>
              <a:cs typeface="Arial"/>
            </a:endParaRPr>
          </a:p>
        </p:txBody>
      </p:sp>
      <p:sp>
        <p:nvSpPr>
          <p:cNvPr id="266" name="object 94">
            <a:extLst>
              <a:ext uri="{FF2B5EF4-FFF2-40B4-BE49-F238E27FC236}">
                <a16:creationId xmlns:a16="http://schemas.microsoft.com/office/drawing/2014/main" xmlns="" id="{2953729A-0897-4A0E-9F12-FA241FFF09CC}"/>
              </a:ext>
            </a:extLst>
          </p:cNvPr>
          <p:cNvSpPr/>
          <p:nvPr/>
        </p:nvSpPr>
        <p:spPr>
          <a:xfrm>
            <a:off x="5704151" y="1102179"/>
            <a:ext cx="54236" cy="592903"/>
          </a:xfrm>
          <a:custGeom>
            <a:avLst/>
            <a:gdLst/>
            <a:ahLst/>
            <a:cxnLst/>
            <a:rect l="l" t="t" r="r" b="b"/>
            <a:pathLst>
              <a:path w="100965" h="1303654">
                <a:moveTo>
                  <a:pt x="72021" y="1298773"/>
                </a:moveTo>
                <a:lnTo>
                  <a:pt x="28498" y="1298773"/>
                </a:lnTo>
                <a:lnTo>
                  <a:pt x="30724" y="1303206"/>
                </a:lnTo>
                <a:lnTo>
                  <a:pt x="69796" y="1303206"/>
                </a:lnTo>
                <a:lnTo>
                  <a:pt x="72021" y="1298773"/>
                </a:lnTo>
                <a:close/>
              </a:path>
              <a:path w="100965" h="1303654">
                <a:moveTo>
                  <a:pt x="80304" y="1294341"/>
                </a:moveTo>
                <a:lnTo>
                  <a:pt x="20216" y="1294341"/>
                </a:lnTo>
                <a:lnTo>
                  <a:pt x="22187" y="1298773"/>
                </a:lnTo>
                <a:lnTo>
                  <a:pt x="78333" y="1298773"/>
                </a:lnTo>
                <a:lnTo>
                  <a:pt x="80304" y="1294341"/>
                </a:lnTo>
                <a:close/>
              </a:path>
              <a:path w="100965" h="1303654">
                <a:moveTo>
                  <a:pt x="85775" y="1289908"/>
                </a:moveTo>
                <a:lnTo>
                  <a:pt x="14745" y="1289908"/>
                </a:lnTo>
                <a:lnTo>
                  <a:pt x="16491" y="1294341"/>
                </a:lnTo>
                <a:lnTo>
                  <a:pt x="84028" y="1294341"/>
                </a:lnTo>
                <a:lnTo>
                  <a:pt x="85775" y="1289908"/>
                </a:lnTo>
                <a:close/>
              </a:path>
              <a:path w="100965" h="1303654">
                <a:moveTo>
                  <a:pt x="89022" y="1285475"/>
                </a:moveTo>
                <a:lnTo>
                  <a:pt x="11498" y="1285475"/>
                </a:lnTo>
                <a:lnTo>
                  <a:pt x="13079" y="1289908"/>
                </a:lnTo>
                <a:lnTo>
                  <a:pt x="87441" y="1289908"/>
                </a:lnTo>
                <a:lnTo>
                  <a:pt x="89022" y="1285475"/>
                </a:lnTo>
                <a:close/>
              </a:path>
              <a:path w="100965" h="1303654">
                <a:moveTo>
                  <a:pt x="91919" y="1281043"/>
                </a:moveTo>
                <a:lnTo>
                  <a:pt x="8600" y="1281043"/>
                </a:lnTo>
                <a:lnTo>
                  <a:pt x="10004" y="1285475"/>
                </a:lnTo>
                <a:lnTo>
                  <a:pt x="90516" y="1285475"/>
                </a:lnTo>
                <a:lnTo>
                  <a:pt x="91919" y="1281043"/>
                </a:lnTo>
                <a:close/>
              </a:path>
              <a:path w="100965" h="1303654">
                <a:moveTo>
                  <a:pt x="95553" y="1276610"/>
                </a:moveTo>
                <a:lnTo>
                  <a:pt x="4966" y="1276610"/>
                </a:lnTo>
                <a:lnTo>
                  <a:pt x="6078" y="1281043"/>
                </a:lnTo>
                <a:lnTo>
                  <a:pt x="94441" y="1281043"/>
                </a:lnTo>
                <a:lnTo>
                  <a:pt x="95553" y="1276610"/>
                </a:lnTo>
                <a:close/>
              </a:path>
              <a:path w="100965" h="1303654">
                <a:moveTo>
                  <a:pt x="97463" y="1272177"/>
                </a:moveTo>
                <a:lnTo>
                  <a:pt x="3057" y="1272177"/>
                </a:lnTo>
                <a:lnTo>
                  <a:pt x="3959" y="1276610"/>
                </a:lnTo>
                <a:lnTo>
                  <a:pt x="96561" y="1276610"/>
                </a:lnTo>
                <a:lnTo>
                  <a:pt x="97463" y="1272177"/>
                </a:lnTo>
                <a:close/>
              </a:path>
              <a:path w="100965" h="1303654">
                <a:moveTo>
                  <a:pt x="99496" y="1263312"/>
                </a:moveTo>
                <a:lnTo>
                  <a:pt x="1023" y="1263312"/>
                </a:lnTo>
                <a:lnTo>
                  <a:pt x="1586" y="1267744"/>
                </a:lnTo>
                <a:lnTo>
                  <a:pt x="2265" y="1272177"/>
                </a:lnTo>
                <a:lnTo>
                  <a:pt x="98255" y="1272177"/>
                </a:lnTo>
                <a:lnTo>
                  <a:pt x="98933" y="1267744"/>
                </a:lnTo>
                <a:lnTo>
                  <a:pt x="99496" y="1263312"/>
                </a:lnTo>
                <a:close/>
              </a:path>
              <a:path w="100965" h="1303654">
                <a:moveTo>
                  <a:pt x="100260" y="1258879"/>
                </a:moveTo>
                <a:lnTo>
                  <a:pt x="260" y="1258879"/>
                </a:lnTo>
                <a:lnTo>
                  <a:pt x="580" y="1263312"/>
                </a:lnTo>
                <a:lnTo>
                  <a:pt x="99939" y="1263312"/>
                </a:lnTo>
                <a:lnTo>
                  <a:pt x="100260" y="1258879"/>
                </a:lnTo>
                <a:close/>
              </a:path>
              <a:path w="100965" h="1303654">
                <a:moveTo>
                  <a:pt x="100520" y="1254446"/>
                </a:moveTo>
                <a:lnTo>
                  <a:pt x="0" y="1254446"/>
                </a:lnTo>
                <a:lnTo>
                  <a:pt x="65" y="1258879"/>
                </a:lnTo>
                <a:lnTo>
                  <a:pt x="100455" y="1258879"/>
                </a:lnTo>
                <a:lnTo>
                  <a:pt x="100520" y="1254446"/>
                </a:lnTo>
                <a:close/>
              </a:path>
              <a:path w="100965" h="1303654">
                <a:moveTo>
                  <a:pt x="37695" y="1205687"/>
                </a:moveTo>
                <a:lnTo>
                  <a:pt x="35338" y="1205687"/>
                </a:lnTo>
                <a:lnTo>
                  <a:pt x="33004" y="1210120"/>
                </a:lnTo>
                <a:lnTo>
                  <a:pt x="24226" y="1210120"/>
                </a:lnTo>
                <a:lnTo>
                  <a:pt x="22187" y="1214552"/>
                </a:lnTo>
                <a:lnTo>
                  <a:pt x="18317" y="1214552"/>
                </a:lnTo>
                <a:lnTo>
                  <a:pt x="16491" y="1218985"/>
                </a:lnTo>
                <a:lnTo>
                  <a:pt x="14745" y="1218985"/>
                </a:lnTo>
                <a:lnTo>
                  <a:pt x="13079" y="1223418"/>
                </a:lnTo>
                <a:lnTo>
                  <a:pt x="10004" y="1223418"/>
                </a:lnTo>
                <a:lnTo>
                  <a:pt x="8600" y="1227850"/>
                </a:lnTo>
                <a:lnTo>
                  <a:pt x="7291" y="1227850"/>
                </a:lnTo>
                <a:lnTo>
                  <a:pt x="6078" y="1232283"/>
                </a:lnTo>
                <a:lnTo>
                  <a:pt x="4966" y="1232283"/>
                </a:lnTo>
                <a:lnTo>
                  <a:pt x="3959" y="1236716"/>
                </a:lnTo>
                <a:lnTo>
                  <a:pt x="3057" y="1236716"/>
                </a:lnTo>
                <a:lnTo>
                  <a:pt x="2265" y="1241148"/>
                </a:lnTo>
                <a:lnTo>
                  <a:pt x="1586" y="1241148"/>
                </a:lnTo>
                <a:lnTo>
                  <a:pt x="1023" y="1245581"/>
                </a:lnTo>
                <a:lnTo>
                  <a:pt x="580" y="1245581"/>
                </a:lnTo>
                <a:lnTo>
                  <a:pt x="260" y="1250014"/>
                </a:lnTo>
                <a:lnTo>
                  <a:pt x="65" y="1254446"/>
                </a:lnTo>
                <a:lnTo>
                  <a:pt x="37695" y="1254446"/>
                </a:lnTo>
                <a:lnTo>
                  <a:pt x="37695" y="1205687"/>
                </a:lnTo>
                <a:close/>
              </a:path>
              <a:path w="100965" h="1303654">
                <a:moveTo>
                  <a:pt x="62825" y="48759"/>
                </a:moveTo>
                <a:lnTo>
                  <a:pt x="37695" y="48759"/>
                </a:lnTo>
                <a:lnTo>
                  <a:pt x="37695" y="1254446"/>
                </a:lnTo>
                <a:lnTo>
                  <a:pt x="62825" y="1254446"/>
                </a:lnTo>
                <a:lnTo>
                  <a:pt x="62825" y="48759"/>
                </a:lnTo>
                <a:close/>
              </a:path>
              <a:path w="100965" h="1303654">
                <a:moveTo>
                  <a:pt x="65182" y="1205687"/>
                </a:moveTo>
                <a:lnTo>
                  <a:pt x="62825" y="1205687"/>
                </a:lnTo>
                <a:lnTo>
                  <a:pt x="62825" y="1254446"/>
                </a:lnTo>
                <a:lnTo>
                  <a:pt x="100455" y="1254446"/>
                </a:lnTo>
                <a:lnTo>
                  <a:pt x="100260" y="1250014"/>
                </a:lnTo>
                <a:lnTo>
                  <a:pt x="99939" y="1245581"/>
                </a:lnTo>
                <a:lnTo>
                  <a:pt x="99496" y="1245581"/>
                </a:lnTo>
                <a:lnTo>
                  <a:pt x="98933" y="1241148"/>
                </a:lnTo>
                <a:lnTo>
                  <a:pt x="98255" y="1241148"/>
                </a:lnTo>
                <a:lnTo>
                  <a:pt x="97463" y="1236716"/>
                </a:lnTo>
                <a:lnTo>
                  <a:pt x="96561" y="1236716"/>
                </a:lnTo>
                <a:lnTo>
                  <a:pt x="95553" y="1232283"/>
                </a:lnTo>
                <a:lnTo>
                  <a:pt x="94441" y="1232283"/>
                </a:lnTo>
                <a:lnTo>
                  <a:pt x="93228" y="1227850"/>
                </a:lnTo>
                <a:lnTo>
                  <a:pt x="91919" y="1227850"/>
                </a:lnTo>
                <a:lnTo>
                  <a:pt x="90516" y="1223418"/>
                </a:lnTo>
                <a:lnTo>
                  <a:pt x="87441" y="1223418"/>
                </a:lnTo>
                <a:lnTo>
                  <a:pt x="85775" y="1218985"/>
                </a:lnTo>
                <a:lnTo>
                  <a:pt x="84028" y="1218985"/>
                </a:lnTo>
                <a:lnTo>
                  <a:pt x="82203" y="1214552"/>
                </a:lnTo>
                <a:lnTo>
                  <a:pt x="78333" y="1214552"/>
                </a:lnTo>
                <a:lnTo>
                  <a:pt x="76293" y="1210120"/>
                </a:lnTo>
                <a:lnTo>
                  <a:pt x="67515" y="1210120"/>
                </a:lnTo>
                <a:lnTo>
                  <a:pt x="65182" y="1205687"/>
                </a:lnTo>
                <a:close/>
              </a:path>
              <a:path w="100965" h="1303654">
                <a:moveTo>
                  <a:pt x="100455" y="44326"/>
                </a:moveTo>
                <a:lnTo>
                  <a:pt x="65" y="44326"/>
                </a:lnTo>
                <a:lnTo>
                  <a:pt x="0" y="48759"/>
                </a:lnTo>
                <a:lnTo>
                  <a:pt x="65" y="53192"/>
                </a:lnTo>
                <a:lnTo>
                  <a:pt x="260" y="53192"/>
                </a:lnTo>
                <a:lnTo>
                  <a:pt x="580" y="57624"/>
                </a:lnTo>
                <a:lnTo>
                  <a:pt x="1023" y="57624"/>
                </a:lnTo>
                <a:lnTo>
                  <a:pt x="1586" y="62057"/>
                </a:lnTo>
                <a:lnTo>
                  <a:pt x="2265" y="62057"/>
                </a:lnTo>
                <a:lnTo>
                  <a:pt x="3057" y="66490"/>
                </a:lnTo>
                <a:lnTo>
                  <a:pt x="3959" y="66490"/>
                </a:lnTo>
                <a:lnTo>
                  <a:pt x="4966" y="70922"/>
                </a:lnTo>
                <a:lnTo>
                  <a:pt x="6078" y="70922"/>
                </a:lnTo>
                <a:lnTo>
                  <a:pt x="7291" y="75355"/>
                </a:lnTo>
                <a:lnTo>
                  <a:pt x="8600" y="75355"/>
                </a:lnTo>
                <a:lnTo>
                  <a:pt x="10004" y="79788"/>
                </a:lnTo>
                <a:lnTo>
                  <a:pt x="11498" y="79788"/>
                </a:lnTo>
                <a:lnTo>
                  <a:pt x="13079" y="84220"/>
                </a:lnTo>
                <a:lnTo>
                  <a:pt x="16491" y="84220"/>
                </a:lnTo>
                <a:lnTo>
                  <a:pt x="18317" y="88653"/>
                </a:lnTo>
                <a:lnTo>
                  <a:pt x="22187" y="88653"/>
                </a:lnTo>
                <a:lnTo>
                  <a:pt x="24226" y="93086"/>
                </a:lnTo>
                <a:lnTo>
                  <a:pt x="30724" y="93086"/>
                </a:lnTo>
                <a:lnTo>
                  <a:pt x="33004" y="97518"/>
                </a:lnTo>
                <a:lnTo>
                  <a:pt x="37695" y="97518"/>
                </a:lnTo>
                <a:lnTo>
                  <a:pt x="37695" y="48759"/>
                </a:lnTo>
                <a:lnTo>
                  <a:pt x="100520" y="48759"/>
                </a:lnTo>
                <a:lnTo>
                  <a:pt x="100455" y="44326"/>
                </a:lnTo>
                <a:close/>
              </a:path>
              <a:path w="100965" h="1303654">
                <a:moveTo>
                  <a:pt x="100520" y="48759"/>
                </a:moveTo>
                <a:lnTo>
                  <a:pt x="62825" y="48759"/>
                </a:lnTo>
                <a:lnTo>
                  <a:pt x="62825" y="97518"/>
                </a:lnTo>
                <a:lnTo>
                  <a:pt x="67515" y="97518"/>
                </a:lnTo>
                <a:lnTo>
                  <a:pt x="69796" y="93086"/>
                </a:lnTo>
                <a:lnTo>
                  <a:pt x="76293" y="93086"/>
                </a:lnTo>
                <a:lnTo>
                  <a:pt x="78333" y="88653"/>
                </a:lnTo>
                <a:lnTo>
                  <a:pt x="82203" y="88653"/>
                </a:lnTo>
                <a:lnTo>
                  <a:pt x="84028" y="84220"/>
                </a:lnTo>
                <a:lnTo>
                  <a:pt x="87441" y="84220"/>
                </a:lnTo>
                <a:lnTo>
                  <a:pt x="89022" y="79788"/>
                </a:lnTo>
                <a:lnTo>
                  <a:pt x="90516" y="79788"/>
                </a:lnTo>
                <a:lnTo>
                  <a:pt x="91919" y="75355"/>
                </a:lnTo>
                <a:lnTo>
                  <a:pt x="93228" y="75355"/>
                </a:lnTo>
                <a:lnTo>
                  <a:pt x="94441" y="70922"/>
                </a:lnTo>
                <a:lnTo>
                  <a:pt x="95553" y="70922"/>
                </a:lnTo>
                <a:lnTo>
                  <a:pt x="96561" y="66490"/>
                </a:lnTo>
                <a:lnTo>
                  <a:pt x="97463" y="66490"/>
                </a:lnTo>
                <a:lnTo>
                  <a:pt x="98255" y="62057"/>
                </a:lnTo>
                <a:lnTo>
                  <a:pt x="98933" y="62057"/>
                </a:lnTo>
                <a:lnTo>
                  <a:pt x="99496" y="57624"/>
                </a:lnTo>
                <a:lnTo>
                  <a:pt x="99939" y="57624"/>
                </a:lnTo>
                <a:lnTo>
                  <a:pt x="100260" y="53192"/>
                </a:lnTo>
                <a:lnTo>
                  <a:pt x="100455" y="53192"/>
                </a:lnTo>
                <a:lnTo>
                  <a:pt x="100520" y="48759"/>
                </a:lnTo>
                <a:close/>
              </a:path>
              <a:path w="100965" h="1303654">
                <a:moveTo>
                  <a:pt x="99939" y="39894"/>
                </a:moveTo>
                <a:lnTo>
                  <a:pt x="580" y="39894"/>
                </a:lnTo>
                <a:lnTo>
                  <a:pt x="260" y="44326"/>
                </a:lnTo>
                <a:lnTo>
                  <a:pt x="100260" y="44326"/>
                </a:lnTo>
                <a:lnTo>
                  <a:pt x="99939" y="39894"/>
                </a:lnTo>
                <a:close/>
              </a:path>
              <a:path w="100965" h="1303654">
                <a:moveTo>
                  <a:pt x="98933" y="35461"/>
                </a:moveTo>
                <a:lnTo>
                  <a:pt x="1586" y="35461"/>
                </a:lnTo>
                <a:lnTo>
                  <a:pt x="1023" y="39894"/>
                </a:lnTo>
                <a:lnTo>
                  <a:pt x="99496" y="39894"/>
                </a:lnTo>
                <a:lnTo>
                  <a:pt x="98933" y="35461"/>
                </a:lnTo>
                <a:close/>
              </a:path>
              <a:path w="100965" h="1303654">
                <a:moveTo>
                  <a:pt x="97463" y="31028"/>
                </a:moveTo>
                <a:lnTo>
                  <a:pt x="3057" y="31028"/>
                </a:lnTo>
                <a:lnTo>
                  <a:pt x="2265" y="35461"/>
                </a:lnTo>
                <a:lnTo>
                  <a:pt x="98255" y="35461"/>
                </a:lnTo>
                <a:lnTo>
                  <a:pt x="97463" y="31028"/>
                </a:lnTo>
                <a:close/>
              </a:path>
              <a:path w="100965" h="1303654">
                <a:moveTo>
                  <a:pt x="95553" y="26596"/>
                </a:moveTo>
                <a:lnTo>
                  <a:pt x="4966" y="26596"/>
                </a:lnTo>
                <a:lnTo>
                  <a:pt x="3959" y="31028"/>
                </a:lnTo>
                <a:lnTo>
                  <a:pt x="96561" y="31028"/>
                </a:lnTo>
                <a:lnTo>
                  <a:pt x="95553" y="26596"/>
                </a:lnTo>
                <a:close/>
              </a:path>
              <a:path w="100965" h="1303654">
                <a:moveTo>
                  <a:pt x="93228" y="22163"/>
                </a:moveTo>
                <a:lnTo>
                  <a:pt x="7291" y="22163"/>
                </a:lnTo>
                <a:lnTo>
                  <a:pt x="6078" y="26596"/>
                </a:lnTo>
                <a:lnTo>
                  <a:pt x="94441" y="26596"/>
                </a:lnTo>
                <a:lnTo>
                  <a:pt x="93228" y="22163"/>
                </a:lnTo>
                <a:close/>
              </a:path>
              <a:path w="100965" h="1303654">
                <a:moveTo>
                  <a:pt x="90516" y="17730"/>
                </a:moveTo>
                <a:lnTo>
                  <a:pt x="10004" y="17730"/>
                </a:lnTo>
                <a:lnTo>
                  <a:pt x="8600" y="22163"/>
                </a:lnTo>
                <a:lnTo>
                  <a:pt x="91919" y="22163"/>
                </a:lnTo>
                <a:lnTo>
                  <a:pt x="90516" y="17730"/>
                </a:lnTo>
                <a:close/>
              </a:path>
              <a:path w="100965" h="1303654">
                <a:moveTo>
                  <a:pt x="87441" y="13298"/>
                </a:moveTo>
                <a:lnTo>
                  <a:pt x="13079" y="13298"/>
                </a:lnTo>
                <a:lnTo>
                  <a:pt x="11498" y="17730"/>
                </a:lnTo>
                <a:lnTo>
                  <a:pt x="89022" y="17730"/>
                </a:lnTo>
                <a:lnTo>
                  <a:pt x="87441" y="13298"/>
                </a:lnTo>
                <a:close/>
              </a:path>
              <a:path w="100965" h="1303654">
                <a:moveTo>
                  <a:pt x="82203" y="8865"/>
                </a:moveTo>
                <a:lnTo>
                  <a:pt x="18317" y="8865"/>
                </a:lnTo>
                <a:lnTo>
                  <a:pt x="16491" y="13298"/>
                </a:lnTo>
                <a:lnTo>
                  <a:pt x="84028" y="13298"/>
                </a:lnTo>
                <a:lnTo>
                  <a:pt x="82203" y="8865"/>
                </a:lnTo>
                <a:close/>
              </a:path>
              <a:path w="100965" h="1303654">
                <a:moveTo>
                  <a:pt x="76293" y="4432"/>
                </a:moveTo>
                <a:lnTo>
                  <a:pt x="24226" y="4432"/>
                </a:lnTo>
                <a:lnTo>
                  <a:pt x="22187" y="8865"/>
                </a:lnTo>
                <a:lnTo>
                  <a:pt x="78333" y="8865"/>
                </a:lnTo>
                <a:lnTo>
                  <a:pt x="76293" y="4432"/>
                </a:lnTo>
                <a:close/>
              </a:path>
              <a:path w="100965" h="1303654">
                <a:moveTo>
                  <a:pt x="67515" y="0"/>
                </a:moveTo>
                <a:lnTo>
                  <a:pt x="33004" y="0"/>
                </a:lnTo>
                <a:lnTo>
                  <a:pt x="30724" y="4432"/>
                </a:lnTo>
                <a:lnTo>
                  <a:pt x="69796" y="4432"/>
                </a:lnTo>
                <a:lnTo>
                  <a:pt x="67515" y="0"/>
                </a:lnTo>
                <a:close/>
              </a:path>
            </a:pathLst>
          </a:custGeom>
          <a:solidFill>
            <a:srgbClr val="045191"/>
          </a:solidFill>
        </p:spPr>
        <p:txBody>
          <a:bodyPr wrap="square" lIns="0" tIns="0" rIns="0" bIns="0" rtlCol="0"/>
          <a:lstStyle/>
          <a:p>
            <a:endParaRPr sz="819"/>
          </a:p>
        </p:txBody>
      </p:sp>
      <p:sp>
        <p:nvSpPr>
          <p:cNvPr id="267" name="object 95">
            <a:extLst>
              <a:ext uri="{FF2B5EF4-FFF2-40B4-BE49-F238E27FC236}">
                <a16:creationId xmlns:a16="http://schemas.microsoft.com/office/drawing/2014/main" xmlns="" id="{F628CDBF-955F-417D-A89E-74981FC62412}"/>
              </a:ext>
            </a:extLst>
          </p:cNvPr>
          <p:cNvSpPr/>
          <p:nvPr/>
        </p:nvSpPr>
        <p:spPr>
          <a:xfrm>
            <a:off x="6716601" y="1089339"/>
            <a:ext cx="45919" cy="592903"/>
          </a:xfrm>
          <a:custGeom>
            <a:avLst/>
            <a:gdLst/>
            <a:ahLst/>
            <a:cxnLst/>
            <a:rect l="l" t="t" r="r" b="b"/>
            <a:pathLst>
              <a:path w="100965" h="1303654">
                <a:moveTo>
                  <a:pt x="72021" y="1298773"/>
                </a:moveTo>
                <a:lnTo>
                  <a:pt x="28498" y="1298773"/>
                </a:lnTo>
                <a:lnTo>
                  <a:pt x="30724" y="1303206"/>
                </a:lnTo>
                <a:lnTo>
                  <a:pt x="69796" y="1303206"/>
                </a:lnTo>
                <a:lnTo>
                  <a:pt x="72021" y="1298773"/>
                </a:lnTo>
                <a:close/>
              </a:path>
              <a:path w="100965" h="1303654">
                <a:moveTo>
                  <a:pt x="80304" y="1294341"/>
                </a:moveTo>
                <a:lnTo>
                  <a:pt x="20215" y="1294341"/>
                </a:lnTo>
                <a:lnTo>
                  <a:pt x="22187" y="1298773"/>
                </a:lnTo>
                <a:lnTo>
                  <a:pt x="78332" y="1298773"/>
                </a:lnTo>
                <a:lnTo>
                  <a:pt x="80304" y="1294341"/>
                </a:lnTo>
                <a:close/>
              </a:path>
              <a:path w="100965" h="1303654">
                <a:moveTo>
                  <a:pt x="85775" y="1289908"/>
                </a:moveTo>
                <a:lnTo>
                  <a:pt x="14744" y="1289908"/>
                </a:lnTo>
                <a:lnTo>
                  <a:pt x="16491" y="1294341"/>
                </a:lnTo>
                <a:lnTo>
                  <a:pt x="84028" y="1294341"/>
                </a:lnTo>
                <a:lnTo>
                  <a:pt x="85775" y="1289908"/>
                </a:lnTo>
                <a:close/>
              </a:path>
              <a:path w="100965" h="1303654">
                <a:moveTo>
                  <a:pt x="89022" y="1285475"/>
                </a:moveTo>
                <a:lnTo>
                  <a:pt x="11498" y="1285475"/>
                </a:lnTo>
                <a:lnTo>
                  <a:pt x="13079" y="1289908"/>
                </a:lnTo>
                <a:lnTo>
                  <a:pt x="87441" y="1289908"/>
                </a:lnTo>
                <a:lnTo>
                  <a:pt x="89022" y="1285475"/>
                </a:lnTo>
                <a:close/>
              </a:path>
              <a:path w="100965" h="1303654">
                <a:moveTo>
                  <a:pt x="91919" y="1281043"/>
                </a:moveTo>
                <a:lnTo>
                  <a:pt x="8600" y="1281043"/>
                </a:lnTo>
                <a:lnTo>
                  <a:pt x="10004" y="1285475"/>
                </a:lnTo>
                <a:lnTo>
                  <a:pt x="90516" y="1285475"/>
                </a:lnTo>
                <a:lnTo>
                  <a:pt x="91919" y="1281043"/>
                </a:lnTo>
                <a:close/>
              </a:path>
              <a:path w="100965" h="1303654">
                <a:moveTo>
                  <a:pt x="95553" y="1276610"/>
                </a:moveTo>
                <a:lnTo>
                  <a:pt x="4966" y="1276610"/>
                </a:lnTo>
                <a:lnTo>
                  <a:pt x="6078" y="1281043"/>
                </a:lnTo>
                <a:lnTo>
                  <a:pt x="94441" y="1281043"/>
                </a:lnTo>
                <a:lnTo>
                  <a:pt x="95553" y="1276610"/>
                </a:lnTo>
                <a:close/>
              </a:path>
              <a:path w="100965" h="1303654">
                <a:moveTo>
                  <a:pt x="97463" y="1272177"/>
                </a:moveTo>
                <a:lnTo>
                  <a:pt x="3057" y="1272177"/>
                </a:lnTo>
                <a:lnTo>
                  <a:pt x="3959" y="1276610"/>
                </a:lnTo>
                <a:lnTo>
                  <a:pt x="96561" y="1276610"/>
                </a:lnTo>
                <a:lnTo>
                  <a:pt x="97463" y="1272177"/>
                </a:lnTo>
                <a:close/>
              </a:path>
              <a:path w="100965" h="1303654">
                <a:moveTo>
                  <a:pt x="99496" y="1263312"/>
                </a:moveTo>
                <a:lnTo>
                  <a:pt x="1023" y="1263312"/>
                </a:lnTo>
                <a:lnTo>
                  <a:pt x="1586" y="1267744"/>
                </a:lnTo>
                <a:lnTo>
                  <a:pt x="2265" y="1272177"/>
                </a:lnTo>
                <a:lnTo>
                  <a:pt x="98255" y="1272177"/>
                </a:lnTo>
                <a:lnTo>
                  <a:pt x="98933" y="1267744"/>
                </a:lnTo>
                <a:lnTo>
                  <a:pt x="99496" y="1263312"/>
                </a:lnTo>
                <a:close/>
              </a:path>
              <a:path w="100965" h="1303654">
                <a:moveTo>
                  <a:pt x="100260" y="1258879"/>
                </a:moveTo>
                <a:lnTo>
                  <a:pt x="260" y="1258879"/>
                </a:lnTo>
                <a:lnTo>
                  <a:pt x="580" y="1263312"/>
                </a:lnTo>
                <a:lnTo>
                  <a:pt x="99939" y="1263312"/>
                </a:lnTo>
                <a:lnTo>
                  <a:pt x="100260" y="1258879"/>
                </a:lnTo>
                <a:close/>
              </a:path>
              <a:path w="100965" h="1303654">
                <a:moveTo>
                  <a:pt x="100520" y="1254446"/>
                </a:moveTo>
                <a:lnTo>
                  <a:pt x="0" y="1254446"/>
                </a:lnTo>
                <a:lnTo>
                  <a:pt x="65" y="1258879"/>
                </a:lnTo>
                <a:lnTo>
                  <a:pt x="100455" y="1258879"/>
                </a:lnTo>
                <a:lnTo>
                  <a:pt x="100520" y="1254446"/>
                </a:lnTo>
                <a:close/>
              </a:path>
              <a:path w="100965" h="1303654">
                <a:moveTo>
                  <a:pt x="37695" y="1205687"/>
                </a:moveTo>
                <a:lnTo>
                  <a:pt x="35337" y="1205687"/>
                </a:lnTo>
                <a:lnTo>
                  <a:pt x="33004" y="1210120"/>
                </a:lnTo>
                <a:lnTo>
                  <a:pt x="24226" y="1210120"/>
                </a:lnTo>
                <a:lnTo>
                  <a:pt x="22187" y="1214552"/>
                </a:lnTo>
                <a:lnTo>
                  <a:pt x="18317" y="1214552"/>
                </a:lnTo>
                <a:lnTo>
                  <a:pt x="16491" y="1218985"/>
                </a:lnTo>
                <a:lnTo>
                  <a:pt x="14744" y="1218985"/>
                </a:lnTo>
                <a:lnTo>
                  <a:pt x="13079" y="1223418"/>
                </a:lnTo>
                <a:lnTo>
                  <a:pt x="10004" y="1223418"/>
                </a:lnTo>
                <a:lnTo>
                  <a:pt x="8600" y="1227850"/>
                </a:lnTo>
                <a:lnTo>
                  <a:pt x="7291" y="1227850"/>
                </a:lnTo>
                <a:lnTo>
                  <a:pt x="6078" y="1232283"/>
                </a:lnTo>
                <a:lnTo>
                  <a:pt x="4966" y="1232283"/>
                </a:lnTo>
                <a:lnTo>
                  <a:pt x="3959" y="1236716"/>
                </a:lnTo>
                <a:lnTo>
                  <a:pt x="3057" y="1236716"/>
                </a:lnTo>
                <a:lnTo>
                  <a:pt x="2265" y="1241148"/>
                </a:lnTo>
                <a:lnTo>
                  <a:pt x="1586" y="1241148"/>
                </a:lnTo>
                <a:lnTo>
                  <a:pt x="1023" y="1245581"/>
                </a:lnTo>
                <a:lnTo>
                  <a:pt x="580" y="1245581"/>
                </a:lnTo>
                <a:lnTo>
                  <a:pt x="260" y="1250014"/>
                </a:lnTo>
                <a:lnTo>
                  <a:pt x="65" y="1254446"/>
                </a:lnTo>
                <a:lnTo>
                  <a:pt x="37695" y="1254446"/>
                </a:lnTo>
                <a:lnTo>
                  <a:pt x="37695" y="1205687"/>
                </a:lnTo>
                <a:close/>
              </a:path>
              <a:path w="100965" h="1303654">
                <a:moveTo>
                  <a:pt x="62825" y="48759"/>
                </a:moveTo>
                <a:lnTo>
                  <a:pt x="37695" y="48759"/>
                </a:lnTo>
                <a:lnTo>
                  <a:pt x="37695" y="1254446"/>
                </a:lnTo>
                <a:lnTo>
                  <a:pt x="62825" y="1254446"/>
                </a:lnTo>
                <a:lnTo>
                  <a:pt x="62825" y="48759"/>
                </a:lnTo>
                <a:close/>
              </a:path>
              <a:path w="100965" h="1303654">
                <a:moveTo>
                  <a:pt x="65182" y="1205687"/>
                </a:moveTo>
                <a:lnTo>
                  <a:pt x="62825" y="1205687"/>
                </a:lnTo>
                <a:lnTo>
                  <a:pt x="62825" y="1254446"/>
                </a:lnTo>
                <a:lnTo>
                  <a:pt x="100455" y="1254446"/>
                </a:lnTo>
                <a:lnTo>
                  <a:pt x="100260" y="1250014"/>
                </a:lnTo>
                <a:lnTo>
                  <a:pt x="99939" y="1245581"/>
                </a:lnTo>
                <a:lnTo>
                  <a:pt x="99496" y="1245581"/>
                </a:lnTo>
                <a:lnTo>
                  <a:pt x="98933" y="1241148"/>
                </a:lnTo>
                <a:lnTo>
                  <a:pt x="98255" y="1241148"/>
                </a:lnTo>
                <a:lnTo>
                  <a:pt x="97463" y="1236716"/>
                </a:lnTo>
                <a:lnTo>
                  <a:pt x="96561" y="1236716"/>
                </a:lnTo>
                <a:lnTo>
                  <a:pt x="95553" y="1232283"/>
                </a:lnTo>
                <a:lnTo>
                  <a:pt x="94441" y="1232283"/>
                </a:lnTo>
                <a:lnTo>
                  <a:pt x="93228" y="1227850"/>
                </a:lnTo>
                <a:lnTo>
                  <a:pt x="91919" y="1227850"/>
                </a:lnTo>
                <a:lnTo>
                  <a:pt x="90516" y="1223418"/>
                </a:lnTo>
                <a:lnTo>
                  <a:pt x="87441" y="1223418"/>
                </a:lnTo>
                <a:lnTo>
                  <a:pt x="85775" y="1218985"/>
                </a:lnTo>
                <a:lnTo>
                  <a:pt x="84028" y="1218985"/>
                </a:lnTo>
                <a:lnTo>
                  <a:pt x="82203" y="1214552"/>
                </a:lnTo>
                <a:lnTo>
                  <a:pt x="78332" y="1214552"/>
                </a:lnTo>
                <a:lnTo>
                  <a:pt x="76293" y="1210120"/>
                </a:lnTo>
                <a:lnTo>
                  <a:pt x="67515" y="1210120"/>
                </a:lnTo>
                <a:lnTo>
                  <a:pt x="65182" y="1205687"/>
                </a:lnTo>
                <a:close/>
              </a:path>
              <a:path w="100965" h="1303654">
                <a:moveTo>
                  <a:pt x="100455" y="44326"/>
                </a:moveTo>
                <a:lnTo>
                  <a:pt x="65" y="44326"/>
                </a:lnTo>
                <a:lnTo>
                  <a:pt x="0" y="48759"/>
                </a:lnTo>
                <a:lnTo>
                  <a:pt x="65" y="53192"/>
                </a:lnTo>
                <a:lnTo>
                  <a:pt x="260" y="53192"/>
                </a:lnTo>
                <a:lnTo>
                  <a:pt x="580" y="57624"/>
                </a:lnTo>
                <a:lnTo>
                  <a:pt x="1023" y="57624"/>
                </a:lnTo>
                <a:lnTo>
                  <a:pt x="1586" y="62057"/>
                </a:lnTo>
                <a:lnTo>
                  <a:pt x="2265" y="62057"/>
                </a:lnTo>
                <a:lnTo>
                  <a:pt x="3057" y="66490"/>
                </a:lnTo>
                <a:lnTo>
                  <a:pt x="3959" y="66490"/>
                </a:lnTo>
                <a:lnTo>
                  <a:pt x="4966" y="70922"/>
                </a:lnTo>
                <a:lnTo>
                  <a:pt x="6078" y="70922"/>
                </a:lnTo>
                <a:lnTo>
                  <a:pt x="7291" y="75355"/>
                </a:lnTo>
                <a:lnTo>
                  <a:pt x="8600" y="75355"/>
                </a:lnTo>
                <a:lnTo>
                  <a:pt x="10004" y="79788"/>
                </a:lnTo>
                <a:lnTo>
                  <a:pt x="11498" y="79788"/>
                </a:lnTo>
                <a:lnTo>
                  <a:pt x="13079" y="84220"/>
                </a:lnTo>
                <a:lnTo>
                  <a:pt x="16491" y="84220"/>
                </a:lnTo>
                <a:lnTo>
                  <a:pt x="18317" y="88653"/>
                </a:lnTo>
                <a:lnTo>
                  <a:pt x="22187" y="88653"/>
                </a:lnTo>
                <a:lnTo>
                  <a:pt x="24226" y="93086"/>
                </a:lnTo>
                <a:lnTo>
                  <a:pt x="30724" y="93086"/>
                </a:lnTo>
                <a:lnTo>
                  <a:pt x="33004" y="97518"/>
                </a:lnTo>
                <a:lnTo>
                  <a:pt x="37695" y="97518"/>
                </a:lnTo>
                <a:lnTo>
                  <a:pt x="37695" y="48759"/>
                </a:lnTo>
                <a:lnTo>
                  <a:pt x="100520" y="48759"/>
                </a:lnTo>
                <a:lnTo>
                  <a:pt x="100455" y="44326"/>
                </a:lnTo>
                <a:close/>
              </a:path>
              <a:path w="100965" h="1303654">
                <a:moveTo>
                  <a:pt x="100520" y="48759"/>
                </a:moveTo>
                <a:lnTo>
                  <a:pt x="62825" y="48759"/>
                </a:lnTo>
                <a:lnTo>
                  <a:pt x="62825" y="97518"/>
                </a:lnTo>
                <a:lnTo>
                  <a:pt x="67515" y="97518"/>
                </a:lnTo>
                <a:lnTo>
                  <a:pt x="69796" y="93086"/>
                </a:lnTo>
                <a:lnTo>
                  <a:pt x="76293" y="93086"/>
                </a:lnTo>
                <a:lnTo>
                  <a:pt x="78332" y="88653"/>
                </a:lnTo>
                <a:lnTo>
                  <a:pt x="82203" y="88653"/>
                </a:lnTo>
                <a:lnTo>
                  <a:pt x="84028" y="84220"/>
                </a:lnTo>
                <a:lnTo>
                  <a:pt x="87441" y="84220"/>
                </a:lnTo>
                <a:lnTo>
                  <a:pt x="89022" y="79788"/>
                </a:lnTo>
                <a:lnTo>
                  <a:pt x="90516" y="79788"/>
                </a:lnTo>
                <a:lnTo>
                  <a:pt x="91919" y="75355"/>
                </a:lnTo>
                <a:lnTo>
                  <a:pt x="93228" y="75355"/>
                </a:lnTo>
                <a:lnTo>
                  <a:pt x="94441" y="70922"/>
                </a:lnTo>
                <a:lnTo>
                  <a:pt x="95553" y="70922"/>
                </a:lnTo>
                <a:lnTo>
                  <a:pt x="96561" y="66490"/>
                </a:lnTo>
                <a:lnTo>
                  <a:pt x="97463" y="66490"/>
                </a:lnTo>
                <a:lnTo>
                  <a:pt x="98255" y="62057"/>
                </a:lnTo>
                <a:lnTo>
                  <a:pt x="98933" y="62057"/>
                </a:lnTo>
                <a:lnTo>
                  <a:pt x="99496" y="57624"/>
                </a:lnTo>
                <a:lnTo>
                  <a:pt x="99939" y="57624"/>
                </a:lnTo>
                <a:lnTo>
                  <a:pt x="100260" y="53192"/>
                </a:lnTo>
                <a:lnTo>
                  <a:pt x="100455" y="53192"/>
                </a:lnTo>
                <a:lnTo>
                  <a:pt x="100520" y="48759"/>
                </a:lnTo>
                <a:close/>
              </a:path>
              <a:path w="100965" h="1303654">
                <a:moveTo>
                  <a:pt x="99939" y="39894"/>
                </a:moveTo>
                <a:lnTo>
                  <a:pt x="580" y="39894"/>
                </a:lnTo>
                <a:lnTo>
                  <a:pt x="260" y="44326"/>
                </a:lnTo>
                <a:lnTo>
                  <a:pt x="100260" y="44326"/>
                </a:lnTo>
                <a:lnTo>
                  <a:pt x="99939" y="39894"/>
                </a:lnTo>
                <a:close/>
              </a:path>
              <a:path w="100965" h="1303654">
                <a:moveTo>
                  <a:pt x="98933" y="35461"/>
                </a:moveTo>
                <a:lnTo>
                  <a:pt x="1586" y="35461"/>
                </a:lnTo>
                <a:lnTo>
                  <a:pt x="1023" y="39894"/>
                </a:lnTo>
                <a:lnTo>
                  <a:pt x="99496" y="39894"/>
                </a:lnTo>
                <a:lnTo>
                  <a:pt x="98933" y="35461"/>
                </a:lnTo>
                <a:close/>
              </a:path>
              <a:path w="100965" h="1303654">
                <a:moveTo>
                  <a:pt x="97463" y="31028"/>
                </a:moveTo>
                <a:lnTo>
                  <a:pt x="3057" y="31028"/>
                </a:lnTo>
                <a:lnTo>
                  <a:pt x="2265" y="35461"/>
                </a:lnTo>
                <a:lnTo>
                  <a:pt x="98255" y="35461"/>
                </a:lnTo>
                <a:lnTo>
                  <a:pt x="97463" y="31028"/>
                </a:lnTo>
                <a:close/>
              </a:path>
              <a:path w="100965" h="1303654">
                <a:moveTo>
                  <a:pt x="95553" y="26596"/>
                </a:moveTo>
                <a:lnTo>
                  <a:pt x="4966" y="26596"/>
                </a:lnTo>
                <a:lnTo>
                  <a:pt x="3959" y="31028"/>
                </a:lnTo>
                <a:lnTo>
                  <a:pt x="96561" y="31028"/>
                </a:lnTo>
                <a:lnTo>
                  <a:pt x="95553" y="26596"/>
                </a:lnTo>
                <a:close/>
              </a:path>
              <a:path w="100965" h="1303654">
                <a:moveTo>
                  <a:pt x="93228" y="22163"/>
                </a:moveTo>
                <a:lnTo>
                  <a:pt x="7291" y="22163"/>
                </a:lnTo>
                <a:lnTo>
                  <a:pt x="6078" y="26596"/>
                </a:lnTo>
                <a:lnTo>
                  <a:pt x="94441" y="26596"/>
                </a:lnTo>
                <a:lnTo>
                  <a:pt x="93228" y="22163"/>
                </a:lnTo>
                <a:close/>
              </a:path>
              <a:path w="100965" h="1303654">
                <a:moveTo>
                  <a:pt x="90516" y="17730"/>
                </a:moveTo>
                <a:lnTo>
                  <a:pt x="10004" y="17730"/>
                </a:lnTo>
                <a:lnTo>
                  <a:pt x="8600" y="22163"/>
                </a:lnTo>
                <a:lnTo>
                  <a:pt x="91919" y="22163"/>
                </a:lnTo>
                <a:lnTo>
                  <a:pt x="90516" y="17730"/>
                </a:lnTo>
                <a:close/>
              </a:path>
              <a:path w="100965" h="1303654">
                <a:moveTo>
                  <a:pt x="87441" y="13298"/>
                </a:moveTo>
                <a:lnTo>
                  <a:pt x="13079" y="13298"/>
                </a:lnTo>
                <a:lnTo>
                  <a:pt x="11498" y="17730"/>
                </a:lnTo>
                <a:lnTo>
                  <a:pt x="89022" y="17730"/>
                </a:lnTo>
                <a:lnTo>
                  <a:pt x="87441" y="13298"/>
                </a:lnTo>
                <a:close/>
              </a:path>
              <a:path w="100965" h="1303654">
                <a:moveTo>
                  <a:pt x="82203" y="8865"/>
                </a:moveTo>
                <a:lnTo>
                  <a:pt x="18317" y="8865"/>
                </a:lnTo>
                <a:lnTo>
                  <a:pt x="16491" y="13298"/>
                </a:lnTo>
                <a:lnTo>
                  <a:pt x="84028" y="13298"/>
                </a:lnTo>
                <a:lnTo>
                  <a:pt x="82203" y="8865"/>
                </a:lnTo>
                <a:close/>
              </a:path>
              <a:path w="100965" h="1303654">
                <a:moveTo>
                  <a:pt x="76293" y="4432"/>
                </a:moveTo>
                <a:lnTo>
                  <a:pt x="24226" y="4432"/>
                </a:lnTo>
                <a:lnTo>
                  <a:pt x="22187" y="8865"/>
                </a:lnTo>
                <a:lnTo>
                  <a:pt x="78332" y="8865"/>
                </a:lnTo>
                <a:lnTo>
                  <a:pt x="76293" y="4432"/>
                </a:lnTo>
                <a:close/>
              </a:path>
              <a:path w="100965" h="1303654">
                <a:moveTo>
                  <a:pt x="67515" y="0"/>
                </a:moveTo>
                <a:lnTo>
                  <a:pt x="33004" y="0"/>
                </a:lnTo>
                <a:lnTo>
                  <a:pt x="30724" y="4432"/>
                </a:lnTo>
                <a:lnTo>
                  <a:pt x="69796" y="4432"/>
                </a:lnTo>
                <a:lnTo>
                  <a:pt x="67515" y="0"/>
                </a:lnTo>
                <a:close/>
              </a:path>
            </a:pathLst>
          </a:custGeom>
          <a:solidFill>
            <a:srgbClr val="045191"/>
          </a:solidFill>
        </p:spPr>
        <p:txBody>
          <a:bodyPr wrap="square" lIns="0" tIns="0" rIns="0" bIns="0" rtlCol="0"/>
          <a:lstStyle/>
          <a:p>
            <a:endParaRPr sz="819"/>
          </a:p>
        </p:txBody>
      </p:sp>
      <p:sp>
        <p:nvSpPr>
          <p:cNvPr id="268" name="object 96">
            <a:extLst>
              <a:ext uri="{FF2B5EF4-FFF2-40B4-BE49-F238E27FC236}">
                <a16:creationId xmlns:a16="http://schemas.microsoft.com/office/drawing/2014/main" xmlns="" id="{859C21F9-D95B-46A5-A819-816E29BBC766}"/>
              </a:ext>
            </a:extLst>
          </p:cNvPr>
          <p:cNvSpPr txBox="1"/>
          <p:nvPr/>
        </p:nvSpPr>
        <p:spPr>
          <a:xfrm>
            <a:off x="5261360" y="1160866"/>
            <a:ext cx="453395" cy="1018292"/>
          </a:xfrm>
          <a:prstGeom prst="rect">
            <a:avLst/>
          </a:prstGeom>
        </p:spPr>
        <p:txBody>
          <a:bodyPr vert="horz" wrap="square" lIns="0" tIns="0" rIns="0" bIns="0" rtlCol="0">
            <a:spAutoFit/>
          </a:bodyPr>
          <a:lstStyle/>
          <a:p>
            <a:pPr marL="5776" marR="2311" algn="ctr">
              <a:lnSpc>
                <a:spcPct val="200000"/>
              </a:lnSpc>
            </a:pPr>
            <a:r>
              <a:rPr lang="uz-Latn-UZ" sz="683" b="1" spc="7" dirty="0">
                <a:solidFill>
                  <a:srgbClr val="2B2A29"/>
                </a:solidFill>
                <a:latin typeface="Arial"/>
                <a:cs typeface="Arial"/>
              </a:rPr>
              <a:t>Қ</a:t>
            </a:r>
            <a:r>
              <a:rPr lang="uz-Cyrl-UZ" sz="683" b="1" spc="7" dirty="0">
                <a:solidFill>
                  <a:srgbClr val="2B2A29"/>
                </a:solidFill>
                <a:latin typeface="Arial"/>
                <a:cs typeface="Arial"/>
              </a:rPr>
              <a:t>урилиш материалларини ишлаб чиқариш</a:t>
            </a:r>
            <a:endParaRPr sz="683" b="1" dirty="0">
              <a:latin typeface="Arial"/>
              <a:cs typeface="Arial"/>
            </a:endParaRPr>
          </a:p>
        </p:txBody>
      </p:sp>
      <p:sp>
        <p:nvSpPr>
          <p:cNvPr id="271" name="object 99">
            <a:extLst>
              <a:ext uri="{FF2B5EF4-FFF2-40B4-BE49-F238E27FC236}">
                <a16:creationId xmlns:a16="http://schemas.microsoft.com/office/drawing/2014/main" xmlns="" id="{4A42E50C-C20B-4C02-8E1B-60349C88E8F2}"/>
              </a:ext>
            </a:extLst>
          </p:cNvPr>
          <p:cNvSpPr/>
          <p:nvPr/>
        </p:nvSpPr>
        <p:spPr>
          <a:xfrm>
            <a:off x="4693147" y="1114991"/>
            <a:ext cx="548429" cy="548429"/>
          </a:xfrm>
          <a:custGeom>
            <a:avLst/>
            <a:gdLst/>
            <a:ahLst/>
            <a:cxnLst/>
            <a:rect l="l" t="t" r="r" b="b"/>
            <a:pathLst>
              <a:path w="1205865" h="1205864">
                <a:moveTo>
                  <a:pt x="602787" y="0"/>
                </a:moveTo>
                <a:lnTo>
                  <a:pt x="553349" y="1998"/>
                </a:lnTo>
                <a:lnTo>
                  <a:pt x="505012" y="7889"/>
                </a:lnTo>
                <a:lnTo>
                  <a:pt x="457930" y="17518"/>
                </a:lnTo>
                <a:lnTo>
                  <a:pt x="412260" y="30730"/>
                </a:lnTo>
                <a:lnTo>
                  <a:pt x="368155" y="47370"/>
                </a:lnTo>
                <a:lnTo>
                  <a:pt x="325772" y="67282"/>
                </a:lnTo>
                <a:lnTo>
                  <a:pt x="285264" y="90311"/>
                </a:lnTo>
                <a:lnTo>
                  <a:pt x="246789" y="116303"/>
                </a:lnTo>
                <a:lnTo>
                  <a:pt x="210500" y="145101"/>
                </a:lnTo>
                <a:lnTo>
                  <a:pt x="176552" y="176552"/>
                </a:lnTo>
                <a:lnTo>
                  <a:pt x="145101" y="210500"/>
                </a:lnTo>
                <a:lnTo>
                  <a:pt x="116303" y="246789"/>
                </a:lnTo>
                <a:lnTo>
                  <a:pt x="90311" y="285264"/>
                </a:lnTo>
                <a:lnTo>
                  <a:pt x="67282" y="325772"/>
                </a:lnTo>
                <a:lnTo>
                  <a:pt x="47370" y="368155"/>
                </a:lnTo>
                <a:lnTo>
                  <a:pt x="30730" y="412260"/>
                </a:lnTo>
                <a:lnTo>
                  <a:pt x="17518" y="457930"/>
                </a:lnTo>
                <a:lnTo>
                  <a:pt x="7889" y="505012"/>
                </a:lnTo>
                <a:lnTo>
                  <a:pt x="1998" y="553349"/>
                </a:lnTo>
                <a:lnTo>
                  <a:pt x="0" y="602787"/>
                </a:lnTo>
                <a:lnTo>
                  <a:pt x="1998" y="652225"/>
                </a:lnTo>
                <a:lnTo>
                  <a:pt x="7889" y="700562"/>
                </a:lnTo>
                <a:lnTo>
                  <a:pt x="17518" y="747644"/>
                </a:lnTo>
                <a:lnTo>
                  <a:pt x="30730" y="793314"/>
                </a:lnTo>
                <a:lnTo>
                  <a:pt x="47370" y="837419"/>
                </a:lnTo>
                <a:lnTo>
                  <a:pt x="67282" y="879803"/>
                </a:lnTo>
                <a:lnTo>
                  <a:pt x="90311" y="920310"/>
                </a:lnTo>
                <a:lnTo>
                  <a:pt x="116303" y="958785"/>
                </a:lnTo>
                <a:lnTo>
                  <a:pt x="145101" y="995075"/>
                </a:lnTo>
                <a:lnTo>
                  <a:pt x="176552" y="1029022"/>
                </a:lnTo>
                <a:lnTo>
                  <a:pt x="210500" y="1060473"/>
                </a:lnTo>
                <a:lnTo>
                  <a:pt x="246789" y="1089271"/>
                </a:lnTo>
                <a:lnTo>
                  <a:pt x="285264" y="1115263"/>
                </a:lnTo>
                <a:lnTo>
                  <a:pt x="325772" y="1138292"/>
                </a:lnTo>
                <a:lnTo>
                  <a:pt x="368155" y="1158204"/>
                </a:lnTo>
                <a:lnTo>
                  <a:pt x="412260" y="1174844"/>
                </a:lnTo>
                <a:lnTo>
                  <a:pt x="457930" y="1188056"/>
                </a:lnTo>
                <a:lnTo>
                  <a:pt x="505012" y="1197685"/>
                </a:lnTo>
                <a:lnTo>
                  <a:pt x="553349" y="1203576"/>
                </a:lnTo>
                <a:lnTo>
                  <a:pt x="602787" y="1205574"/>
                </a:lnTo>
                <a:lnTo>
                  <a:pt x="652225" y="1203576"/>
                </a:lnTo>
                <a:lnTo>
                  <a:pt x="700562" y="1197685"/>
                </a:lnTo>
                <a:lnTo>
                  <a:pt x="747644" y="1188056"/>
                </a:lnTo>
                <a:lnTo>
                  <a:pt x="793314" y="1174844"/>
                </a:lnTo>
                <a:lnTo>
                  <a:pt x="837419" y="1158204"/>
                </a:lnTo>
                <a:lnTo>
                  <a:pt x="879803" y="1138292"/>
                </a:lnTo>
                <a:lnTo>
                  <a:pt x="920310" y="1115263"/>
                </a:lnTo>
                <a:lnTo>
                  <a:pt x="958785" y="1089271"/>
                </a:lnTo>
                <a:lnTo>
                  <a:pt x="995075" y="1060473"/>
                </a:lnTo>
                <a:lnTo>
                  <a:pt x="1029022" y="1029022"/>
                </a:lnTo>
                <a:lnTo>
                  <a:pt x="1060473" y="995075"/>
                </a:lnTo>
                <a:lnTo>
                  <a:pt x="1089271" y="958785"/>
                </a:lnTo>
                <a:lnTo>
                  <a:pt x="1115263" y="920310"/>
                </a:lnTo>
                <a:lnTo>
                  <a:pt x="1138292" y="879803"/>
                </a:lnTo>
                <a:lnTo>
                  <a:pt x="1158204" y="837419"/>
                </a:lnTo>
                <a:lnTo>
                  <a:pt x="1174844" y="793314"/>
                </a:lnTo>
                <a:lnTo>
                  <a:pt x="1188056" y="747644"/>
                </a:lnTo>
                <a:lnTo>
                  <a:pt x="1197685" y="700562"/>
                </a:lnTo>
                <a:lnTo>
                  <a:pt x="1203576" y="652225"/>
                </a:lnTo>
                <a:lnTo>
                  <a:pt x="1205574" y="602787"/>
                </a:lnTo>
                <a:lnTo>
                  <a:pt x="1203576" y="553349"/>
                </a:lnTo>
                <a:lnTo>
                  <a:pt x="1197685" y="505012"/>
                </a:lnTo>
                <a:lnTo>
                  <a:pt x="1188056" y="457930"/>
                </a:lnTo>
                <a:lnTo>
                  <a:pt x="1174844" y="412260"/>
                </a:lnTo>
                <a:lnTo>
                  <a:pt x="1158204" y="368155"/>
                </a:lnTo>
                <a:lnTo>
                  <a:pt x="1138292" y="325772"/>
                </a:lnTo>
                <a:lnTo>
                  <a:pt x="1115263" y="285264"/>
                </a:lnTo>
                <a:lnTo>
                  <a:pt x="1089271" y="246789"/>
                </a:lnTo>
                <a:lnTo>
                  <a:pt x="1060473" y="210500"/>
                </a:lnTo>
                <a:lnTo>
                  <a:pt x="1029022" y="176552"/>
                </a:lnTo>
                <a:lnTo>
                  <a:pt x="995075" y="145101"/>
                </a:lnTo>
                <a:lnTo>
                  <a:pt x="958785" y="116303"/>
                </a:lnTo>
                <a:lnTo>
                  <a:pt x="920310" y="90311"/>
                </a:lnTo>
                <a:lnTo>
                  <a:pt x="879803" y="67282"/>
                </a:lnTo>
                <a:lnTo>
                  <a:pt x="837419" y="47370"/>
                </a:lnTo>
                <a:lnTo>
                  <a:pt x="793314" y="30730"/>
                </a:lnTo>
                <a:lnTo>
                  <a:pt x="747644" y="17518"/>
                </a:lnTo>
                <a:lnTo>
                  <a:pt x="700562" y="7889"/>
                </a:lnTo>
                <a:lnTo>
                  <a:pt x="652225" y="1998"/>
                </a:lnTo>
                <a:lnTo>
                  <a:pt x="602787" y="0"/>
                </a:lnTo>
                <a:close/>
              </a:path>
            </a:pathLst>
          </a:custGeom>
          <a:solidFill>
            <a:srgbClr val="045191"/>
          </a:solidFill>
        </p:spPr>
        <p:txBody>
          <a:bodyPr wrap="square" lIns="0" tIns="0" rIns="0" bIns="0" rtlCol="0"/>
          <a:lstStyle/>
          <a:p>
            <a:endParaRPr sz="819"/>
          </a:p>
        </p:txBody>
      </p:sp>
      <p:sp>
        <p:nvSpPr>
          <p:cNvPr id="272" name="object 100">
            <a:extLst>
              <a:ext uri="{FF2B5EF4-FFF2-40B4-BE49-F238E27FC236}">
                <a16:creationId xmlns:a16="http://schemas.microsoft.com/office/drawing/2014/main" xmlns="" id="{BDF193F9-93D7-4C76-8E7E-3013B3C54262}"/>
              </a:ext>
            </a:extLst>
          </p:cNvPr>
          <p:cNvSpPr/>
          <p:nvPr/>
        </p:nvSpPr>
        <p:spPr>
          <a:xfrm>
            <a:off x="5744226" y="1098211"/>
            <a:ext cx="548429" cy="548429"/>
          </a:xfrm>
          <a:custGeom>
            <a:avLst/>
            <a:gdLst/>
            <a:ahLst/>
            <a:cxnLst/>
            <a:rect l="l" t="t" r="r" b="b"/>
            <a:pathLst>
              <a:path w="1205865" h="1205864">
                <a:moveTo>
                  <a:pt x="602787" y="0"/>
                </a:moveTo>
                <a:lnTo>
                  <a:pt x="553349" y="1998"/>
                </a:lnTo>
                <a:lnTo>
                  <a:pt x="505012" y="7889"/>
                </a:lnTo>
                <a:lnTo>
                  <a:pt x="457930" y="17518"/>
                </a:lnTo>
                <a:lnTo>
                  <a:pt x="412260" y="30730"/>
                </a:lnTo>
                <a:lnTo>
                  <a:pt x="368155" y="47370"/>
                </a:lnTo>
                <a:lnTo>
                  <a:pt x="325771" y="67282"/>
                </a:lnTo>
                <a:lnTo>
                  <a:pt x="285264" y="90311"/>
                </a:lnTo>
                <a:lnTo>
                  <a:pt x="246789" y="116303"/>
                </a:lnTo>
                <a:lnTo>
                  <a:pt x="210499" y="145101"/>
                </a:lnTo>
                <a:lnTo>
                  <a:pt x="176552" y="176552"/>
                </a:lnTo>
                <a:lnTo>
                  <a:pt x="145101" y="210500"/>
                </a:lnTo>
                <a:lnTo>
                  <a:pt x="116303" y="246789"/>
                </a:lnTo>
                <a:lnTo>
                  <a:pt x="90311" y="285264"/>
                </a:lnTo>
                <a:lnTo>
                  <a:pt x="67282" y="325772"/>
                </a:lnTo>
                <a:lnTo>
                  <a:pt x="47370" y="368155"/>
                </a:lnTo>
                <a:lnTo>
                  <a:pt x="30730" y="412260"/>
                </a:lnTo>
                <a:lnTo>
                  <a:pt x="17518" y="457930"/>
                </a:lnTo>
                <a:lnTo>
                  <a:pt x="7889" y="505012"/>
                </a:lnTo>
                <a:lnTo>
                  <a:pt x="1998" y="553349"/>
                </a:lnTo>
                <a:lnTo>
                  <a:pt x="0" y="602787"/>
                </a:lnTo>
                <a:lnTo>
                  <a:pt x="1998" y="652225"/>
                </a:lnTo>
                <a:lnTo>
                  <a:pt x="7889" y="700562"/>
                </a:lnTo>
                <a:lnTo>
                  <a:pt x="17518" y="747644"/>
                </a:lnTo>
                <a:lnTo>
                  <a:pt x="30730" y="793314"/>
                </a:lnTo>
                <a:lnTo>
                  <a:pt x="47370" y="837419"/>
                </a:lnTo>
                <a:lnTo>
                  <a:pt x="67282" y="879803"/>
                </a:lnTo>
                <a:lnTo>
                  <a:pt x="90311" y="920310"/>
                </a:lnTo>
                <a:lnTo>
                  <a:pt x="116303" y="958785"/>
                </a:lnTo>
                <a:lnTo>
                  <a:pt x="145101" y="995075"/>
                </a:lnTo>
                <a:lnTo>
                  <a:pt x="176552" y="1029022"/>
                </a:lnTo>
                <a:lnTo>
                  <a:pt x="210499" y="1060473"/>
                </a:lnTo>
                <a:lnTo>
                  <a:pt x="246789" y="1089271"/>
                </a:lnTo>
                <a:lnTo>
                  <a:pt x="285264" y="1115263"/>
                </a:lnTo>
                <a:lnTo>
                  <a:pt x="325771" y="1138292"/>
                </a:lnTo>
                <a:lnTo>
                  <a:pt x="368155" y="1158204"/>
                </a:lnTo>
                <a:lnTo>
                  <a:pt x="412260" y="1174844"/>
                </a:lnTo>
                <a:lnTo>
                  <a:pt x="457930" y="1188056"/>
                </a:lnTo>
                <a:lnTo>
                  <a:pt x="505012" y="1197685"/>
                </a:lnTo>
                <a:lnTo>
                  <a:pt x="553349" y="1203576"/>
                </a:lnTo>
                <a:lnTo>
                  <a:pt x="602787" y="1205574"/>
                </a:lnTo>
                <a:lnTo>
                  <a:pt x="652225" y="1203576"/>
                </a:lnTo>
                <a:lnTo>
                  <a:pt x="700562" y="1197685"/>
                </a:lnTo>
                <a:lnTo>
                  <a:pt x="747644" y="1188056"/>
                </a:lnTo>
                <a:lnTo>
                  <a:pt x="793314" y="1174844"/>
                </a:lnTo>
                <a:lnTo>
                  <a:pt x="837419" y="1158204"/>
                </a:lnTo>
                <a:lnTo>
                  <a:pt x="879802" y="1138292"/>
                </a:lnTo>
                <a:lnTo>
                  <a:pt x="920309" y="1115263"/>
                </a:lnTo>
                <a:lnTo>
                  <a:pt x="958785" y="1089271"/>
                </a:lnTo>
                <a:lnTo>
                  <a:pt x="995074" y="1060473"/>
                </a:lnTo>
                <a:lnTo>
                  <a:pt x="1029022" y="1029022"/>
                </a:lnTo>
                <a:lnTo>
                  <a:pt x="1060473" y="995075"/>
                </a:lnTo>
                <a:lnTo>
                  <a:pt x="1089271" y="958785"/>
                </a:lnTo>
                <a:lnTo>
                  <a:pt x="1115263" y="920310"/>
                </a:lnTo>
                <a:lnTo>
                  <a:pt x="1138292" y="879803"/>
                </a:lnTo>
                <a:lnTo>
                  <a:pt x="1158204" y="837419"/>
                </a:lnTo>
                <a:lnTo>
                  <a:pt x="1174844" y="793314"/>
                </a:lnTo>
                <a:lnTo>
                  <a:pt x="1188056" y="747644"/>
                </a:lnTo>
                <a:lnTo>
                  <a:pt x="1197685" y="700562"/>
                </a:lnTo>
                <a:lnTo>
                  <a:pt x="1203576" y="652225"/>
                </a:lnTo>
                <a:lnTo>
                  <a:pt x="1205574" y="602787"/>
                </a:lnTo>
                <a:lnTo>
                  <a:pt x="1203576" y="553349"/>
                </a:lnTo>
                <a:lnTo>
                  <a:pt x="1197685" y="505012"/>
                </a:lnTo>
                <a:lnTo>
                  <a:pt x="1188056" y="457930"/>
                </a:lnTo>
                <a:lnTo>
                  <a:pt x="1174844" y="412260"/>
                </a:lnTo>
                <a:lnTo>
                  <a:pt x="1158204" y="368155"/>
                </a:lnTo>
                <a:lnTo>
                  <a:pt x="1138292" y="325772"/>
                </a:lnTo>
                <a:lnTo>
                  <a:pt x="1115263" y="285264"/>
                </a:lnTo>
                <a:lnTo>
                  <a:pt x="1089271" y="246789"/>
                </a:lnTo>
                <a:lnTo>
                  <a:pt x="1060473" y="210500"/>
                </a:lnTo>
                <a:lnTo>
                  <a:pt x="1029022" y="176552"/>
                </a:lnTo>
                <a:lnTo>
                  <a:pt x="995074" y="145101"/>
                </a:lnTo>
                <a:lnTo>
                  <a:pt x="958785" y="116303"/>
                </a:lnTo>
                <a:lnTo>
                  <a:pt x="920309" y="90311"/>
                </a:lnTo>
                <a:lnTo>
                  <a:pt x="879802" y="67282"/>
                </a:lnTo>
                <a:lnTo>
                  <a:pt x="837419" y="47370"/>
                </a:lnTo>
                <a:lnTo>
                  <a:pt x="793314" y="30730"/>
                </a:lnTo>
                <a:lnTo>
                  <a:pt x="747644" y="17518"/>
                </a:lnTo>
                <a:lnTo>
                  <a:pt x="700562" y="7889"/>
                </a:lnTo>
                <a:lnTo>
                  <a:pt x="652225" y="1998"/>
                </a:lnTo>
                <a:lnTo>
                  <a:pt x="602787" y="0"/>
                </a:lnTo>
                <a:close/>
              </a:path>
            </a:pathLst>
          </a:custGeom>
          <a:solidFill>
            <a:srgbClr val="045191"/>
          </a:solidFill>
        </p:spPr>
        <p:txBody>
          <a:bodyPr wrap="square" lIns="0" tIns="0" rIns="0" bIns="0" rtlCol="0"/>
          <a:lstStyle/>
          <a:p>
            <a:endParaRPr sz="819"/>
          </a:p>
        </p:txBody>
      </p:sp>
      <p:sp>
        <p:nvSpPr>
          <p:cNvPr id="273" name="object 101">
            <a:extLst>
              <a:ext uri="{FF2B5EF4-FFF2-40B4-BE49-F238E27FC236}">
                <a16:creationId xmlns:a16="http://schemas.microsoft.com/office/drawing/2014/main" xmlns="" id="{65B50B01-A9F0-4155-BFD0-3C254D8F76AC}"/>
              </a:ext>
            </a:extLst>
          </p:cNvPr>
          <p:cNvSpPr/>
          <p:nvPr/>
        </p:nvSpPr>
        <p:spPr>
          <a:xfrm>
            <a:off x="6762519" y="1109858"/>
            <a:ext cx="548429" cy="548429"/>
          </a:xfrm>
          <a:custGeom>
            <a:avLst/>
            <a:gdLst/>
            <a:ahLst/>
            <a:cxnLst/>
            <a:rect l="l" t="t" r="r" b="b"/>
            <a:pathLst>
              <a:path w="1205865" h="1205864">
                <a:moveTo>
                  <a:pt x="602787" y="0"/>
                </a:moveTo>
                <a:lnTo>
                  <a:pt x="553349" y="1998"/>
                </a:lnTo>
                <a:lnTo>
                  <a:pt x="505012" y="7889"/>
                </a:lnTo>
                <a:lnTo>
                  <a:pt x="457930" y="17518"/>
                </a:lnTo>
                <a:lnTo>
                  <a:pt x="412260" y="30730"/>
                </a:lnTo>
                <a:lnTo>
                  <a:pt x="368155" y="47370"/>
                </a:lnTo>
                <a:lnTo>
                  <a:pt x="325772" y="67282"/>
                </a:lnTo>
                <a:lnTo>
                  <a:pt x="285264" y="90311"/>
                </a:lnTo>
                <a:lnTo>
                  <a:pt x="246789" y="116303"/>
                </a:lnTo>
                <a:lnTo>
                  <a:pt x="210500" y="145101"/>
                </a:lnTo>
                <a:lnTo>
                  <a:pt x="176552" y="176552"/>
                </a:lnTo>
                <a:lnTo>
                  <a:pt x="145101" y="210500"/>
                </a:lnTo>
                <a:lnTo>
                  <a:pt x="116303" y="246789"/>
                </a:lnTo>
                <a:lnTo>
                  <a:pt x="90311" y="285264"/>
                </a:lnTo>
                <a:lnTo>
                  <a:pt x="67282" y="325772"/>
                </a:lnTo>
                <a:lnTo>
                  <a:pt x="47370" y="368155"/>
                </a:lnTo>
                <a:lnTo>
                  <a:pt x="30730" y="412260"/>
                </a:lnTo>
                <a:lnTo>
                  <a:pt x="17518" y="457930"/>
                </a:lnTo>
                <a:lnTo>
                  <a:pt x="7889" y="505012"/>
                </a:lnTo>
                <a:lnTo>
                  <a:pt x="1998" y="553349"/>
                </a:lnTo>
                <a:lnTo>
                  <a:pt x="0" y="602787"/>
                </a:lnTo>
                <a:lnTo>
                  <a:pt x="1998" y="652225"/>
                </a:lnTo>
                <a:lnTo>
                  <a:pt x="7889" y="700562"/>
                </a:lnTo>
                <a:lnTo>
                  <a:pt x="17518" y="747644"/>
                </a:lnTo>
                <a:lnTo>
                  <a:pt x="30730" y="793314"/>
                </a:lnTo>
                <a:lnTo>
                  <a:pt x="47370" y="837419"/>
                </a:lnTo>
                <a:lnTo>
                  <a:pt x="67282" y="879803"/>
                </a:lnTo>
                <a:lnTo>
                  <a:pt x="90311" y="920310"/>
                </a:lnTo>
                <a:lnTo>
                  <a:pt x="116303" y="958785"/>
                </a:lnTo>
                <a:lnTo>
                  <a:pt x="145101" y="995075"/>
                </a:lnTo>
                <a:lnTo>
                  <a:pt x="176552" y="1029022"/>
                </a:lnTo>
                <a:lnTo>
                  <a:pt x="210500" y="1060473"/>
                </a:lnTo>
                <a:lnTo>
                  <a:pt x="246789" y="1089271"/>
                </a:lnTo>
                <a:lnTo>
                  <a:pt x="285264" y="1115263"/>
                </a:lnTo>
                <a:lnTo>
                  <a:pt x="325772" y="1138292"/>
                </a:lnTo>
                <a:lnTo>
                  <a:pt x="368155" y="1158204"/>
                </a:lnTo>
                <a:lnTo>
                  <a:pt x="412260" y="1174844"/>
                </a:lnTo>
                <a:lnTo>
                  <a:pt x="457930" y="1188056"/>
                </a:lnTo>
                <a:lnTo>
                  <a:pt x="505012" y="1197685"/>
                </a:lnTo>
                <a:lnTo>
                  <a:pt x="553349" y="1203576"/>
                </a:lnTo>
                <a:lnTo>
                  <a:pt x="602787" y="1205574"/>
                </a:lnTo>
                <a:lnTo>
                  <a:pt x="652225" y="1203576"/>
                </a:lnTo>
                <a:lnTo>
                  <a:pt x="700562" y="1197685"/>
                </a:lnTo>
                <a:lnTo>
                  <a:pt x="747644" y="1188056"/>
                </a:lnTo>
                <a:lnTo>
                  <a:pt x="793314" y="1174844"/>
                </a:lnTo>
                <a:lnTo>
                  <a:pt x="837419" y="1158204"/>
                </a:lnTo>
                <a:lnTo>
                  <a:pt x="879803" y="1138292"/>
                </a:lnTo>
                <a:lnTo>
                  <a:pt x="920310" y="1115263"/>
                </a:lnTo>
                <a:lnTo>
                  <a:pt x="958785" y="1089271"/>
                </a:lnTo>
                <a:lnTo>
                  <a:pt x="995075" y="1060473"/>
                </a:lnTo>
                <a:lnTo>
                  <a:pt x="1029022" y="1029022"/>
                </a:lnTo>
                <a:lnTo>
                  <a:pt x="1060473" y="995075"/>
                </a:lnTo>
                <a:lnTo>
                  <a:pt x="1089271" y="958785"/>
                </a:lnTo>
                <a:lnTo>
                  <a:pt x="1115263" y="920310"/>
                </a:lnTo>
                <a:lnTo>
                  <a:pt x="1138292" y="879803"/>
                </a:lnTo>
                <a:lnTo>
                  <a:pt x="1158204" y="837419"/>
                </a:lnTo>
                <a:lnTo>
                  <a:pt x="1174844" y="793314"/>
                </a:lnTo>
                <a:lnTo>
                  <a:pt x="1188056" y="747644"/>
                </a:lnTo>
                <a:lnTo>
                  <a:pt x="1197685" y="700562"/>
                </a:lnTo>
                <a:lnTo>
                  <a:pt x="1203576" y="652225"/>
                </a:lnTo>
                <a:lnTo>
                  <a:pt x="1205574" y="602787"/>
                </a:lnTo>
                <a:lnTo>
                  <a:pt x="1203576" y="553349"/>
                </a:lnTo>
                <a:lnTo>
                  <a:pt x="1197685" y="505012"/>
                </a:lnTo>
                <a:lnTo>
                  <a:pt x="1188056" y="457930"/>
                </a:lnTo>
                <a:lnTo>
                  <a:pt x="1174844" y="412260"/>
                </a:lnTo>
                <a:lnTo>
                  <a:pt x="1158204" y="368155"/>
                </a:lnTo>
                <a:lnTo>
                  <a:pt x="1138292" y="325772"/>
                </a:lnTo>
                <a:lnTo>
                  <a:pt x="1115263" y="285264"/>
                </a:lnTo>
                <a:lnTo>
                  <a:pt x="1089271" y="246789"/>
                </a:lnTo>
                <a:lnTo>
                  <a:pt x="1060473" y="210500"/>
                </a:lnTo>
                <a:lnTo>
                  <a:pt x="1029022" y="176552"/>
                </a:lnTo>
                <a:lnTo>
                  <a:pt x="995075" y="145101"/>
                </a:lnTo>
                <a:lnTo>
                  <a:pt x="958785" y="116303"/>
                </a:lnTo>
                <a:lnTo>
                  <a:pt x="920310" y="90311"/>
                </a:lnTo>
                <a:lnTo>
                  <a:pt x="879803" y="67282"/>
                </a:lnTo>
                <a:lnTo>
                  <a:pt x="837419" y="47370"/>
                </a:lnTo>
                <a:lnTo>
                  <a:pt x="793314" y="30730"/>
                </a:lnTo>
                <a:lnTo>
                  <a:pt x="747644" y="17518"/>
                </a:lnTo>
                <a:lnTo>
                  <a:pt x="700562" y="7889"/>
                </a:lnTo>
                <a:lnTo>
                  <a:pt x="652225" y="1998"/>
                </a:lnTo>
                <a:lnTo>
                  <a:pt x="602787" y="0"/>
                </a:lnTo>
                <a:close/>
              </a:path>
            </a:pathLst>
          </a:custGeom>
          <a:solidFill>
            <a:srgbClr val="045191"/>
          </a:solidFill>
        </p:spPr>
        <p:txBody>
          <a:bodyPr wrap="square" lIns="0" tIns="0" rIns="0" bIns="0" rtlCol="0"/>
          <a:lstStyle/>
          <a:p>
            <a:endParaRPr sz="819" dirty="0"/>
          </a:p>
        </p:txBody>
      </p:sp>
      <p:sp>
        <p:nvSpPr>
          <p:cNvPr id="288" name="object 116">
            <a:extLst>
              <a:ext uri="{FF2B5EF4-FFF2-40B4-BE49-F238E27FC236}">
                <a16:creationId xmlns:a16="http://schemas.microsoft.com/office/drawing/2014/main" xmlns="" id="{A85C3702-A724-4936-8FA6-0B5AB6A17EC5}"/>
              </a:ext>
            </a:extLst>
          </p:cNvPr>
          <p:cNvSpPr/>
          <p:nvPr/>
        </p:nvSpPr>
        <p:spPr>
          <a:xfrm>
            <a:off x="7892693" y="1186609"/>
            <a:ext cx="13284" cy="52561"/>
          </a:xfrm>
          <a:custGeom>
            <a:avLst/>
            <a:gdLst/>
            <a:ahLst/>
            <a:cxnLst/>
            <a:rect l="l" t="t" r="r" b="b"/>
            <a:pathLst>
              <a:path w="29209" h="115569">
                <a:moveTo>
                  <a:pt x="18598" y="114844"/>
                </a:moveTo>
                <a:lnTo>
                  <a:pt x="15776" y="114844"/>
                </a:lnTo>
                <a:lnTo>
                  <a:pt x="17155" y="115016"/>
                </a:lnTo>
                <a:lnTo>
                  <a:pt x="18576" y="115060"/>
                </a:lnTo>
                <a:lnTo>
                  <a:pt x="18598" y="114844"/>
                </a:lnTo>
                <a:close/>
              </a:path>
              <a:path w="29209" h="115569">
                <a:moveTo>
                  <a:pt x="22882" y="0"/>
                </a:moveTo>
                <a:lnTo>
                  <a:pt x="5827" y="0"/>
                </a:lnTo>
                <a:lnTo>
                  <a:pt x="0" y="5827"/>
                </a:lnTo>
                <a:lnTo>
                  <a:pt x="0" y="12990"/>
                </a:lnTo>
                <a:lnTo>
                  <a:pt x="10149" y="115059"/>
                </a:lnTo>
                <a:lnTo>
                  <a:pt x="11555" y="115016"/>
                </a:lnTo>
                <a:lnTo>
                  <a:pt x="12934" y="114844"/>
                </a:lnTo>
                <a:lnTo>
                  <a:pt x="18598" y="114844"/>
                </a:lnTo>
                <a:lnTo>
                  <a:pt x="28653" y="14283"/>
                </a:lnTo>
                <a:lnTo>
                  <a:pt x="28711" y="5827"/>
                </a:lnTo>
                <a:lnTo>
                  <a:pt x="22882" y="0"/>
                </a:lnTo>
                <a:close/>
              </a:path>
            </a:pathLst>
          </a:custGeom>
          <a:solidFill>
            <a:srgbClr val="FEFEFE"/>
          </a:solidFill>
        </p:spPr>
        <p:txBody>
          <a:bodyPr wrap="square" lIns="0" tIns="0" rIns="0" bIns="0" rtlCol="0"/>
          <a:lstStyle/>
          <a:p>
            <a:endParaRPr sz="819"/>
          </a:p>
        </p:txBody>
      </p:sp>
      <p:sp>
        <p:nvSpPr>
          <p:cNvPr id="290" name="object 118">
            <a:extLst>
              <a:ext uri="{FF2B5EF4-FFF2-40B4-BE49-F238E27FC236}">
                <a16:creationId xmlns:a16="http://schemas.microsoft.com/office/drawing/2014/main" xmlns="" id="{45C82C43-1169-47F1-9529-F8B4A2B35E5D}"/>
              </a:ext>
            </a:extLst>
          </p:cNvPr>
          <p:cNvSpPr/>
          <p:nvPr/>
        </p:nvSpPr>
        <p:spPr>
          <a:xfrm>
            <a:off x="7840850" y="1204107"/>
            <a:ext cx="28880" cy="45341"/>
          </a:xfrm>
          <a:custGeom>
            <a:avLst/>
            <a:gdLst/>
            <a:ahLst/>
            <a:cxnLst/>
            <a:rect l="l" t="t" r="r" b="b"/>
            <a:pathLst>
              <a:path w="63500" h="99694">
                <a:moveTo>
                  <a:pt x="19427" y="0"/>
                </a:moveTo>
                <a:lnTo>
                  <a:pt x="15164" y="316"/>
                </a:lnTo>
                <a:lnTo>
                  <a:pt x="7829" y="3992"/>
                </a:lnTo>
                <a:lnTo>
                  <a:pt x="0" y="12915"/>
                </a:lnTo>
                <a:lnTo>
                  <a:pt x="620" y="24750"/>
                </a:lnTo>
                <a:lnTo>
                  <a:pt x="1110" y="25682"/>
                </a:lnTo>
                <a:lnTo>
                  <a:pt x="1483" y="26330"/>
                </a:lnTo>
                <a:lnTo>
                  <a:pt x="1885" y="26932"/>
                </a:lnTo>
                <a:lnTo>
                  <a:pt x="50996" y="99227"/>
                </a:lnTo>
                <a:lnTo>
                  <a:pt x="54843" y="96743"/>
                </a:lnTo>
                <a:lnTo>
                  <a:pt x="58820" y="94446"/>
                </a:lnTo>
                <a:lnTo>
                  <a:pt x="33382" y="11126"/>
                </a:lnTo>
                <a:lnTo>
                  <a:pt x="32679" y="9504"/>
                </a:lnTo>
                <a:lnTo>
                  <a:pt x="30654" y="5455"/>
                </a:lnTo>
                <a:lnTo>
                  <a:pt x="27439" y="2656"/>
                </a:lnTo>
                <a:lnTo>
                  <a:pt x="19427" y="0"/>
                </a:lnTo>
                <a:close/>
              </a:path>
            </a:pathLst>
          </a:custGeom>
          <a:solidFill>
            <a:srgbClr val="FEFEFE"/>
          </a:solidFill>
        </p:spPr>
        <p:txBody>
          <a:bodyPr wrap="square" lIns="0" tIns="0" rIns="0" bIns="0" rtlCol="0"/>
          <a:lstStyle/>
          <a:p>
            <a:endParaRPr sz="819"/>
          </a:p>
        </p:txBody>
      </p:sp>
      <p:sp>
        <p:nvSpPr>
          <p:cNvPr id="293" name="object 121">
            <a:extLst>
              <a:ext uri="{FF2B5EF4-FFF2-40B4-BE49-F238E27FC236}">
                <a16:creationId xmlns:a16="http://schemas.microsoft.com/office/drawing/2014/main" xmlns="" id="{CEF69243-7DEA-4447-8917-E1FE84C560DE}"/>
              </a:ext>
            </a:extLst>
          </p:cNvPr>
          <p:cNvSpPr/>
          <p:nvPr/>
        </p:nvSpPr>
        <p:spPr>
          <a:xfrm>
            <a:off x="7108060" y="1261155"/>
            <a:ext cx="65047" cy="44038"/>
          </a:xfrm>
          <a:custGeom>
            <a:avLst/>
            <a:gdLst/>
            <a:ahLst/>
            <a:cxnLst/>
            <a:rect l="l" t="t" r="r" b="b"/>
            <a:pathLst>
              <a:path w="63500" h="99694">
                <a:moveTo>
                  <a:pt x="43484" y="0"/>
                </a:moveTo>
                <a:lnTo>
                  <a:pt x="0" y="92322"/>
                </a:lnTo>
                <a:lnTo>
                  <a:pt x="4091" y="94432"/>
                </a:lnTo>
                <a:lnTo>
                  <a:pt x="8067" y="96729"/>
                </a:lnTo>
                <a:lnTo>
                  <a:pt x="61054" y="26904"/>
                </a:lnTo>
                <a:lnTo>
                  <a:pt x="63010" y="13232"/>
                </a:lnTo>
                <a:lnTo>
                  <a:pt x="55368" y="4145"/>
                </a:lnTo>
                <a:lnTo>
                  <a:pt x="47718" y="330"/>
                </a:lnTo>
                <a:lnTo>
                  <a:pt x="43484" y="0"/>
                </a:lnTo>
                <a:close/>
              </a:path>
            </a:pathLst>
          </a:custGeom>
          <a:solidFill>
            <a:srgbClr val="FEFEFE"/>
          </a:solidFill>
        </p:spPr>
        <p:txBody>
          <a:bodyPr wrap="square" lIns="0" tIns="0" rIns="0" bIns="0" rtlCol="0"/>
          <a:lstStyle/>
          <a:p>
            <a:endParaRPr sz="819"/>
          </a:p>
        </p:txBody>
      </p:sp>
      <p:sp>
        <p:nvSpPr>
          <p:cNvPr id="301" name="object 215">
            <a:extLst>
              <a:ext uri="{FF2B5EF4-FFF2-40B4-BE49-F238E27FC236}">
                <a16:creationId xmlns:a16="http://schemas.microsoft.com/office/drawing/2014/main" xmlns="" id="{B446DBCB-654A-40E8-B910-222B63CCA3F4}"/>
              </a:ext>
            </a:extLst>
          </p:cNvPr>
          <p:cNvSpPr/>
          <p:nvPr/>
        </p:nvSpPr>
        <p:spPr>
          <a:xfrm>
            <a:off x="4762769" y="1221609"/>
            <a:ext cx="363886" cy="305548"/>
          </a:xfrm>
          <a:custGeom>
            <a:avLst/>
            <a:gdLst/>
            <a:ahLst/>
            <a:cxnLst/>
            <a:rect l="l" t="t" r="r" b="b"/>
            <a:pathLst>
              <a:path w="800100" h="671830">
                <a:moveTo>
                  <a:pt x="799698" y="604435"/>
                </a:moveTo>
                <a:lnTo>
                  <a:pt x="0" y="604435"/>
                </a:lnTo>
                <a:lnTo>
                  <a:pt x="0" y="671318"/>
                </a:lnTo>
                <a:lnTo>
                  <a:pt x="799698" y="671318"/>
                </a:lnTo>
                <a:lnTo>
                  <a:pt x="799698" y="604435"/>
                </a:lnTo>
                <a:close/>
              </a:path>
              <a:path w="800100" h="671830">
                <a:moveTo>
                  <a:pt x="285773" y="260820"/>
                </a:moveTo>
                <a:lnTo>
                  <a:pt x="116720" y="260820"/>
                </a:lnTo>
                <a:lnTo>
                  <a:pt x="116720" y="382269"/>
                </a:lnTo>
                <a:lnTo>
                  <a:pt x="55055" y="604435"/>
                </a:lnTo>
                <a:lnTo>
                  <a:pt x="754064" y="604435"/>
                </a:lnTo>
                <a:lnTo>
                  <a:pt x="347438" y="604432"/>
                </a:lnTo>
                <a:lnTo>
                  <a:pt x="329013" y="538051"/>
                </a:lnTo>
                <a:lnTo>
                  <a:pt x="751379" y="538051"/>
                </a:lnTo>
                <a:lnTo>
                  <a:pt x="748674" y="471167"/>
                </a:lnTo>
                <a:lnTo>
                  <a:pt x="310449" y="471167"/>
                </a:lnTo>
                <a:lnTo>
                  <a:pt x="292024" y="404782"/>
                </a:lnTo>
                <a:lnTo>
                  <a:pt x="745989" y="404782"/>
                </a:lnTo>
                <a:lnTo>
                  <a:pt x="743283" y="337899"/>
                </a:lnTo>
                <a:lnTo>
                  <a:pt x="285773" y="337899"/>
                </a:lnTo>
                <a:lnTo>
                  <a:pt x="285773" y="260820"/>
                </a:lnTo>
                <a:close/>
              </a:path>
              <a:path w="800100" h="671830">
                <a:moveTo>
                  <a:pt x="558715" y="538051"/>
                </a:moveTo>
                <a:lnTo>
                  <a:pt x="436246" y="538051"/>
                </a:lnTo>
                <a:lnTo>
                  <a:pt x="433561" y="604432"/>
                </a:lnTo>
                <a:lnTo>
                  <a:pt x="561400" y="604432"/>
                </a:lnTo>
                <a:lnTo>
                  <a:pt x="558715" y="538051"/>
                </a:lnTo>
                <a:close/>
              </a:path>
              <a:path w="800100" h="671830">
                <a:moveTo>
                  <a:pt x="751379" y="538051"/>
                </a:moveTo>
                <a:lnTo>
                  <a:pt x="628903" y="538051"/>
                </a:lnTo>
                <a:lnTo>
                  <a:pt x="626218" y="604432"/>
                </a:lnTo>
                <a:lnTo>
                  <a:pt x="754064" y="604432"/>
                </a:lnTo>
                <a:lnTo>
                  <a:pt x="751379" y="538051"/>
                </a:lnTo>
                <a:close/>
              </a:path>
              <a:path w="800100" h="671830">
                <a:moveTo>
                  <a:pt x="553326" y="404782"/>
                </a:moveTo>
                <a:lnTo>
                  <a:pt x="441638" y="404782"/>
                </a:lnTo>
                <a:lnTo>
                  <a:pt x="438949" y="471167"/>
                </a:lnTo>
                <a:lnTo>
                  <a:pt x="556011" y="471167"/>
                </a:lnTo>
                <a:lnTo>
                  <a:pt x="553326" y="404782"/>
                </a:lnTo>
                <a:close/>
              </a:path>
              <a:path w="800100" h="671830">
                <a:moveTo>
                  <a:pt x="745989" y="404782"/>
                </a:moveTo>
                <a:lnTo>
                  <a:pt x="634294" y="404782"/>
                </a:lnTo>
                <a:lnTo>
                  <a:pt x="631610" y="471167"/>
                </a:lnTo>
                <a:lnTo>
                  <a:pt x="748674" y="471167"/>
                </a:lnTo>
                <a:lnTo>
                  <a:pt x="745989" y="404782"/>
                </a:lnTo>
                <a:close/>
              </a:path>
              <a:path w="800100" h="671830">
                <a:moveTo>
                  <a:pt x="543270" y="156129"/>
                </a:moveTo>
                <a:lnTo>
                  <a:pt x="451696" y="156129"/>
                </a:lnTo>
                <a:lnTo>
                  <a:pt x="444344" y="337899"/>
                </a:lnTo>
                <a:lnTo>
                  <a:pt x="550623" y="337899"/>
                </a:lnTo>
                <a:lnTo>
                  <a:pt x="543270" y="156129"/>
                </a:lnTo>
                <a:close/>
              </a:path>
              <a:path w="800100" h="671830">
                <a:moveTo>
                  <a:pt x="735931" y="156129"/>
                </a:moveTo>
                <a:lnTo>
                  <a:pt x="644353" y="156129"/>
                </a:lnTo>
                <a:lnTo>
                  <a:pt x="637000" y="337899"/>
                </a:lnTo>
                <a:lnTo>
                  <a:pt x="743283" y="337899"/>
                </a:lnTo>
                <a:lnTo>
                  <a:pt x="735931" y="156129"/>
                </a:lnTo>
                <a:close/>
              </a:path>
              <a:path w="800100" h="671830">
                <a:moveTo>
                  <a:pt x="314663" y="190913"/>
                </a:moveTo>
                <a:lnTo>
                  <a:pt x="87828" y="190913"/>
                </a:lnTo>
                <a:lnTo>
                  <a:pt x="87828" y="260820"/>
                </a:lnTo>
                <a:lnTo>
                  <a:pt x="314663" y="260820"/>
                </a:lnTo>
                <a:lnTo>
                  <a:pt x="314663" y="190913"/>
                </a:lnTo>
                <a:close/>
              </a:path>
              <a:path w="800100" h="671830">
                <a:moveTo>
                  <a:pt x="559295" y="93817"/>
                </a:moveTo>
                <a:lnTo>
                  <a:pt x="435668" y="93817"/>
                </a:lnTo>
                <a:lnTo>
                  <a:pt x="435668" y="156129"/>
                </a:lnTo>
                <a:lnTo>
                  <a:pt x="559295" y="156129"/>
                </a:lnTo>
                <a:lnTo>
                  <a:pt x="559295" y="93817"/>
                </a:lnTo>
                <a:close/>
              </a:path>
              <a:path w="800100" h="671830">
                <a:moveTo>
                  <a:pt x="751955" y="93817"/>
                </a:moveTo>
                <a:lnTo>
                  <a:pt x="628329" y="93817"/>
                </a:lnTo>
                <a:lnTo>
                  <a:pt x="628329" y="156129"/>
                </a:lnTo>
                <a:lnTo>
                  <a:pt x="751955" y="156129"/>
                </a:lnTo>
                <a:lnTo>
                  <a:pt x="751955" y="93817"/>
                </a:lnTo>
                <a:close/>
              </a:path>
              <a:path w="800100" h="671830">
                <a:moveTo>
                  <a:pt x="539476" y="62312"/>
                </a:moveTo>
                <a:lnTo>
                  <a:pt x="455490" y="62314"/>
                </a:lnTo>
                <a:lnTo>
                  <a:pt x="454217" y="93817"/>
                </a:lnTo>
                <a:lnTo>
                  <a:pt x="540751" y="93817"/>
                </a:lnTo>
                <a:lnTo>
                  <a:pt x="539476" y="62312"/>
                </a:lnTo>
                <a:close/>
              </a:path>
              <a:path w="800100" h="671830">
                <a:moveTo>
                  <a:pt x="732137" y="62312"/>
                </a:moveTo>
                <a:lnTo>
                  <a:pt x="648148" y="62314"/>
                </a:lnTo>
                <a:lnTo>
                  <a:pt x="646874" y="93817"/>
                </a:lnTo>
                <a:lnTo>
                  <a:pt x="733411" y="93817"/>
                </a:lnTo>
                <a:lnTo>
                  <a:pt x="732137" y="62312"/>
                </a:lnTo>
                <a:close/>
              </a:path>
              <a:path w="800100" h="671830">
                <a:moveTo>
                  <a:pt x="559295" y="0"/>
                </a:moveTo>
                <a:lnTo>
                  <a:pt x="435668" y="0"/>
                </a:lnTo>
                <a:lnTo>
                  <a:pt x="435668" y="62314"/>
                </a:lnTo>
                <a:lnTo>
                  <a:pt x="559295" y="62312"/>
                </a:lnTo>
                <a:lnTo>
                  <a:pt x="559295" y="0"/>
                </a:lnTo>
                <a:close/>
              </a:path>
              <a:path w="800100" h="671830">
                <a:moveTo>
                  <a:pt x="751955" y="0"/>
                </a:moveTo>
                <a:lnTo>
                  <a:pt x="628329" y="0"/>
                </a:lnTo>
                <a:lnTo>
                  <a:pt x="628329" y="62314"/>
                </a:lnTo>
                <a:lnTo>
                  <a:pt x="751955" y="62312"/>
                </a:lnTo>
                <a:lnTo>
                  <a:pt x="751955" y="0"/>
                </a:lnTo>
                <a:close/>
              </a:path>
            </a:pathLst>
          </a:custGeom>
          <a:solidFill>
            <a:srgbClr val="FEFEFE"/>
          </a:solidFill>
        </p:spPr>
        <p:txBody>
          <a:bodyPr wrap="square" lIns="0" tIns="0" rIns="0" bIns="0" rtlCol="0"/>
          <a:lstStyle/>
          <a:p>
            <a:endParaRPr sz="819"/>
          </a:p>
        </p:txBody>
      </p:sp>
      <p:grpSp>
        <p:nvGrpSpPr>
          <p:cNvPr id="259" name="Группа 258"/>
          <p:cNvGrpSpPr/>
          <p:nvPr/>
        </p:nvGrpSpPr>
        <p:grpSpPr>
          <a:xfrm>
            <a:off x="8383283" y="2622680"/>
            <a:ext cx="467012" cy="467012"/>
            <a:chOff x="9988006" y="2372956"/>
            <a:chExt cx="622682" cy="622682"/>
          </a:xfrm>
        </p:grpSpPr>
        <p:sp>
          <p:nvSpPr>
            <p:cNvPr id="261" name="object 109"/>
            <p:cNvSpPr/>
            <p:nvPr/>
          </p:nvSpPr>
          <p:spPr>
            <a:xfrm>
              <a:off x="9988006" y="2372956"/>
              <a:ext cx="622682" cy="622682"/>
            </a:xfrm>
            <a:prstGeom prst="rect">
              <a:avLst/>
            </a:prstGeom>
            <a:blipFill>
              <a:blip r:embed="rId11" cstate="print"/>
              <a:stretch>
                <a:fillRect/>
              </a:stretch>
            </a:blipFill>
          </p:spPr>
          <p:txBody>
            <a:bodyPr wrap="square" lIns="0" tIns="0" rIns="0" bIns="0" rtlCol="0"/>
            <a:lstStyle/>
            <a:p>
              <a:endParaRPr sz="819"/>
            </a:p>
          </p:txBody>
        </p:sp>
        <p:sp>
          <p:nvSpPr>
            <p:cNvPr id="262" name="object 110"/>
            <p:cNvSpPr/>
            <p:nvPr/>
          </p:nvSpPr>
          <p:spPr>
            <a:xfrm>
              <a:off x="10014323" y="2399274"/>
              <a:ext cx="570281" cy="570281"/>
            </a:xfrm>
            <a:custGeom>
              <a:avLst/>
              <a:gdLst/>
              <a:ahLst/>
              <a:cxnLst/>
              <a:rect l="l" t="t" r="r" b="b"/>
              <a:pathLst>
                <a:path w="940434" h="940435">
                  <a:moveTo>
                    <a:pt x="470023" y="0"/>
                  </a:moveTo>
                  <a:lnTo>
                    <a:pt x="431474" y="1558"/>
                  </a:lnTo>
                  <a:lnTo>
                    <a:pt x="357071" y="13660"/>
                  </a:lnTo>
                  <a:lnTo>
                    <a:pt x="287069" y="36936"/>
                  </a:lnTo>
                  <a:lnTo>
                    <a:pt x="222435" y="70420"/>
                  </a:lnTo>
                  <a:lnTo>
                    <a:pt x="164137" y="113143"/>
                  </a:lnTo>
                  <a:lnTo>
                    <a:pt x="113143" y="164137"/>
                  </a:lnTo>
                  <a:lnTo>
                    <a:pt x="70420" y="222435"/>
                  </a:lnTo>
                  <a:lnTo>
                    <a:pt x="36936" y="287069"/>
                  </a:lnTo>
                  <a:lnTo>
                    <a:pt x="13660" y="357072"/>
                  </a:lnTo>
                  <a:lnTo>
                    <a:pt x="1558" y="431475"/>
                  </a:lnTo>
                  <a:lnTo>
                    <a:pt x="0" y="470024"/>
                  </a:lnTo>
                  <a:lnTo>
                    <a:pt x="1558" y="508574"/>
                  </a:lnTo>
                  <a:lnTo>
                    <a:pt x="13660" y="582976"/>
                  </a:lnTo>
                  <a:lnTo>
                    <a:pt x="36936" y="652979"/>
                  </a:lnTo>
                  <a:lnTo>
                    <a:pt x="70420" y="717613"/>
                  </a:lnTo>
                  <a:lnTo>
                    <a:pt x="113143" y="775911"/>
                  </a:lnTo>
                  <a:lnTo>
                    <a:pt x="164137" y="826905"/>
                  </a:lnTo>
                  <a:lnTo>
                    <a:pt x="222435" y="869628"/>
                  </a:lnTo>
                  <a:lnTo>
                    <a:pt x="287069" y="903112"/>
                  </a:lnTo>
                  <a:lnTo>
                    <a:pt x="357071" y="926388"/>
                  </a:lnTo>
                  <a:lnTo>
                    <a:pt x="431474" y="938490"/>
                  </a:lnTo>
                  <a:lnTo>
                    <a:pt x="470023" y="940048"/>
                  </a:lnTo>
                  <a:lnTo>
                    <a:pt x="508572" y="938490"/>
                  </a:lnTo>
                  <a:lnTo>
                    <a:pt x="582976" y="926388"/>
                  </a:lnTo>
                  <a:lnTo>
                    <a:pt x="652978" y="903112"/>
                  </a:lnTo>
                  <a:lnTo>
                    <a:pt x="717612" y="869628"/>
                  </a:lnTo>
                  <a:lnTo>
                    <a:pt x="775911" y="826905"/>
                  </a:lnTo>
                  <a:lnTo>
                    <a:pt x="826905" y="775911"/>
                  </a:lnTo>
                  <a:lnTo>
                    <a:pt x="869628" y="717613"/>
                  </a:lnTo>
                  <a:lnTo>
                    <a:pt x="903111" y="652979"/>
                  </a:lnTo>
                  <a:lnTo>
                    <a:pt x="926388" y="582976"/>
                  </a:lnTo>
                  <a:lnTo>
                    <a:pt x="938490" y="508574"/>
                  </a:lnTo>
                  <a:lnTo>
                    <a:pt x="940048" y="470024"/>
                  </a:lnTo>
                  <a:lnTo>
                    <a:pt x="938490" y="431475"/>
                  </a:lnTo>
                  <a:lnTo>
                    <a:pt x="926388" y="357072"/>
                  </a:lnTo>
                  <a:lnTo>
                    <a:pt x="903111" y="287069"/>
                  </a:lnTo>
                  <a:lnTo>
                    <a:pt x="869628" y="222435"/>
                  </a:lnTo>
                  <a:lnTo>
                    <a:pt x="826905" y="164137"/>
                  </a:lnTo>
                  <a:lnTo>
                    <a:pt x="775911" y="113143"/>
                  </a:lnTo>
                  <a:lnTo>
                    <a:pt x="717612" y="70420"/>
                  </a:lnTo>
                  <a:lnTo>
                    <a:pt x="652978" y="36936"/>
                  </a:lnTo>
                  <a:lnTo>
                    <a:pt x="582976" y="13660"/>
                  </a:lnTo>
                  <a:lnTo>
                    <a:pt x="508572" y="1558"/>
                  </a:lnTo>
                  <a:lnTo>
                    <a:pt x="470023" y="0"/>
                  </a:lnTo>
                  <a:close/>
                </a:path>
              </a:pathLst>
            </a:custGeom>
            <a:solidFill>
              <a:srgbClr val="FEFEFE"/>
            </a:solidFill>
          </p:spPr>
          <p:txBody>
            <a:bodyPr wrap="square" lIns="0" tIns="0" rIns="0" bIns="0" rtlCol="0"/>
            <a:lstStyle/>
            <a:p>
              <a:endParaRPr sz="819"/>
            </a:p>
          </p:txBody>
        </p:sp>
      </p:grpSp>
      <p:grpSp>
        <p:nvGrpSpPr>
          <p:cNvPr id="282" name="Группа 281"/>
          <p:cNvGrpSpPr/>
          <p:nvPr/>
        </p:nvGrpSpPr>
        <p:grpSpPr>
          <a:xfrm>
            <a:off x="5415375" y="2619218"/>
            <a:ext cx="1117585" cy="1026102"/>
            <a:chOff x="7208681" y="2483910"/>
            <a:chExt cx="1397179" cy="1172516"/>
          </a:xfrm>
        </p:grpSpPr>
        <p:sp>
          <p:nvSpPr>
            <p:cNvPr id="283" name="object 99"/>
            <p:cNvSpPr/>
            <p:nvPr/>
          </p:nvSpPr>
          <p:spPr>
            <a:xfrm>
              <a:off x="7292295" y="3037669"/>
              <a:ext cx="1272706" cy="618757"/>
            </a:xfrm>
            <a:prstGeom prst="rect">
              <a:avLst/>
            </a:prstGeom>
            <a:blipFill>
              <a:blip r:embed="rId7" cstate="print"/>
              <a:stretch>
                <a:fillRect/>
              </a:stretch>
            </a:blipFill>
          </p:spPr>
          <p:txBody>
            <a:bodyPr wrap="square" lIns="0" tIns="0" rIns="0" bIns="0" rtlCol="0"/>
            <a:lstStyle/>
            <a:p>
              <a:endParaRPr sz="819"/>
            </a:p>
          </p:txBody>
        </p:sp>
        <p:sp>
          <p:nvSpPr>
            <p:cNvPr id="284" name="object 100"/>
            <p:cNvSpPr/>
            <p:nvPr/>
          </p:nvSpPr>
          <p:spPr>
            <a:xfrm>
              <a:off x="7208681" y="2483910"/>
              <a:ext cx="1397179" cy="524457"/>
            </a:xfrm>
            <a:custGeom>
              <a:avLst/>
              <a:gdLst/>
              <a:ahLst/>
              <a:cxnLst/>
              <a:rect l="l" t="t" r="r" b="b"/>
              <a:pathLst>
                <a:path w="1772919" h="864870">
                  <a:moveTo>
                    <a:pt x="1718530" y="0"/>
                  </a:moveTo>
                  <a:lnTo>
                    <a:pt x="53670" y="2"/>
                  </a:lnTo>
                  <a:lnTo>
                    <a:pt x="15746" y="16101"/>
                  </a:lnTo>
                  <a:lnTo>
                    <a:pt x="0" y="54208"/>
                  </a:lnTo>
                  <a:lnTo>
                    <a:pt x="2" y="811089"/>
                  </a:lnTo>
                  <a:lnTo>
                    <a:pt x="16106" y="849011"/>
                  </a:lnTo>
                  <a:lnTo>
                    <a:pt x="54209" y="864757"/>
                  </a:lnTo>
                  <a:lnTo>
                    <a:pt x="1719067" y="864755"/>
                  </a:lnTo>
                  <a:lnTo>
                    <a:pt x="1756986" y="848651"/>
                  </a:lnTo>
                  <a:lnTo>
                    <a:pt x="1772737" y="810549"/>
                  </a:lnTo>
                  <a:lnTo>
                    <a:pt x="1772734" y="53671"/>
                  </a:lnTo>
                  <a:lnTo>
                    <a:pt x="1756635" y="15751"/>
                  </a:lnTo>
                  <a:lnTo>
                    <a:pt x="1718530" y="0"/>
                  </a:lnTo>
                  <a:close/>
                </a:path>
              </a:pathLst>
            </a:custGeom>
            <a:solidFill>
              <a:srgbClr val="FEFEFE"/>
            </a:solidFill>
          </p:spPr>
          <p:txBody>
            <a:bodyPr wrap="square" lIns="0" tIns="0" rIns="0" bIns="0" rtlCol="0"/>
            <a:lstStyle/>
            <a:p>
              <a:endParaRPr sz="819"/>
            </a:p>
          </p:txBody>
        </p:sp>
        <p:sp>
          <p:nvSpPr>
            <p:cNvPr id="302" name="object 115"/>
            <p:cNvSpPr txBox="1"/>
            <p:nvPr/>
          </p:nvSpPr>
          <p:spPr>
            <a:xfrm>
              <a:off x="7328729" y="3014420"/>
              <a:ext cx="1169140" cy="555821"/>
            </a:xfrm>
            <a:prstGeom prst="rect">
              <a:avLst/>
            </a:prstGeom>
          </p:spPr>
          <p:txBody>
            <a:bodyPr vert="horz" wrap="square" lIns="0" tIns="0" rIns="0" bIns="0" rtlCol="0">
              <a:spAutoFit/>
            </a:bodyPr>
            <a:lstStyle/>
            <a:p>
              <a:pPr algn="ctr">
                <a:lnSpc>
                  <a:spcPts val="1503"/>
                </a:lnSpc>
              </a:pPr>
              <a:r>
                <a:rPr lang="uz-Cyrl-UZ" sz="1273" b="1" spc="-7" dirty="0">
                  <a:solidFill>
                    <a:srgbClr val="045191"/>
                  </a:solidFill>
                  <a:latin typeface="Arial"/>
                  <a:cs typeface="Arial"/>
                </a:rPr>
                <a:t>+200</a:t>
              </a:r>
              <a:endParaRPr sz="1273" dirty="0">
                <a:latin typeface="Arial"/>
                <a:cs typeface="Arial"/>
              </a:endParaRPr>
            </a:p>
            <a:p>
              <a:pPr algn="ctr"/>
              <a:r>
                <a:rPr lang="ru-RU" sz="705" dirty="0" err="1">
                  <a:solidFill>
                    <a:srgbClr val="2B2A29"/>
                  </a:solidFill>
                  <a:latin typeface="Arial"/>
                  <a:cs typeface="Arial"/>
                </a:rPr>
                <a:t>минг</a:t>
              </a:r>
              <a:r>
                <a:rPr lang="ru-RU" sz="705" dirty="0">
                  <a:solidFill>
                    <a:srgbClr val="2B2A29"/>
                  </a:solidFill>
                  <a:latin typeface="Arial"/>
                  <a:cs typeface="Arial"/>
                </a:rPr>
                <a:t>. тонна            </a:t>
              </a:r>
            </a:p>
            <a:p>
              <a:pPr algn="ctr"/>
              <a:endParaRPr lang="ru-RU" sz="478" spc="-16" dirty="0">
                <a:solidFill>
                  <a:srgbClr val="2B2A29"/>
                </a:solidFill>
                <a:latin typeface="Arial"/>
                <a:cs typeface="Arial"/>
              </a:endParaRPr>
            </a:p>
            <a:p>
              <a:pPr algn="ctr"/>
              <a:r>
                <a:rPr lang="uz-Cyrl-UZ" sz="728" spc="-16" dirty="0">
                  <a:solidFill>
                    <a:srgbClr val="2B2A29"/>
                  </a:solidFill>
                  <a:latin typeface="Arial"/>
                  <a:cs typeface="Arial"/>
                </a:rPr>
                <a:t>травертин</a:t>
              </a:r>
              <a:endParaRPr lang="ru-RU" sz="728" dirty="0">
                <a:latin typeface="Arial"/>
                <a:cs typeface="Arial"/>
              </a:endParaRPr>
            </a:p>
          </p:txBody>
        </p:sp>
      </p:grpSp>
      <p:grpSp>
        <p:nvGrpSpPr>
          <p:cNvPr id="315" name="Группа 314"/>
          <p:cNvGrpSpPr/>
          <p:nvPr/>
        </p:nvGrpSpPr>
        <p:grpSpPr>
          <a:xfrm>
            <a:off x="6431015" y="2653112"/>
            <a:ext cx="882375" cy="996453"/>
            <a:chOff x="7373241" y="2388735"/>
            <a:chExt cx="1176500" cy="1328607"/>
          </a:xfrm>
        </p:grpSpPr>
        <p:sp>
          <p:nvSpPr>
            <p:cNvPr id="318" name="object 99"/>
            <p:cNvSpPr/>
            <p:nvPr/>
          </p:nvSpPr>
          <p:spPr>
            <a:xfrm>
              <a:off x="7439242" y="3099406"/>
              <a:ext cx="1110499" cy="617936"/>
            </a:xfrm>
            <a:prstGeom prst="rect">
              <a:avLst/>
            </a:prstGeom>
            <a:blipFill>
              <a:blip r:embed="rId7" cstate="print"/>
              <a:stretch>
                <a:fillRect/>
              </a:stretch>
            </a:blipFill>
          </p:spPr>
          <p:txBody>
            <a:bodyPr wrap="square" lIns="0" tIns="0" rIns="0" bIns="0" rtlCol="0"/>
            <a:lstStyle/>
            <a:p>
              <a:endParaRPr sz="819"/>
            </a:p>
          </p:txBody>
        </p:sp>
        <p:sp>
          <p:nvSpPr>
            <p:cNvPr id="319" name="object 100"/>
            <p:cNvSpPr/>
            <p:nvPr/>
          </p:nvSpPr>
          <p:spPr>
            <a:xfrm>
              <a:off x="7373241" y="2388735"/>
              <a:ext cx="1146521" cy="533153"/>
            </a:xfrm>
            <a:custGeom>
              <a:avLst/>
              <a:gdLst/>
              <a:ahLst/>
              <a:cxnLst/>
              <a:rect l="l" t="t" r="r" b="b"/>
              <a:pathLst>
                <a:path w="1772919" h="864870">
                  <a:moveTo>
                    <a:pt x="1718530" y="0"/>
                  </a:moveTo>
                  <a:lnTo>
                    <a:pt x="53670" y="2"/>
                  </a:lnTo>
                  <a:lnTo>
                    <a:pt x="15746" y="16101"/>
                  </a:lnTo>
                  <a:lnTo>
                    <a:pt x="0" y="54208"/>
                  </a:lnTo>
                  <a:lnTo>
                    <a:pt x="2" y="811089"/>
                  </a:lnTo>
                  <a:lnTo>
                    <a:pt x="16106" y="849011"/>
                  </a:lnTo>
                  <a:lnTo>
                    <a:pt x="54209" y="864757"/>
                  </a:lnTo>
                  <a:lnTo>
                    <a:pt x="1719067" y="864755"/>
                  </a:lnTo>
                  <a:lnTo>
                    <a:pt x="1756986" y="848651"/>
                  </a:lnTo>
                  <a:lnTo>
                    <a:pt x="1772737" y="810549"/>
                  </a:lnTo>
                  <a:lnTo>
                    <a:pt x="1772734" y="53671"/>
                  </a:lnTo>
                  <a:lnTo>
                    <a:pt x="1756635" y="15751"/>
                  </a:lnTo>
                  <a:lnTo>
                    <a:pt x="1718530" y="0"/>
                  </a:lnTo>
                  <a:close/>
                </a:path>
              </a:pathLst>
            </a:custGeom>
            <a:solidFill>
              <a:srgbClr val="FEFEFE"/>
            </a:solidFill>
          </p:spPr>
          <p:txBody>
            <a:bodyPr wrap="square" lIns="0" tIns="0" rIns="0" bIns="0" rtlCol="0"/>
            <a:lstStyle/>
            <a:p>
              <a:endParaRPr sz="819"/>
            </a:p>
          </p:txBody>
        </p:sp>
        <p:sp>
          <p:nvSpPr>
            <p:cNvPr id="322" name="object 115"/>
            <p:cNvSpPr txBox="1"/>
            <p:nvPr/>
          </p:nvSpPr>
          <p:spPr>
            <a:xfrm>
              <a:off x="7510841" y="3016115"/>
              <a:ext cx="1004980" cy="666851"/>
            </a:xfrm>
            <a:prstGeom prst="rect">
              <a:avLst/>
            </a:prstGeom>
          </p:spPr>
          <p:txBody>
            <a:bodyPr vert="horz" wrap="square" lIns="0" tIns="0" rIns="0" bIns="0" rtlCol="0">
              <a:spAutoFit/>
            </a:bodyPr>
            <a:lstStyle/>
            <a:p>
              <a:pPr algn="ctr">
                <a:lnSpc>
                  <a:spcPts val="1503"/>
                </a:lnSpc>
              </a:pPr>
              <a:r>
                <a:rPr lang="ru-RU" sz="1273" b="1" spc="-7" dirty="0">
                  <a:solidFill>
                    <a:srgbClr val="045191"/>
                  </a:solidFill>
                  <a:latin typeface="Arial"/>
                  <a:cs typeface="Arial"/>
                </a:rPr>
                <a:t>+</a:t>
              </a:r>
              <a:r>
                <a:rPr lang="uz-Cyrl-UZ" sz="1273" b="1" spc="-7" dirty="0">
                  <a:solidFill>
                    <a:srgbClr val="045191"/>
                  </a:solidFill>
                  <a:latin typeface="Arial"/>
                  <a:cs typeface="Arial"/>
                </a:rPr>
                <a:t>2000</a:t>
              </a:r>
              <a:endParaRPr sz="1273" dirty="0">
                <a:latin typeface="Arial"/>
                <a:cs typeface="Arial"/>
              </a:endParaRPr>
            </a:p>
            <a:p>
              <a:pPr algn="ctr">
                <a:lnSpc>
                  <a:spcPts val="821"/>
                </a:lnSpc>
              </a:pPr>
              <a:r>
                <a:rPr lang="ru-RU" sz="705" dirty="0">
                  <a:solidFill>
                    <a:srgbClr val="2B2A29"/>
                  </a:solidFill>
                  <a:latin typeface="Arial"/>
                  <a:cs typeface="Arial"/>
                </a:rPr>
                <a:t> </a:t>
              </a:r>
              <a:r>
                <a:rPr lang="ru-RU" sz="705" dirty="0" err="1">
                  <a:solidFill>
                    <a:srgbClr val="2B2A29"/>
                  </a:solidFill>
                  <a:latin typeface="Arial"/>
                  <a:cs typeface="Arial"/>
                </a:rPr>
                <a:t>минг</a:t>
              </a:r>
              <a:r>
                <a:rPr lang="ru-RU" sz="705" dirty="0">
                  <a:latin typeface="Arial"/>
                  <a:cs typeface="Arial"/>
                </a:rPr>
                <a:t> дона </a:t>
              </a:r>
            </a:p>
            <a:p>
              <a:pPr algn="ctr">
                <a:lnSpc>
                  <a:spcPts val="821"/>
                </a:lnSpc>
              </a:pPr>
              <a:endParaRPr lang="ru-RU" sz="705" dirty="0">
                <a:latin typeface="Arial"/>
                <a:cs typeface="Arial"/>
              </a:endParaRPr>
            </a:p>
            <a:p>
              <a:pPr algn="ctr">
                <a:lnSpc>
                  <a:spcPts val="821"/>
                </a:lnSpc>
              </a:pPr>
              <a:r>
                <a:rPr lang="ru-RU" sz="705" dirty="0" err="1">
                  <a:latin typeface="Arial"/>
                  <a:cs typeface="Arial"/>
                </a:rPr>
                <a:t>тайёр</a:t>
              </a:r>
              <a:r>
                <a:rPr lang="ru-RU" sz="705" dirty="0">
                  <a:latin typeface="Arial"/>
                  <a:cs typeface="Arial"/>
                </a:rPr>
                <a:t> </a:t>
              </a:r>
              <a:r>
                <a:rPr lang="ru-RU" sz="705" dirty="0" err="1">
                  <a:latin typeface="Arial"/>
                  <a:cs typeface="Arial"/>
                </a:rPr>
                <a:t>махсулот</a:t>
              </a:r>
              <a:endParaRPr sz="683" dirty="0">
                <a:latin typeface="Arial"/>
                <a:cs typeface="Arial"/>
              </a:endParaRPr>
            </a:p>
          </p:txBody>
        </p:sp>
      </p:grpSp>
      <p:sp>
        <p:nvSpPr>
          <p:cNvPr id="245" name="object 94">
            <a:extLst>
              <a:ext uri="{FF2B5EF4-FFF2-40B4-BE49-F238E27FC236}">
                <a16:creationId xmlns:a16="http://schemas.microsoft.com/office/drawing/2014/main" xmlns="" id="{2953729A-0897-4A0E-9F12-FA241FFF09CC}"/>
              </a:ext>
            </a:extLst>
          </p:cNvPr>
          <p:cNvSpPr/>
          <p:nvPr/>
        </p:nvSpPr>
        <p:spPr>
          <a:xfrm>
            <a:off x="7850830" y="1120102"/>
            <a:ext cx="54236" cy="592903"/>
          </a:xfrm>
          <a:custGeom>
            <a:avLst/>
            <a:gdLst/>
            <a:ahLst/>
            <a:cxnLst/>
            <a:rect l="l" t="t" r="r" b="b"/>
            <a:pathLst>
              <a:path w="100965" h="1303654">
                <a:moveTo>
                  <a:pt x="72021" y="1298773"/>
                </a:moveTo>
                <a:lnTo>
                  <a:pt x="28498" y="1298773"/>
                </a:lnTo>
                <a:lnTo>
                  <a:pt x="30724" y="1303206"/>
                </a:lnTo>
                <a:lnTo>
                  <a:pt x="69796" y="1303206"/>
                </a:lnTo>
                <a:lnTo>
                  <a:pt x="72021" y="1298773"/>
                </a:lnTo>
                <a:close/>
              </a:path>
              <a:path w="100965" h="1303654">
                <a:moveTo>
                  <a:pt x="80304" y="1294341"/>
                </a:moveTo>
                <a:lnTo>
                  <a:pt x="20216" y="1294341"/>
                </a:lnTo>
                <a:lnTo>
                  <a:pt x="22187" y="1298773"/>
                </a:lnTo>
                <a:lnTo>
                  <a:pt x="78333" y="1298773"/>
                </a:lnTo>
                <a:lnTo>
                  <a:pt x="80304" y="1294341"/>
                </a:lnTo>
                <a:close/>
              </a:path>
              <a:path w="100965" h="1303654">
                <a:moveTo>
                  <a:pt x="85775" y="1289908"/>
                </a:moveTo>
                <a:lnTo>
                  <a:pt x="14745" y="1289908"/>
                </a:lnTo>
                <a:lnTo>
                  <a:pt x="16491" y="1294341"/>
                </a:lnTo>
                <a:lnTo>
                  <a:pt x="84028" y="1294341"/>
                </a:lnTo>
                <a:lnTo>
                  <a:pt x="85775" y="1289908"/>
                </a:lnTo>
                <a:close/>
              </a:path>
              <a:path w="100965" h="1303654">
                <a:moveTo>
                  <a:pt x="89022" y="1285475"/>
                </a:moveTo>
                <a:lnTo>
                  <a:pt x="11498" y="1285475"/>
                </a:lnTo>
                <a:lnTo>
                  <a:pt x="13079" y="1289908"/>
                </a:lnTo>
                <a:lnTo>
                  <a:pt x="87441" y="1289908"/>
                </a:lnTo>
                <a:lnTo>
                  <a:pt x="89022" y="1285475"/>
                </a:lnTo>
                <a:close/>
              </a:path>
              <a:path w="100965" h="1303654">
                <a:moveTo>
                  <a:pt x="91919" y="1281043"/>
                </a:moveTo>
                <a:lnTo>
                  <a:pt x="8600" y="1281043"/>
                </a:lnTo>
                <a:lnTo>
                  <a:pt x="10004" y="1285475"/>
                </a:lnTo>
                <a:lnTo>
                  <a:pt x="90516" y="1285475"/>
                </a:lnTo>
                <a:lnTo>
                  <a:pt x="91919" y="1281043"/>
                </a:lnTo>
                <a:close/>
              </a:path>
              <a:path w="100965" h="1303654">
                <a:moveTo>
                  <a:pt x="95553" y="1276610"/>
                </a:moveTo>
                <a:lnTo>
                  <a:pt x="4966" y="1276610"/>
                </a:lnTo>
                <a:lnTo>
                  <a:pt x="6078" y="1281043"/>
                </a:lnTo>
                <a:lnTo>
                  <a:pt x="94441" y="1281043"/>
                </a:lnTo>
                <a:lnTo>
                  <a:pt x="95553" y="1276610"/>
                </a:lnTo>
                <a:close/>
              </a:path>
              <a:path w="100965" h="1303654">
                <a:moveTo>
                  <a:pt x="97463" y="1272177"/>
                </a:moveTo>
                <a:lnTo>
                  <a:pt x="3057" y="1272177"/>
                </a:lnTo>
                <a:lnTo>
                  <a:pt x="3959" y="1276610"/>
                </a:lnTo>
                <a:lnTo>
                  <a:pt x="96561" y="1276610"/>
                </a:lnTo>
                <a:lnTo>
                  <a:pt x="97463" y="1272177"/>
                </a:lnTo>
                <a:close/>
              </a:path>
              <a:path w="100965" h="1303654">
                <a:moveTo>
                  <a:pt x="99496" y="1263312"/>
                </a:moveTo>
                <a:lnTo>
                  <a:pt x="1023" y="1263312"/>
                </a:lnTo>
                <a:lnTo>
                  <a:pt x="1586" y="1267744"/>
                </a:lnTo>
                <a:lnTo>
                  <a:pt x="2265" y="1272177"/>
                </a:lnTo>
                <a:lnTo>
                  <a:pt x="98255" y="1272177"/>
                </a:lnTo>
                <a:lnTo>
                  <a:pt x="98933" y="1267744"/>
                </a:lnTo>
                <a:lnTo>
                  <a:pt x="99496" y="1263312"/>
                </a:lnTo>
                <a:close/>
              </a:path>
              <a:path w="100965" h="1303654">
                <a:moveTo>
                  <a:pt x="100260" y="1258879"/>
                </a:moveTo>
                <a:lnTo>
                  <a:pt x="260" y="1258879"/>
                </a:lnTo>
                <a:lnTo>
                  <a:pt x="580" y="1263312"/>
                </a:lnTo>
                <a:lnTo>
                  <a:pt x="99939" y="1263312"/>
                </a:lnTo>
                <a:lnTo>
                  <a:pt x="100260" y="1258879"/>
                </a:lnTo>
                <a:close/>
              </a:path>
              <a:path w="100965" h="1303654">
                <a:moveTo>
                  <a:pt x="100520" y="1254446"/>
                </a:moveTo>
                <a:lnTo>
                  <a:pt x="0" y="1254446"/>
                </a:lnTo>
                <a:lnTo>
                  <a:pt x="65" y="1258879"/>
                </a:lnTo>
                <a:lnTo>
                  <a:pt x="100455" y="1258879"/>
                </a:lnTo>
                <a:lnTo>
                  <a:pt x="100520" y="1254446"/>
                </a:lnTo>
                <a:close/>
              </a:path>
              <a:path w="100965" h="1303654">
                <a:moveTo>
                  <a:pt x="37695" y="1205687"/>
                </a:moveTo>
                <a:lnTo>
                  <a:pt x="35338" y="1205687"/>
                </a:lnTo>
                <a:lnTo>
                  <a:pt x="33004" y="1210120"/>
                </a:lnTo>
                <a:lnTo>
                  <a:pt x="24226" y="1210120"/>
                </a:lnTo>
                <a:lnTo>
                  <a:pt x="22187" y="1214552"/>
                </a:lnTo>
                <a:lnTo>
                  <a:pt x="18317" y="1214552"/>
                </a:lnTo>
                <a:lnTo>
                  <a:pt x="16491" y="1218985"/>
                </a:lnTo>
                <a:lnTo>
                  <a:pt x="14745" y="1218985"/>
                </a:lnTo>
                <a:lnTo>
                  <a:pt x="13079" y="1223418"/>
                </a:lnTo>
                <a:lnTo>
                  <a:pt x="10004" y="1223418"/>
                </a:lnTo>
                <a:lnTo>
                  <a:pt x="8600" y="1227850"/>
                </a:lnTo>
                <a:lnTo>
                  <a:pt x="7291" y="1227850"/>
                </a:lnTo>
                <a:lnTo>
                  <a:pt x="6078" y="1232283"/>
                </a:lnTo>
                <a:lnTo>
                  <a:pt x="4966" y="1232283"/>
                </a:lnTo>
                <a:lnTo>
                  <a:pt x="3959" y="1236716"/>
                </a:lnTo>
                <a:lnTo>
                  <a:pt x="3057" y="1236716"/>
                </a:lnTo>
                <a:lnTo>
                  <a:pt x="2265" y="1241148"/>
                </a:lnTo>
                <a:lnTo>
                  <a:pt x="1586" y="1241148"/>
                </a:lnTo>
                <a:lnTo>
                  <a:pt x="1023" y="1245581"/>
                </a:lnTo>
                <a:lnTo>
                  <a:pt x="580" y="1245581"/>
                </a:lnTo>
                <a:lnTo>
                  <a:pt x="260" y="1250014"/>
                </a:lnTo>
                <a:lnTo>
                  <a:pt x="65" y="1254446"/>
                </a:lnTo>
                <a:lnTo>
                  <a:pt x="37695" y="1254446"/>
                </a:lnTo>
                <a:lnTo>
                  <a:pt x="37695" y="1205687"/>
                </a:lnTo>
                <a:close/>
              </a:path>
              <a:path w="100965" h="1303654">
                <a:moveTo>
                  <a:pt x="62825" y="48759"/>
                </a:moveTo>
                <a:lnTo>
                  <a:pt x="37695" y="48759"/>
                </a:lnTo>
                <a:lnTo>
                  <a:pt x="37695" y="1254446"/>
                </a:lnTo>
                <a:lnTo>
                  <a:pt x="62825" y="1254446"/>
                </a:lnTo>
                <a:lnTo>
                  <a:pt x="62825" y="48759"/>
                </a:lnTo>
                <a:close/>
              </a:path>
              <a:path w="100965" h="1303654">
                <a:moveTo>
                  <a:pt x="65182" y="1205687"/>
                </a:moveTo>
                <a:lnTo>
                  <a:pt x="62825" y="1205687"/>
                </a:lnTo>
                <a:lnTo>
                  <a:pt x="62825" y="1254446"/>
                </a:lnTo>
                <a:lnTo>
                  <a:pt x="100455" y="1254446"/>
                </a:lnTo>
                <a:lnTo>
                  <a:pt x="100260" y="1250014"/>
                </a:lnTo>
                <a:lnTo>
                  <a:pt x="99939" y="1245581"/>
                </a:lnTo>
                <a:lnTo>
                  <a:pt x="99496" y="1245581"/>
                </a:lnTo>
                <a:lnTo>
                  <a:pt x="98933" y="1241148"/>
                </a:lnTo>
                <a:lnTo>
                  <a:pt x="98255" y="1241148"/>
                </a:lnTo>
                <a:lnTo>
                  <a:pt x="97463" y="1236716"/>
                </a:lnTo>
                <a:lnTo>
                  <a:pt x="96561" y="1236716"/>
                </a:lnTo>
                <a:lnTo>
                  <a:pt x="95553" y="1232283"/>
                </a:lnTo>
                <a:lnTo>
                  <a:pt x="94441" y="1232283"/>
                </a:lnTo>
                <a:lnTo>
                  <a:pt x="93228" y="1227850"/>
                </a:lnTo>
                <a:lnTo>
                  <a:pt x="91919" y="1227850"/>
                </a:lnTo>
                <a:lnTo>
                  <a:pt x="90516" y="1223418"/>
                </a:lnTo>
                <a:lnTo>
                  <a:pt x="87441" y="1223418"/>
                </a:lnTo>
                <a:lnTo>
                  <a:pt x="85775" y="1218985"/>
                </a:lnTo>
                <a:lnTo>
                  <a:pt x="84028" y="1218985"/>
                </a:lnTo>
                <a:lnTo>
                  <a:pt x="82203" y="1214552"/>
                </a:lnTo>
                <a:lnTo>
                  <a:pt x="78333" y="1214552"/>
                </a:lnTo>
                <a:lnTo>
                  <a:pt x="76293" y="1210120"/>
                </a:lnTo>
                <a:lnTo>
                  <a:pt x="67515" y="1210120"/>
                </a:lnTo>
                <a:lnTo>
                  <a:pt x="65182" y="1205687"/>
                </a:lnTo>
                <a:close/>
              </a:path>
              <a:path w="100965" h="1303654">
                <a:moveTo>
                  <a:pt x="100455" y="44326"/>
                </a:moveTo>
                <a:lnTo>
                  <a:pt x="65" y="44326"/>
                </a:lnTo>
                <a:lnTo>
                  <a:pt x="0" y="48759"/>
                </a:lnTo>
                <a:lnTo>
                  <a:pt x="65" y="53192"/>
                </a:lnTo>
                <a:lnTo>
                  <a:pt x="260" y="53192"/>
                </a:lnTo>
                <a:lnTo>
                  <a:pt x="580" y="57624"/>
                </a:lnTo>
                <a:lnTo>
                  <a:pt x="1023" y="57624"/>
                </a:lnTo>
                <a:lnTo>
                  <a:pt x="1586" y="62057"/>
                </a:lnTo>
                <a:lnTo>
                  <a:pt x="2265" y="62057"/>
                </a:lnTo>
                <a:lnTo>
                  <a:pt x="3057" y="66490"/>
                </a:lnTo>
                <a:lnTo>
                  <a:pt x="3959" y="66490"/>
                </a:lnTo>
                <a:lnTo>
                  <a:pt x="4966" y="70922"/>
                </a:lnTo>
                <a:lnTo>
                  <a:pt x="6078" y="70922"/>
                </a:lnTo>
                <a:lnTo>
                  <a:pt x="7291" y="75355"/>
                </a:lnTo>
                <a:lnTo>
                  <a:pt x="8600" y="75355"/>
                </a:lnTo>
                <a:lnTo>
                  <a:pt x="10004" y="79788"/>
                </a:lnTo>
                <a:lnTo>
                  <a:pt x="11498" y="79788"/>
                </a:lnTo>
                <a:lnTo>
                  <a:pt x="13079" y="84220"/>
                </a:lnTo>
                <a:lnTo>
                  <a:pt x="16491" y="84220"/>
                </a:lnTo>
                <a:lnTo>
                  <a:pt x="18317" y="88653"/>
                </a:lnTo>
                <a:lnTo>
                  <a:pt x="22187" y="88653"/>
                </a:lnTo>
                <a:lnTo>
                  <a:pt x="24226" y="93086"/>
                </a:lnTo>
                <a:lnTo>
                  <a:pt x="30724" y="93086"/>
                </a:lnTo>
                <a:lnTo>
                  <a:pt x="33004" y="97518"/>
                </a:lnTo>
                <a:lnTo>
                  <a:pt x="37695" y="97518"/>
                </a:lnTo>
                <a:lnTo>
                  <a:pt x="37695" y="48759"/>
                </a:lnTo>
                <a:lnTo>
                  <a:pt x="100520" y="48759"/>
                </a:lnTo>
                <a:lnTo>
                  <a:pt x="100455" y="44326"/>
                </a:lnTo>
                <a:close/>
              </a:path>
              <a:path w="100965" h="1303654">
                <a:moveTo>
                  <a:pt x="100520" y="48759"/>
                </a:moveTo>
                <a:lnTo>
                  <a:pt x="62825" y="48759"/>
                </a:lnTo>
                <a:lnTo>
                  <a:pt x="62825" y="97518"/>
                </a:lnTo>
                <a:lnTo>
                  <a:pt x="67515" y="97518"/>
                </a:lnTo>
                <a:lnTo>
                  <a:pt x="69796" y="93086"/>
                </a:lnTo>
                <a:lnTo>
                  <a:pt x="76293" y="93086"/>
                </a:lnTo>
                <a:lnTo>
                  <a:pt x="78333" y="88653"/>
                </a:lnTo>
                <a:lnTo>
                  <a:pt x="82203" y="88653"/>
                </a:lnTo>
                <a:lnTo>
                  <a:pt x="84028" y="84220"/>
                </a:lnTo>
                <a:lnTo>
                  <a:pt x="87441" y="84220"/>
                </a:lnTo>
                <a:lnTo>
                  <a:pt x="89022" y="79788"/>
                </a:lnTo>
                <a:lnTo>
                  <a:pt x="90516" y="79788"/>
                </a:lnTo>
                <a:lnTo>
                  <a:pt x="91919" y="75355"/>
                </a:lnTo>
                <a:lnTo>
                  <a:pt x="93228" y="75355"/>
                </a:lnTo>
                <a:lnTo>
                  <a:pt x="94441" y="70922"/>
                </a:lnTo>
                <a:lnTo>
                  <a:pt x="95553" y="70922"/>
                </a:lnTo>
                <a:lnTo>
                  <a:pt x="96561" y="66490"/>
                </a:lnTo>
                <a:lnTo>
                  <a:pt x="97463" y="66490"/>
                </a:lnTo>
                <a:lnTo>
                  <a:pt x="98255" y="62057"/>
                </a:lnTo>
                <a:lnTo>
                  <a:pt x="98933" y="62057"/>
                </a:lnTo>
                <a:lnTo>
                  <a:pt x="99496" y="57624"/>
                </a:lnTo>
                <a:lnTo>
                  <a:pt x="99939" y="57624"/>
                </a:lnTo>
                <a:lnTo>
                  <a:pt x="100260" y="53192"/>
                </a:lnTo>
                <a:lnTo>
                  <a:pt x="100455" y="53192"/>
                </a:lnTo>
                <a:lnTo>
                  <a:pt x="100520" y="48759"/>
                </a:lnTo>
                <a:close/>
              </a:path>
              <a:path w="100965" h="1303654">
                <a:moveTo>
                  <a:pt x="99939" y="39894"/>
                </a:moveTo>
                <a:lnTo>
                  <a:pt x="580" y="39894"/>
                </a:lnTo>
                <a:lnTo>
                  <a:pt x="260" y="44326"/>
                </a:lnTo>
                <a:lnTo>
                  <a:pt x="100260" y="44326"/>
                </a:lnTo>
                <a:lnTo>
                  <a:pt x="99939" y="39894"/>
                </a:lnTo>
                <a:close/>
              </a:path>
              <a:path w="100965" h="1303654">
                <a:moveTo>
                  <a:pt x="98933" y="35461"/>
                </a:moveTo>
                <a:lnTo>
                  <a:pt x="1586" y="35461"/>
                </a:lnTo>
                <a:lnTo>
                  <a:pt x="1023" y="39894"/>
                </a:lnTo>
                <a:lnTo>
                  <a:pt x="99496" y="39894"/>
                </a:lnTo>
                <a:lnTo>
                  <a:pt x="98933" y="35461"/>
                </a:lnTo>
                <a:close/>
              </a:path>
              <a:path w="100965" h="1303654">
                <a:moveTo>
                  <a:pt x="97463" y="31028"/>
                </a:moveTo>
                <a:lnTo>
                  <a:pt x="3057" y="31028"/>
                </a:lnTo>
                <a:lnTo>
                  <a:pt x="2265" y="35461"/>
                </a:lnTo>
                <a:lnTo>
                  <a:pt x="98255" y="35461"/>
                </a:lnTo>
                <a:lnTo>
                  <a:pt x="97463" y="31028"/>
                </a:lnTo>
                <a:close/>
              </a:path>
              <a:path w="100965" h="1303654">
                <a:moveTo>
                  <a:pt x="95553" y="26596"/>
                </a:moveTo>
                <a:lnTo>
                  <a:pt x="4966" y="26596"/>
                </a:lnTo>
                <a:lnTo>
                  <a:pt x="3959" y="31028"/>
                </a:lnTo>
                <a:lnTo>
                  <a:pt x="96561" y="31028"/>
                </a:lnTo>
                <a:lnTo>
                  <a:pt x="95553" y="26596"/>
                </a:lnTo>
                <a:close/>
              </a:path>
              <a:path w="100965" h="1303654">
                <a:moveTo>
                  <a:pt x="93228" y="22163"/>
                </a:moveTo>
                <a:lnTo>
                  <a:pt x="7291" y="22163"/>
                </a:lnTo>
                <a:lnTo>
                  <a:pt x="6078" y="26596"/>
                </a:lnTo>
                <a:lnTo>
                  <a:pt x="94441" y="26596"/>
                </a:lnTo>
                <a:lnTo>
                  <a:pt x="93228" y="22163"/>
                </a:lnTo>
                <a:close/>
              </a:path>
              <a:path w="100965" h="1303654">
                <a:moveTo>
                  <a:pt x="90516" y="17730"/>
                </a:moveTo>
                <a:lnTo>
                  <a:pt x="10004" y="17730"/>
                </a:lnTo>
                <a:lnTo>
                  <a:pt x="8600" y="22163"/>
                </a:lnTo>
                <a:lnTo>
                  <a:pt x="91919" y="22163"/>
                </a:lnTo>
                <a:lnTo>
                  <a:pt x="90516" y="17730"/>
                </a:lnTo>
                <a:close/>
              </a:path>
              <a:path w="100965" h="1303654">
                <a:moveTo>
                  <a:pt x="87441" y="13298"/>
                </a:moveTo>
                <a:lnTo>
                  <a:pt x="13079" y="13298"/>
                </a:lnTo>
                <a:lnTo>
                  <a:pt x="11498" y="17730"/>
                </a:lnTo>
                <a:lnTo>
                  <a:pt x="89022" y="17730"/>
                </a:lnTo>
                <a:lnTo>
                  <a:pt x="87441" y="13298"/>
                </a:lnTo>
                <a:close/>
              </a:path>
              <a:path w="100965" h="1303654">
                <a:moveTo>
                  <a:pt x="82203" y="8865"/>
                </a:moveTo>
                <a:lnTo>
                  <a:pt x="18317" y="8865"/>
                </a:lnTo>
                <a:lnTo>
                  <a:pt x="16491" y="13298"/>
                </a:lnTo>
                <a:lnTo>
                  <a:pt x="84028" y="13298"/>
                </a:lnTo>
                <a:lnTo>
                  <a:pt x="82203" y="8865"/>
                </a:lnTo>
                <a:close/>
              </a:path>
              <a:path w="100965" h="1303654">
                <a:moveTo>
                  <a:pt x="76293" y="4432"/>
                </a:moveTo>
                <a:lnTo>
                  <a:pt x="24226" y="4432"/>
                </a:lnTo>
                <a:lnTo>
                  <a:pt x="22187" y="8865"/>
                </a:lnTo>
                <a:lnTo>
                  <a:pt x="78333" y="8865"/>
                </a:lnTo>
                <a:lnTo>
                  <a:pt x="76293" y="4432"/>
                </a:lnTo>
                <a:close/>
              </a:path>
              <a:path w="100965" h="1303654">
                <a:moveTo>
                  <a:pt x="67515" y="0"/>
                </a:moveTo>
                <a:lnTo>
                  <a:pt x="33004" y="0"/>
                </a:lnTo>
                <a:lnTo>
                  <a:pt x="30724" y="4432"/>
                </a:lnTo>
                <a:lnTo>
                  <a:pt x="69796" y="4432"/>
                </a:lnTo>
                <a:lnTo>
                  <a:pt x="67515" y="0"/>
                </a:lnTo>
                <a:close/>
              </a:path>
            </a:pathLst>
          </a:custGeom>
          <a:solidFill>
            <a:srgbClr val="045191"/>
          </a:solidFill>
        </p:spPr>
        <p:txBody>
          <a:bodyPr wrap="square" lIns="0" tIns="0" rIns="0" bIns="0" rtlCol="0"/>
          <a:lstStyle/>
          <a:p>
            <a:endParaRPr sz="819"/>
          </a:p>
        </p:txBody>
      </p:sp>
      <p:sp>
        <p:nvSpPr>
          <p:cNvPr id="247" name="object 155"/>
          <p:cNvSpPr/>
          <p:nvPr/>
        </p:nvSpPr>
        <p:spPr>
          <a:xfrm>
            <a:off x="2411354" y="5109264"/>
            <a:ext cx="189740" cy="189740"/>
          </a:xfrm>
          <a:custGeom>
            <a:avLst/>
            <a:gdLst/>
            <a:ahLst/>
            <a:cxnLst/>
            <a:rect l="l" t="t" r="r" b="b"/>
            <a:pathLst>
              <a:path w="417195" h="417195">
                <a:moveTo>
                  <a:pt x="208479" y="0"/>
                </a:moveTo>
                <a:lnTo>
                  <a:pt x="158379" y="6058"/>
                </a:lnTo>
                <a:lnTo>
                  <a:pt x="112671" y="23270"/>
                </a:lnTo>
                <a:lnTo>
                  <a:pt x="72803" y="50184"/>
                </a:lnTo>
                <a:lnTo>
                  <a:pt x="40224" y="85354"/>
                </a:lnTo>
                <a:lnTo>
                  <a:pt x="16383" y="127329"/>
                </a:lnTo>
                <a:lnTo>
                  <a:pt x="2728" y="174662"/>
                </a:lnTo>
                <a:lnTo>
                  <a:pt x="0" y="208479"/>
                </a:lnTo>
                <a:lnTo>
                  <a:pt x="691" y="225577"/>
                </a:lnTo>
                <a:lnTo>
                  <a:pt x="10628" y="274375"/>
                </a:lnTo>
                <a:lnTo>
                  <a:pt x="31235" y="318297"/>
                </a:lnTo>
                <a:lnTo>
                  <a:pt x="61062" y="355896"/>
                </a:lnTo>
                <a:lnTo>
                  <a:pt x="98661" y="385724"/>
                </a:lnTo>
                <a:lnTo>
                  <a:pt x="142584" y="406330"/>
                </a:lnTo>
                <a:lnTo>
                  <a:pt x="191381" y="416268"/>
                </a:lnTo>
                <a:lnTo>
                  <a:pt x="208479" y="416959"/>
                </a:lnTo>
                <a:lnTo>
                  <a:pt x="225578" y="416268"/>
                </a:lnTo>
                <a:lnTo>
                  <a:pt x="274375" y="406330"/>
                </a:lnTo>
                <a:lnTo>
                  <a:pt x="318297" y="385724"/>
                </a:lnTo>
                <a:lnTo>
                  <a:pt x="355896" y="355896"/>
                </a:lnTo>
                <a:lnTo>
                  <a:pt x="385724" y="318297"/>
                </a:lnTo>
                <a:lnTo>
                  <a:pt x="406330" y="274375"/>
                </a:lnTo>
                <a:lnTo>
                  <a:pt x="416268" y="225577"/>
                </a:lnTo>
                <a:lnTo>
                  <a:pt x="416959" y="208479"/>
                </a:lnTo>
                <a:lnTo>
                  <a:pt x="416268" y="191380"/>
                </a:lnTo>
                <a:lnTo>
                  <a:pt x="406330" y="142583"/>
                </a:lnTo>
                <a:lnTo>
                  <a:pt x="385724" y="98661"/>
                </a:lnTo>
                <a:lnTo>
                  <a:pt x="355896" y="61062"/>
                </a:lnTo>
                <a:lnTo>
                  <a:pt x="318297" y="31234"/>
                </a:lnTo>
                <a:lnTo>
                  <a:pt x="274375" y="10628"/>
                </a:lnTo>
                <a:lnTo>
                  <a:pt x="225578" y="691"/>
                </a:lnTo>
                <a:lnTo>
                  <a:pt x="208479" y="0"/>
                </a:lnTo>
                <a:close/>
              </a:path>
            </a:pathLst>
          </a:custGeom>
          <a:solidFill>
            <a:srgbClr val="D62023"/>
          </a:solidFill>
        </p:spPr>
        <p:txBody>
          <a:bodyPr wrap="square" lIns="0" tIns="0" rIns="0" bIns="0" rtlCol="0"/>
          <a:lstStyle/>
          <a:p>
            <a:endParaRPr sz="819"/>
          </a:p>
        </p:txBody>
      </p:sp>
      <p:sp>
        <p:nvSpPr>
          <p:cNvPr id="244" name="object 156"/>
          <p:cNvSpPr/>
          <p:nvPr/>
        </p:nvSpPr>
        <p:spPr>
          <a:xfrm>
            <a:off x="2455253" y="5141757"/>
            <a:ext cx="112342" cy="112342"/>
          </a:xfrm>
          <a:custGeom>
            <a:avLst/>
            <a:gdLst/>
            <a:ahLst/>
            <a:cxnLst/>
            <a:rect l="l" t="t" r="r" b="b"/>
            <a:pathLst>
              <a:path w="247015" h="247015">
                <a:moveTo>
                  <a:pt x="123028" y="0"/>
                </a:moveTo>
                <a:lnTo>
                  <a:pt x="80717" y="7464"/>
                </a:lnTo>
                <a:lnTo>
                  <a:pt x="44690" y="28085"/>
                </a:lnTo>
                <a:lnTo>
                  <a:pt x="17606" y="59203"/>
                </a:lnTo>
                <a:lnTo>
                  <a:pt x="2123" y="98161"/>
                </a:lnTo>
                <a:lnTo>
                  <a:pt x="0" y="112430"/>
                </a:lnTo>
                <a:lnTo>
                  <a:pt x="690" y="128563"/>
                </a:lnTo>
                <a:lnTo>
                  <a:pt x="11584" y="172204"/>
                </a:lnTo>
                <a:lnTo>
                  <a:pt x="33895" y="207377"/>
                </a:lnTo>
                <a:lnTo>
                  <a:pt x="65284" y="232372"/>
                </a:lnTo>
                <a:lnTo>
                  <a:pt x="103414" y="245478"/>
                </a:lnTo>
                <a:lnTo>
                  <a:pt x="117218" y="246909"/>
                </a:lnTo>
                <a:lnTo>
                  <a:pt x="132665" y="246114"/>
                </a:lnTo>
                <a:lnTo>
                  <a:pt x="174858" y="234574"/>
                </a:lnTo>
                <a:lnTo>
                  <a:pt x="209164" y="211233"/>
                </a:lnTo>
                <a:lnTo>
                  <a:pt x="233449" y="178572"/>
                </a:lnTo>
                <a:lnTo>
                  <a:pt x="238409" y="167270"/>
                </a:lnTo>
                <a:lnTo>
                  <a:pt x="108813" y="167270"/>
                </a:lnTo>
                <a:lnTo>
                  <a:pt x="106178" y="166259"/>
                </a:lnTo>
                <a:lnTo>
                  <a:pt x="66692" y="126775"/>
                </a:lnTo>
                <a:lnTo>
                  <a:pt x="66692" y="120269"/>
                </a:lnTo>
                <a:lnTo>
                  <a:pt x="74742" y="112218"/>
                </a:lnTo>
                <a:lnTo>
                  <a:pt x="141650" y="112218"/>
                </a:lnTo>
                <a:lnTo>
                  <a:pt x="175103" y="78765"/>
                </a:lnTo>
                <a:lnTo>
                  <a:pt x="237770" y="78765"/>
                </a:lnTo>
                <a:lnTo>
                  <a:pt x="233671" y="69099"/>
                </a:lnTo>
                <a:lnTo>
                  <a:pt x="209489" y="35541"/>
                </a:lnTo>
                <a:lnTo>
                  <a:pt x="175764" y="11858"/>
                </a:lnTo>
                <a:lnTo>
                  <a:pt x="135111" y="586"/>
                </a:lnTo>
                <a:lnTo>
                  <a:pt x="123028" y="0"/>
                </a:lnTo>
                <a:close/>
              </a:path>
              <a:path w="247015" h="247015">
                <a:moveTo>
                  <a:pt x="237770" y="78765"/>
                </a:moveTo>
                <a:lnTo>
                  <a:pt x="181608" y="78765"/>
                </a:lnTo>
                <a:lnTo>
                  <a:pt x="189658" y="86816"/>
                </a:lnTo>
                <a:lnTo>
                  <a:pt x="189658" y="93319"/>
                </a:lnTo>
                <a:lnTo>
                  <a:pt x="116718" y="166259"/>
                </a:lnTo>
                <a:lnTo>
                  <a:pt x="114083" y="167270"/>
                </a:lnTo>
                <a:lnTo>
                  <a:pt x="238409" y="167270"/>
                </a:lnTo>
                <a:lnTo>
                  <a:pt x="238947" y="166043"/>
                </a:lnTo>
                <a:lnTo>
                  <a:pt x="243015" y="152846"/>
                </a:lnTo>
                <a:lnTo>
                  <a:pt x="245573" y="139073"/>
                </a:lnTo>
                <a:lnTo>
                  <a:pt x="246543" y="124816"/>
                </a:lnTo>
                <a:lnTo>
                  <a:pt x="245691" y="109993"/>
                </a:lnTo>
                <a:lnTo>
                  <a:pt x="243197" y="95703"/>
                </a:lnTo>
                <a:lnTo>
                  <a:pt x="239158" y="82040"/>
                </a:lnTo>
                <a:lnTo>
                  <a:pt x="237770" y="78765"/>
                </a:lnTo>
                <a:close/>
              </a:path>
              <a:path w="247015" h="247015">
                <a:moveTo>
                  <a:pt x="141650" y="112218"/>
                </a:moveTo>
                <a:lnTo>
                  <a:pt x="81245" y="112218"/>
                </a:lnTo>
                <a:lnTo>
                  <a:pt x="111448" y="142421"/>
                </a:lnTo>
                <a:lnTo>
                  <a:pt x="141650" y="112218"/>
                </a:lnTo>
                <a:close/>
              </a:path>
            </a:pathLst>
          </a:custGeom>
          <a:solidFill>
            <a:srgbClr val="FEFEFE"/>
          </a:solidFill>
        </p:spPr>
        <p:txBody>
          <a:bodyPr wrap="square" lIns="0" tIns="0" rIns="0" bIns="0" rtlCol="0"/>
          <a:lstStyle/>
          <a:p>
            <a:endParaRPr sz="819"/>
          </a:p>
        </p:txBody>
      </p:sp>
      <p:sp>
        <p:nvSpPr>
          <p:cNvPr id="250" name="Прямоугольник 249">
            <a:extLst>
              <a:ext uri="{FF2B5EF4-FFF2-40B4-BE49-F238E27FC236}">
                <a16:creationId xmlns:a16="http://schemas.microsoft.com/office/drawing/2014/main" xmlns="" id="{FF006063-8678-4E3A-BE27-1412B9A9EC2E}"/>
              </a:ext>
            </a:extLst>
          </p:cNvPr>
          <p:cNvSpPr/>
          <p:nvPr/>
        </p:nvSpPr>
        <p:spPr>
          <a:xfrm>
            <a:off x="5633" y="6713"/>
            <a:ext cx="9144000" cy="544121"/>
          </a:xfrm>
          <a:prstGeom prst="rect">
            <a:avLst/>
          </a:prstGeom>
          <a:gradFill flip="none" rotWithShape="1">
            <a:gsLst>
              <a:gs pos="0">
                <a:srgbClr val="002060"/>
              </a:gs>
              <a:gs pos="100000">
                <a:srgbClr val="0039A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ru-RU" sz="318" dirty="0"/>
          </a:p>
        </p:txBody>
      </p:sp>
      <p:sp>
        <p:nvSpPr>
          <p:cNvPr id="253" name="Прямоугольник 252"/>
          <p:cNvSpPr/>
          <p:nvPr/>
        </p:nvSpPr>
        <p:spPr>
          <a:xfrm>
            <a:off x="281393" y="126811"/>
            <a:ext cx="8740437" cy="327397"/>
          </a:xfrm>
          <a:prstGeom prst="rect">
            <a:avLst/>
          </a:prstGeom>
        </p:spPr>
        <p:txBody>
          <a:bodyPr wrap="square">
            <a:spAutoFit/>
          </a:bodyPr>
          <a:lstStyle/>
          <a:p>
            <a:pPr algn="ctr">
              <a:lnSpc>
                <a:spcPct val="120000"/>
              </a:lnSpc>
            </a:pPr>
            <a:r>
              <a:rPr lang="uz-Cyrl-UZ" sz="1273" b="1" dirty="0">
                <a:solidFill>
                  <a:schemeClr val="bg1"/>
                </a:solidFill>
                <a:latin typeface="Arial" panose="020B0604020202020204" pitchFamily="34" charset="0"/>
                <a:cs typeface="Arial" panose="020B0604020202020204" pitchFamily="34" charset="0"/>
              </a:rPr>
              <a:t>КАТТАҚЎРҒОН ШАҲРИДА ИҚТИСОДИЙ “ЎСИШ НУҚТА” (“ДРАЙВЕР”) ЛАРИ</a:t>
            </a:r>
          </a:p>
        </p:txBody>
      </p:sp>
      <p:sp>
        <p:nvSpPr>
          <p:cNvPr id="42" name="AutoShape 2" descr="Мясо ломтик силуэт | Бесплатно значок"/>
          <p:cNvSpPr>
            <a:spLocks noChangeAspect="1" noChangeArrowheads="1"/>
          </p:cNvSpPr>
          <p:nvPr/>
        </p:nvSpPr>
        <p:spPr bwMode="auto">
          <a:xfrm>
            <a:off x="70761" y="791363"/>
            <a:ext cx="138633" cy="13863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41590" tIns="20795" rIns="41590" bIns="20795" numCol="1" anchor="t" anchorCtr="0" compatLnSpc="1">
            <a:prstTxWarp prst="textNoShape">
              <a:avLst/>
            </a:prstTxWarp>
          </a:bodyPr>
          <a:lstStyle/>
          <a:p>
            <a:endParaRPr lang="ru-RU" sz="819"/>
          </a:p>
        </p:txBody>
      </p:sp>
      <p:sp>
        <p:nvSpPr>
          <p:cNvPr id="43" name="AutoShape 4" descr="Мясо ломтик силуэт | Бесплатно значок"/>
          <p:cNvSpPr>
            <a:spLocks noChangeAspect="1" noChangeArrowheads="1"/>
          </p:cNvSpPr>
          <p:nvPr/>
        </p:nvSpPr>
        <p:spPr bwMode="auto">
          <a:xfrm>
            <a:off x="140077" y="860680"/>
            <a:ext cx="138633" cy="13863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41590" tIns="20795" rIns="41590" bIns="20795" numCol="1" anchor="t" anchorCtr="0" compatLnSpc="1">
            <a:prstTxWarp prst="textNoShape">
              <a:avLst/>
            </a:prstTxWarp>
          </a:bodyPr>
          <a:lstStyle/>
          <a:p>
            <a:endParaRPr lang="ru-RU" sz="819"/>
          </a:p>
        </p:txBody>
      </p:sp>
      <p:sp>
        <p:nvSpPr>
          <p:cNvPr id="46" name="AutoShape 6" descr="Мясо ломтик силуэт | Бесплатно значок"/>
          <p:cNvSpPr>
            <a:spLocks noChangeAspect="1" noChangeArrowheads="1"/>
          </p:cNvSpPr>
          <p:nvPr/>
        </p:nvSpPr>
        <p:spPr bwMode="auto">
          <a:xfrm>
            <a:off x="209394" y="929996"/>
            <a:ext cx="138633" cy="13863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41590" tIns="20795" rIns="41590" bIns="20795" numCol="1" anchor="t" anchorCtr="0" compatLnSpc="1">
            <a:prstTxWarp prst="textNoShape">
              <a:avLst/>
            </a:prstTxWarp>
          </a:bodyPr>
          <a:lstStyle/>
          <a:p>
            <a:endParaRPr lang="ru-RU" sz="819"/>
          </a:p>
        </p:txBody>
      </p:sp>
      <p:sp>
        <p:nvSpPr>
          <p:cNvPr id="47" name="AutoShape 8" descr="Мясо ломтик силуэт | Бесплатно значок"/>
          <p:cNvSpPr>
            <a:spLocks noChangeAspect="1" noChangeArrowheads="1"/>
          </p:cNvSpPr>
          <p:nvPr/>
        </p:nvSpPr>
        <p:spPr bwMode="auto">
          <a:xfrm>
            <a:off x="278710" y="999313"/>
            <a:ext cx="138633" cy="13863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41590" tIns="20795" rIns="41590" bIns="20795" numCol="1" anchor="t" anchorCtr="0" compatLnSpc="1">
            <a:prstTxWarp prst="textNoShape">
              <a:avLst/>
            </a:prstTxWarp>
          </a:bodyPr>
          <a:lstStyle/>
          <a:p>
            <a:endParaRPr lang="ru-RU" sz="819"/>
          </a:p>
        </p:txBody>
      </p:sp>
      <p:pic>
        <p:nvPicPr>
          <p:cNvPr id="194" name="Picture 7" descr="C:\Users\addddd\Desktop\photo_2020-07-02_19-46-28.jpg"/>
          <p:cNvPicPr>
            <a:picLocks noChangeAspect="1" noChangeArrowheads="1"/>
          </p:cNvPicPr>
          <p:nvPr/>
        </p:nvPicPr>
        <p:blipFill>
          <a:blip r:embed="rId12" cstate="print"/>
          <a:srcRect/>
          <a:stretch>
            <a:fillRect/>
          </a:stretch>
        </p:blipFill>
        <p:spPr bwMode="auto">
          <a:xfrm>
            <a:off x="1853619" y="1221441"/>
            <a:ext cx="2591178" cy="2460853"/>
          </a:xfrm>
          <a:prstGeom prst="rect">
            <a:avLst/>
          </a:prstGeom>
          <a:noFill/>
        </p:spPr>
      </p:pic>
      <p:sp>
        <p:nvSpPr>
          <p:cNvPr id="195" name="object 87"/>
          <p:cNvSpPr/>
          <p:nvPr/>
        </p:nvSpPr>
        <p:spPr>
          <a:xfrm>
            <a:off x="2371770" y="1162451"/>
            <a:ext cx="642253" cy="1630790"/>
          </a:xfrm>
          <a:custGeom>
            <a:avLst/>
            <a:gdLst/>
            <a:ahLst/>
            <a:cxnLst/>
            <a:rect l="l" t="t" r="r" b="b"/>
            <a:pathLst>
              <a:path w="1741170" h="1598929">
                <a:moveTo>
                  <a:pt x="62825" y="100520"/>
                </a:moveTo>
                <a:lnTo>
                  <a:pt x="37695" y="100520"/>
                </a:lnTo>
                <a:lnTo>
                  <a:pt x="37695" y="125650"/>
                </a:lnTo>
                <a:lnTo>
                  <a:pt x="62825" y="125650"/>
                </a:lnTo>
                <a:lnTo>
                  <a:pt x="62825" y="100520"/>
                </a:lnTo>
                <a:close/>
              </a:path>
              <a:path w="1741170" h="1598929">
                <a:moveTo>
                  <a:pt x="50260" y="0"/>
                </a:moveTo>
                <a:lnTo>
                  <a:pt x="14744" y="14764"/>
                </a:lnTo>
                <a:lnTo>
                  <a:pt x="0" y="50260"/>
                </a:lnTo>
                <a:lnTo>
                  <a:pt x="65" y="52836"/>
                </a:lnTo>
                <a:lnTo>
                  <a:pt x="16491" y="87424"/>
                </a:lnTo>
                <a:lnTo>
                  <a:pt x="50260" y="100520"/>
                </a:lnTo>
                <a:lnTo>
                  <a:pt x="52841" y="100455"/>
                </a:lnTo>
                <a:lnTo>
                  <a:pt x="87441" y="84008"/>
                </a:lnTo>
                <a:lnTo>
                  <a:pt x="93736" y="75390"/>
                </a:lnTo>
                <a:lnTo>
                  <a:pt x="37695" y="75390"/>
                </a:lnTo>
                <a:lnTo>
                  <a:pt x="37695" y="50260"/>
                </a:lnTo>
                <a:lnTo>
                  <a:pt x="100520" y="50260"/>
                </a:lnTo>
                <a:lnTo>
                  <a:pt x="100455" y="47684"/>
                </a:lnTo>
                <a:lnTo>
                  <a:pt x="84028" y="13096"/>
                </a:lnTo>
                <a:lnTo>
                  <a:pt x="52841" y="65"/>
                </a:lnTo>
                <a:lnTo>
                  <a:pt x="50260" y="0"/>
                </a:lnTo>
                <a:close/>
              </a:path>
              <a:path w="1741170" h="1598929">
                <a:moveTo>
                  <a:pt x="62825" y="50260"/>
                </a:moveTo>
                <a:lnTo>
                  <a:pt x="37695" y="50260"/>
                </a:lnTo>
                <a:lnTo>
                  <a:pt x="37695" y="75390"/>
                </a:lnTo>
                <a:lnTo>
                  <a:pt x="62825" y="75390"/>
                </a:lnTo>
                <a:lnTo>
                  <a:pt x="62825" y="50260"/>
                </a:lnTo>
                <a:close/>
              </a:path>
              <a:path w="1741170" h="1598929">
                <a:moveTo>
                  <a:pt x="100520" y="50260"/>
                </a:moveTo>
                <a:lnTo>
                  <a:pt x="62825" y="50260"/>
                </a:lnTo>
                <a:lnTo>
                  <a:pt x="62825" y="75390"/>
                </a:lnTo>
                <a:lnTo>
                  <a:pt x="93736" y="75390"/>
                </a:lnTo>
                <a:lnTo>
                  <a:pt x="94441" y="74166"/>
                </a:lnTo>
                <a:lnTo>
                  <a:pt x="100520" y="50260"/>
                </a:lnTo>
                <a:close/>
              </a:path>
              <a:path w="1741170" h="1598929">
                <a:moveTo>
                  <a:pt x="62825" y="150780"/>
                </a:moveTo>
                <a:lnTo>
                  <a:pt x="37695" y="150780"/>
                </a:lnTo>
                <a:lnTo>
                  <a:pt x="37695" y="175911"/>
                </a:lnTo>
                <a:lnTo>
                  <a:pt x="62825" y="175911"/>
                </a:lnTo>
                <a:lnTo>
                  <a:pt x="62825" y="150780"/>
                </a:lnTo>
                <a:close/>
              </a:path>
              <a:path w="1741170" h="1598929">
                <a:moveTo>
                  <a:pt x="62825" y="201041"/>
                </a:moveTo>
                <a:lnTo>
                  <a:pt x="37695" y="201041"/>
                </a:lnTo>
                <a:lnTo>
                  <a:pt x="37695" y="226171"/>
                </a:lnTo>
                <a:lnTo>
                  <a:pt x="62825" y="226171"/>
                </a:lnTo>
                <a:lnTo>
                  <a:pt x="62825" y="201041"/>
                </a:lnTo>
                <a:close/>
              </a:path>
              <a:path w="1741170" h="1598929">
                <a:moveTo>
                  <a:pt x="62825" y="251301"/>
                </a:moveTo>
                <a:lnTo>
                  <a:pt x="37695" y="251301"/>
                </a:lnTo>
                <a:lnTo>
                  <a:pt x="37695" y="276431"/>
                </a:lnTo>
                <a:lnTo>
                  <a:pt x="62825" y="276431"/>
                </a:lnTo>
                <a:lnTo>
                  <a:pt x="62825" y="251301"/>
                </a:lnTo>
                <a:close/>
              </a:path>
              <a:path w="1741170" h="1598929">
                <a:moveTo>
                  <a:pt x="62825" y="301561"/>
                </a:moveTo>
                <a:lnTo>
                  <a:pt x="37695" y="301561"/>
                </a:lnTo>
                <a:lnTo>
                  <a:pt x="37695" y="326691"/>
                </a:lnTo>
                <a:lnTo>
                  <a:pt x="62825" y="326691"/>
                </a:lnTo>
                <a:lnTo>
                  <a:pt x="62825" y="301561"/>
                </a:lnTo>
                <a:close/>
              </a:path>
              <a:path w="1741170" h="1598929">
                <a:moveTo>
                  <a:pt x="62825" y="351821"/>
                </a:moveTo>
                <a:lnTo>
                  <a:pt x="37695" y="351821"/>
                </a:lnTo>
                <a:lnTo>
                  <a:pt x="37695" y="376952"/>
                </a:lnTo>
                <a:lnTo>
                  <a:pt x="62825" y="376952"/>
                </a:lnTo>
                <a:lnTo>
                  <a:pt x="62825" y="351821"/>
                </a:lnTo>
                <a:close/>
              </a:path>
              <a:path w="1741170" h="1598929">
                <a:moveTo>
                  <a:pt x="62825" y="402082"/>
                </a:moveTo>
                <a:lnTo>
                  <a:pt x="37695" y="402082"/>
                </a:lnTo>
                <a:lnTo>
                  <a:pt x="37695" y="427212"/>
                </a:lnTo>
                <a:lnTo>
                  <a:pt x="62825" y="427212"/>
                </a:lnTo>
                <a:lnTo>
                  <a:pt x="62825" y="402082"/>
                </a:lnTo>
                <a:close/>
              </a:path>
              <a:path w="1741170" h="1598929">
                <a:moveTo>
                  <a:pt x="62825" y="452342"/>
                </a:moveTo>
                <a:lnTo>
                  <a:pt x="37695" y="452342"/>
                </a:lnTo>
                <a:lnTo>
                  <a:pt x="37695" y="477472"/>
                </a:lnTo>
                <a:lnTo>
                  <a:pt x="62825" y="477472"/>
                </a:lnTo>
                <a:lnTo>
                  <a:pt x="62825" y="452342"/>
                </a:lnTo>
                <a:close/>
              </a:path>
              <a:path w="1741170" h="1598929">
                <a:moveTo>
                  <a:pt x="53326" y="527603"/>
                </a:moveTo>
                <a:lnTo>
                  <a:pt x="43597" y="532993"/>
                </a:lnTo>
                <a:lnTo>
                  <a:pt x="48166" y="535852"/>
                </a:lnTo>
                <a:lnTo>
                  <a:pt x="53326" y="527603"/>
                </a:lnTo>
                <a:close/>
              </a:path>
              <a:path w="1741170" h="1598929">
                <a:moveTo>
                  <a:pt x="37695" y="522341"/>
                </a:moveTo>
                <a:lnTo>
                  <a:pt x="37695" y="529302"/>
                </a:lnTo>
                <a:lnTo>
                  <a:pt x="43597" y="532993"/>
                </a:lnTo>
                <a:lnTo>
                  <a:pt x="37695" y="522341"/>
                </a:lnTo>
                <a:close/>
              </a:path>
              <a:path w="1741170" h="1598929">
                <a:moveTo>
                  <a:pt x="62825" y="502602"/>
                </a:moveTo>
                <a:lnTo>
                  <a:pt x="37695" y="502602"/>
                </a:lnTo>
                <a:lnTo>
                  <a:pt x="37695" y="522341"/>
                </a:lnTo>
                <a:lnTo>
                  <a:pt x="43597" y="532993"/>
                </a:lnTo>
                <a:lnTo>
                  <a:pt x="56923" y="511688"/>
                </a:lnTo>
                <a:lnTo>
                  <a:pt x="62825" y="511688"/>
                </a:lnTo>
                <a:lnTo>
                  <a:pt x="62825" y="502602"/>
                </a:lnTo>
                <a:close/>
              </a:path>
              <a:path w="1741170" h="1598929">
                <a:moveTo>
                  <a:pt x="56923" y="511688"/>
                </a:moveTo>
                <a:lnTo>
                  <a:pt x="43597" y="532993"/>
                </a:lnTo>
                <a:lnTo>
                  <a:pt x="53326" y="527603"/>
                </a:lnTo>
                <a:lnTo>
                  <a:pt x="61493" y="514547"/>
                </a:lnTo>
                <a:lnTo>
                  <a:pt x="56923" y="511688"/>
                </a:lnTo>
                <a:close/>
              </a:path>
              <a:path w="1741170" h="1598929">
                <a:moveTo>
                  <a:pt x="62825" y="511688"/>
                </a:moveTo>
                <a:lnTo>
                  <a:pt x="56923" y="511688"/>
                </a:lnTo>
                <a:lnTo>
                  <a:pt x="61493" y="514547"/>
                </a:lnTo>
                <a:lnTo>
                  <a:pt x="53326" y="527603"/>
                </a:lnTo>
                <a:lnTo>
                  <a:pt x="62825" y="522341"/>
                </a:lnTo>
                <a:lnTo>
                  <a:pt x="62825" y="511688"/>
                </a:lnTo>
                <a:close/>
              </a:path>
              <a:path w="1741170" h="1598929">
                <a:moveTo>
                  <a:pt x="82798" y="527872"/>
                </a:moveTo>
                <a:lnTo>
                  <a:pt x="69471" y="549177"/>
                </a:lnTo>
                <a:lnTo>
                  <a:pt x="90777" y="562502"/>
                </a:lnTo>
                <a:lnTo>
                  <a:pt x="104104" y="541197"/>
                </a:lnTo>
                <a:lnTo>
                  <a:pt x="82798" y="527872"/>
                </a:lnTo>
                <a:close/>
              </a:path>
              <a:path w="1741170" h="1598929">
                <a:moveTo>
                  <a:pt x="125409" y="554522"/>
                </a:moveTo>
                <a:lnTo>
                  <a:pt x="112082" y="575827"/>
                </a:lnTo>
                <a:lnTo>
                  <a:pt x="133388" y="589153"/>
                </a:lnTo>
                <a:lnTo>
                  <a:pt x="146714" y="567848"/>
                </a:lnTo>
                <a:lnTo>
                  <a:pt x="125409" y="554522"/>
                </a:lnTo>
                <a:close/>
              </a:path>
              <a:path w="1741170" h="1598929">
                <a:moveTo>
                  <a:pt x="168020" y="581173"/>
                </a:moveTo>
                <a:lnTo>
                  <a:pt x="154693" y="602478"/>
                </a:lnTo>
                <a:lnTo>
                  <a:pt x="175998" y="615804"/>
                </a:lnTo>
                <a:lnTo>
                  <a:pt x="189325" y="594498"/>
                </a:lnTo>
                <a:lnTo>
                  <a:pt x="168020" y="581173"/>
                </a:lnTo>
                <a:close/>
              </a:path>
              <a:path w="1741170" h="1598929">
                <a:moveTo>
                  <a:pt x="210630" y="607823"/>
                </a:moveTo>
                <a:lnTo>
                  <a:pt x="197304" y="629129"/>
                </a:lnTo>
                <a:lnTo>
                  <a:pt x="218609" y="642455"/>
                </a:lnTo>
                <a:lnTo>
                  <a:pt x="231935" y="621150"/>
                </a:lnTo>
                <a:lnTo>
                  <a:pt x="210630" y="607823"/>
                </a:lnTo>
                <a:close/>
              </a:path>
              <a:path w="1741170" h="1598929">
                <a:moveTo>
                  <a:pt x="253241" y="634476"/>
                </a:moveTo>
                <a:lnTo>
                  <a:pt x="239914" y="655782"/>
                </a:lnTo>
                <a:lnTo>
                  <a:pt x="261220" y="669108"/>
                </a:lnTo>
                <a:lnTo>
                  <a:pt x="274546" y="647803"/>
                </a:lnTo>
                <a:lnTo>
                  <a:pt x="253241" y="634476"/>
                </a:lnTo>
                <a:close/>
              </a:path>
              <a:path w="1741170" h="1598929">
                <a:moveTo>
                  <a:pt x="295851" y="661129"/>
                </a:moveTo>
                <a:lnTo>
                  <a:pt x="282525" y="682435"/>
                </a:lnTo>
                <a:lnTo>
                  <a:pt x="303830" y="695761"/>
                </a:lnTo>
                <a:lnTo>
                  <a:pt x="317156" y="674456"/>
                </a:lnTo>
                <a:lnTo>
                  <a:pt x="295851" y="661129"/>
                </a:lnTo>
                <a:close/>
              </a:path>
              <a:path w="1741170" h="1598929">
                <a:moveTo>
                  <a:pt x="338462" y="687782"/>
                </a:moveTo>
                <a:lnTo>
                  <a:pt x="325135" y="709088"/>
                </a:lnTo>
                <a:lnTo>
                  <a:pt x="346441" y="722414"/>
                </a:lnTo>
                <a:lnTo>
                  <a:pt x="359767" y="701109"/>
                </a:lnTo>
                <a:lnTo>
                  <a:pt x="338462" y="687782"/>
                </a:lnTo>
                <a:close/>
              </a:path>
              <a:path w="1741170" h="1598929">
                <a:moveTo>
                  <a:pt x="381073" y="714435"/>
                </a:moveTo>
                <a:lnTo>
                  <a:pt x="367746" y="735741"/>
                </a:lnTo>
                <a:lnTo>
                  <a:pt x="389051" y="749067"/>
                </a:lnTo>
                <a:lnTo>
                  <a:pt x="402378" y="727762"/>
                </a:lnTo>
                <a:lnTo>
                  <a:pt x="381073" y="714435"/>
                </a:lnTo>
                <a:close/>
              </a:path>
              <a:path w="1741170" h="1598929">
                <a:moveTo>
                  <a:pt x="423683" y="741088"/>
                </a:moveTo>
                <a:lnTo>
                  <a:pt x="410357" y="762394"/>
                </a:lnTo>
                <a:lnTo>
                  <a:pt x="431662" y="775720"/>
                </a:lnTo>
                <a:lnTo>
                  <a:pt x="444989" y="754415"/>
                </a:lnTo>
                <a:lnTo>
                  <a:pt x="423683" y="741088"/>
                </a:lnTo>
                <a:close/>
              </a:path>
              <a:path w="1741170" h="1598929">
                <a:moveTo>
                  <a:pt x="466294" y="767741"/>
                </a:moveTo>
                <a:lnTo>
                  <a:pt x="452967" y="789047"/>
                </a:lnTo>
                <a:lnTo>
                  <a:pt x="474273" y="802373"/>
                </a:lnTo>
                <a:lnTo>
                  <a:pt x="487599" y="781068"/>
                </a:lnTo>
                <a:lnTo>
                  <a:pt x="466294" y="767741"/>
                </a:lnTo>
                <a:close/>
              </a:path>
              <a:path w="1741170" h="1598929">
                <a:moveTo>
                  <a:pt x="508905" y="794394"/>
                </a:moveTo>
                <a:lnTo>
                  <a:pt x="495578" y="815700"/>
                </a:lnTo>
                <a:lnTo>
                  <a:pt x="516884" y="829026"/>
                </a:lnTo>
                <a:lnTo>
                  <a:pt x="530210" y="807721"/>
                </a:lnTo>
                <a:lnTo>
                  <a:pt x="508905" y="794394"/>
                </a:lnTo>
                <a:close/>
              </a:path>
              <a:path w="1741170" h="1598929">
                <a:moveTo>
                  <a:pt x="551515" y="821047"/>
                </a:moveTo>
                <a:lnTo>
                  <a:pt x="538189" y="842353"/>
                </a:lnTo>
                <a:lnTo>
                  <a:pt x="559494" y="855679"/>
                </a:lnTo>
                <a:lnTo>
                  <a:pt x="572820" y="834374"/>
                </a:lnTo>
                <a:lnTo>
                  <a:pt x="551515" y="821047"/>
                </a:lnTo>
                <a:close/>
              </a:path>
              <a:path w="1741170" h="1598929">
                <a:moveTo>
                  <a:pt x="594126" y="847700"/>
                </a:moveTo>
                <a:lnTo>
                  <a:pt x="580799" y="869006"/>
                </a:lnTo>
                <a:lnTo>
                  <a:pt x="602105" y="882332"/>
                </a:lnTo>
                <a:lnTo>
                  <a:pt x="615431" y="861027"/>
                </a:lnTo>
                <a:lnTo>
                  <a:pt x="594126" y="847700"/>
                </a:lnTo>
                <a:close/>
              </a:path>
              <a:path w="1741170" h="1598929">
                <a:moveTo>
                  <a:pt x="636736" y="874353"/>
                </a:moveTo>
                <a:lnTo>
                  <a:pt x="623410" y="895659"/>
                </a:lnTo>
                <a:lnTo>
                  <a:pt x="644715" y="908985"/>
                </a:lnTo>
                <a:lnTo>
                  <a:pt x="658042" y="887680"/>
                </a:lnTo>
                <a:lnTo>
                  <a:pt x="636736" y="874353"/>
                </a:lnTo>
                <a:close/>
              </a:path>
              <a:path w="1741170" h="1598929">
                <a:moveTo>
                  <a:pt x="679347" y="901006"/>
                </a:moveTo>
                <a:lnTo>
                  <a:pt x="666020" y="922312"/>
                </a:lnTo>
                <a:lnTo>
                  <a:pt x="687326" y="935638"/>
                </a:lnTo>
                <a:lnTo>
                  <a:pt x="700652" y="914333"/>
                </a:lnTo>
                <a:lnTo>
                  <a:pt x="679347" y="901006"/>
                </a:lnTo>
                <a:close/>
              </a:path>
              <a:path w="1741170" h="1598929">
                <a:moveTo>
                  <a:pt x="721958" y="927659"/>
                </a:moveTo>
                <a:lnTo>
                  <a:pt x="708631" y="948965"/>
                </a:lnTo>
                <a:lnTo>
                  <a:pt x="729936" y="962291"/>
                </a:lnTo>
                <a:lnTo>
                  <a:pt x="743263" y="940986"/>
                </a:lnTo>
                <a:lnTo>
                  <a:pt x="721958" y="927659"/>
                </a:lnTo>
                <a:close/>
              </a:path>
              <a:path w="1741170" h="1598929">
                <a:moveTo>
                  <a:pt x="764569" y="954312"/>
                </a:moveTo>
                <a:lnTo>
                  <a:pt x="751242" y="975618"/>
                </a:lnTo>
                <a:lnTo>
                  <a:pt x="772547" y="988944"/>
                </a:lnTo>
                <a:lnTo>
                  <a:pt x="785874" y="967639"/>
                </a:lnTo>
                <a:lnTo>
                  <a:pt x="764569" y="954312"/>
                </a:lnTo>
                <a:close/>
              </a:path>
              <a:path w="1741170" h="1598929">
                <a:moveTo>
                  <a:pt x="807179" y="980966"/>
                </a:moveTo>
                <a:lnTo>
                  <a:pt x="793853" y="1002271"/>
                </a:lnTo>
                <a:lnTo>
                  <a:pt x="815158" y="1015597"/>
                </a:lnTo>
                <a:lnTo>
                  <a:pt x="828485" y="994292"/>
                </a:lnTo>
                <a:lnTo>
                  <a:pt x="807179" y="980966"/>
                </a:lnTo>
                <a:close/>
              </a:path>
              <a:path w="1741170" h="1598929">
                <a:moveTo>
                  <a:pt x="849790" y="1007618"/>
                </a:moveTo>
                <a:lnTo>
                  <a:pt x="836463" y="1028924"/>
                </a:lnTo>
                <a:lnTo>
                  <a:pt x="857769" y="1042250"/>
                </a:lnTo>
                <a:lnTo>
                  <a:pt x="871095" y="1020945"/>
                </a:lnTo>
                <a:lnTo>
                  <a:pt x="849790" y="1007618"/>
                </a:lnTo>
                <a:close/>
              </a:path>
              <a:path w="1741170" h="1598929">
                <a:moveTo>
                  <a:pt x="892400" y="1034272"/>
                </a:moveTo>
                <a:lnTo>
                  <a:pt x="879074" y="1055577"/>
                </a:lnTo>
                <a:lnTo>
                  <a:pt x="900379" y="1068903"/>
                </a:lnTo>
                <a:lnTo>
                  <a:pt x="913706" y="1047598"/>
                </a:lnTo>
                <a:lnTo>
                  <a:pt x="892400" y="1034272"/>
                </a:lnTo>
                <a:close/>
              </a:path>
              <a:path w="1741170" h="1598929">
                <a:moveTo>
                  <a:pt x="935011" y="1060924"/>
                </a:moveTo>
                <a:lnTo>
                  <a:pt x="921685" y="1082230"/>
                </a:lnTo>
                <a:lnTo>
                  <a:pt x="942990" y="1095556"/>
                </a:lnTo>
                <a:lnTo>
                  <a:pt x="956316" y="1074251"/>
                </a:lnTo>
                <a:lnTo>
                  <a:pt x="935011" y="1060924"/>
                </a:lnTo>
                <a:close/>
              </a:path>
              <a:path w="1741170" h="1598929">
                <a:moveTo>
                  <a:pt x="977621" y="1087578"/>
                </a:moveTo>
                <a:lnTo>
                  <a:pt x="964295" y="1108883"/>
                </a:lnTo>
                <a:lnTo>
                  <a:pt x="985600" y="1122209"/>
                </a:lnTo>
                <a:lnTo>
                  <a:pt x="998927" y="1100904"/>
                </a:lnTo>
                <a:lnTo>
                  <a:pt x="977621" y="1087578"/>
                </a:lnTo>
                <a:close/>
              </a:path>
              <a:path w="1741170" h="1598929">
                <a:moveTo>
                  <a:pt x="1020232" y="1114230"/>
                </a:moveTo>
                <a:lnTo>
                  <a:pt x="1006906" y="1135536"/>
                </a:lnTo>
                <a:lnTo>
                  <a:pt x="1028211" y="1148862"/>
                </a:lnTo>
                <a:lnTo>
                  <a:pt x="1041538" y="1127557"/>
                </a:lnTo>
                <a:lnTo>
                  <a:pt x="1020232" y="1114230"/>
                </a:lnTo>
                <a:close/>
              </a:path>
              <a:path w="1741170" h="1598929">
                <a:moveTo>
                  <a:pt x="1062843" y="1140884"/>
                </a:moveTo>
                <a:lnTo>
                  <a:pt x="1049516" y="1162189"/>
                </a:lnTo>
                <a:lnTo>
                  <a:pt x="1070822" y="1175515"/>
                </a:lnTo>
                <a:lnTo>
                  <a:pt x="1084148" y="1154210"/>
                </a:lnTo>
                <a:lnTo>
                  <a:pt x="1062843" y="1140884"/>
                </a:lnTo>
                <a:close/>
              </a:path>
              <a:path w="1741170" h="1598929">
                <a:moveTo>
                  <a:pt x="1105454" y="1167536"/>
                </a:moveTo>
                <a:lnTo>
                  <a:pt x="1092127" y="1188842"/>
                </a:lnTo>
                <a:lnTo>
                  <a:pt x="1113432" y="1202168"/>
                </a:lnTo>
                <a:lnTo>
                  <a:pt x="1126759" y="1180863"/>
                </a:lnTo>
                <a:lnTo>
                  <a:pt x="1105454" y="1167536"/>
                </a:lnTo>
                <a:close/>
              </a:path>
              <a:path w="1741170" h="1598929">
                <a:moveTo>
                  <a:pt x="1148064" y="1194190"/>
                </a:moveTo>
                <a:lnTo>
                  <a:pt x="1134738" y="1215495"/>
                </a:lnTo>
                <a:lnTo>
                  <a:pt x="1156043" y="1228821"/>
                </a:lnTo>
                <a:lnTo>
                  <a:pt x="1169370" y="1207516"/>
                </a:lnTo>
                <a:lnTo>
                  <a:pt x="1148064" y="1194190"/>
                </a:lnTo>
                <a:close/>
              </a:path>
              <a:path w="1741170" h="1598929">
                <a:moveTo>
                  <a:pt x="1190675" y="1220842"/>
                </a:moveTo>
                <a:lnTo>
                  <a:pt x="1177349" y="1242148"/>
                </a:lnTo>
                <a:lnTo>
                  <a:pt x="1198654" y="1255474"/>
                </a:lnTo>
                <a:lnTo>
                  <a:pt x="1211980" y="1234169"/>
                </a:lnTo>
                <a:lnTo>
                  <a:pt x="1190675" y="1220842"/>
                </a:lnTo>
                <a:close/>
              </a:path>
              <a:path w="1741170" h="1598929">
                <a:moveTo>
                  <a:pt x="1233285" y="1247496"/>
                </a:moveTo>
                <a:lnTo>
                  <a:pt x="1219959" y="1268801"/>
                </a:lnTo>
                <a:lnTo>
                  <a:pt x="1241264" y="1282127"/>
                </a:lnTo>
                <a:lnTo>
                  <a:pt x="1254591" y="1260822"/>
                </a:lnTo>
                <a:lnTo>
                  <a:pt x="1233285" y="1247496"/>
                </a:lnTo>
                <a:close/>
              </a:path>
              <a:path w="1741170" h="1598929">
                <a:moveTo>
                  <a:pt x="1275898" y="1274148"/>
                </a:moveTo>
                <a:lnTo>
                  <a:pt x="1262571" y="1295454"/>
                </a:lnTo>
                <a:lnTo>
                  <a:pt x="1283877" y="1308780"/>
                </a:lnTo>
                <a:lnTo>
                  <a:pt x="1297204" y="1287475"/>
                </a:lnTo>
                <a:lnTo>
                  <a:pt x="1275898" y="1274148"/>
                </a:lnTo>
                <a:close/>
              </a:path>
              <a:path w="1741170" h="1598929">
                <a:moveTo>
                  <a:pt x="1318511" y="1300802"/>
                </a:moveTo>
                <a:lnTo>
                  <a:pt x="1305184" y="1322107"/>
                </a:lnTo>
                <a:lnTo>
                  <a:pt x="1326491" y="1335433"/>
                </a:lnTo>
                <a:lnTo>
                  <a:pt x="1339817" y="1314128"/>
                </a:lnTo>
                <a:lnTo>
                  <a:pt x="1318511" y="1300802"/>
                </a:lnTo>
                <a:close/>
              </a:path>
              <a:path w="1741170" h="1598929">
                <a:moveTo>
                  <a:pt x="1361124" y="1327454"/>
                </a:moveTo>
                <a:lnTo>
                  <a:pt x="1347797" y="1348760"/>
                </a:lnTo>
                <a:lnTo>
                  <a:pt x="1369104" y="1362086"/>
                </a:lnTo>
                <a:lnTo>
                  <a:pt x="1382430" y="1340781"/>
                </a:lnTo>
                <a:lnTo>
                  <a:pt x="1361124" y="1327454"/>
                </a:lnTo>
                <a:close/>
              </a:path>
              <a:path w="1741170" h="1598929">
                <a:moveTo>
                  <a:pt x="1403737" y="1354108"/>
                </a:moveTo>
                <a:lnTo>
                  <a:pt x="1390410" y="1375413"/>
                </a:lnTo>
                <a:lnTo>
                  <a:pt x="1411717" y="1388739"/>
                </a:lnTo>
                <a:lnTo>
                  <a:pt x="1425043" y="1367434"/>
                </a:lnTo>
                <a:lnTo>
                  <a:pt x="1403737" y="1354108"/>
                </a:lnTo>
                <a:close/>
              </a:path>
              <a:path w="1741170" h="1598929">
                <a:moveTo>
                  <a:pt x="1446350" y="1380760"/>
                </a:moveTo>
                <a:lnTo>
                  <a:pt x="1433023" y="1402066"/>
                </a:lnTo>
                <a:lnTo>
                  <a:pt x="1454330" y="1415392"/>
                </a:lnTo>
                <a:lnTo>
                  <a:pt x="1467656" y="1394087"/>
                </a:lnTo>
                <a:lnTo>
                  <a:pt x="1446350" y="1380760"/>
                </a:lnTo>
                <a:close/>
              </a:path>
              <a:path w="1741170" h="1598929">
                <a:moveTo>
                  <a:pt x="1488963" y="1407414"/>
                </a:moveTo>
                <a:lnTo>
                  <a:pt x="1475636" y="1428719"/>
                </a:lnTo>
                <a:lnTo>
                  <a:pt x="1496943" y="1442045"/>
                </a:lnTo>
                <a:lnTo>
                  <a:pt x="1510270" y="1420740"/>
                </a:lnTo>
                <a:lnTo>
                  <a:pt x="1488963" y="1407414"/>
                </a:lnTo>
                <a:close/>
              </a:path>
              <a:path w="1741170" h="1598929">
                <a:moveTo>
                  <a:pt x="1531576" y="1434066"/>
                </a:moveTo>
                <a:lnTo>
                  <a:pt x="1518250" y="1455372"/>
                </a:lnTo>
                <a:lnTo>
                  <a:pt x="1539557" y="1468698"/>
                </a:lnTo>
                <a:lnTo>
                  <a:pt x="1552883" y="1447393"/>
                </a:lnTo>
                <a:lnTo>
                  <a:pt x="1531576" y="1434066"/>
                </a:lnTo>
                <a:close/>
              </a:path>
              <a:path w="1741170" h="1598929">
                <a:moveTo>
                  <a:pt x="1574189" y="1460720"/>
                </a:moveTo>
                <a:lnTo>
                  <a:pt x="1560863" y="1482025"/>
                </a:lnTo>
                <a:lnTo>
                  <a:pt x="1582170" y="1495351"/>
                </a:lnTo>
                <a:lnTo>
                  <a:pt x="1595496" y="1474046"/>
                </a:lnTo>
                <a:lnTo>
                  <a:pt x="1574189" y="1460720"/>
                </a:lnTo>
                <a:close/>
              </a:path>
              <a:path w="1741170" h="1598929">
                <a:moveTo>
                  <a:pt x="1616803" y="1487372"/>
                </a:moveTo>
                <a:lnTo>
                  <a:pt x="1603476" y="1508678"/>
                </a:lnTo>
                <a:lnTo>
                  <a:pt x="1624783" y="1522004"/>
                </a:lnTo>
                <a:lnTo>
                  <a:pt x="1638109" y="1500699"/>
                </a:lnTo>
                <a:lnTo>
                  <a:pt x="1616803" y="1487372"/>
                </a:lnTo>
                <a:close/>
              </a:path>
              <a:path w="1741170" h="1598929">
                <a:moveTo>
                  <a:pt x="1691430" y="1498189"/>
                </a:moveTo>
                <a:lnTo>
                  <a:pt x="1654317" y="1513730"/>
                </a:lnTo>
                <a:lnTo>
                  <a:pt x="1640501" y="1550126"/>
                </a:lnTo>
                <a:lnTo>
                  <a:pt x="1640647" y="1552543"/>
                </a:lnTo>
                <a:lnTo>
                  <a:pt x="1657916" y="1586511"/>
                </a:lnTo>
                <a:lnTo>
                  <a:pt x="1689963" y="1598634"/>
                </a:lnTo>
                <a:lnTo>
                  <a:pt x="1692386" y="1598606"/>
                </a:lnTo>
                <a:lnTo>
                  <a:pt x="1728791" y="1581198"/>
                </a:lnTo>
                <a:lnTo>
                  <a:pt x="1740916" y="1548657"/>
                </a:lnTo>
                <a:lnTo>
                  <a:pt x="1667396" y="1548657"/>
                </a:lnTo>
                <a:lnTo>
                  <a:pt x="1646089" y="1535331"/>
                </a:lnTo>
                <a:lnTo>
                  <a:pt x="1659416" y="1514026"/>
                </a:lnTo>
                <a:lnTo>
                  <a:pt x="1727342" y="1514026"/>
                </a:lnTo>
                <a:lnTo>
                  <a:pt x="1727125" y="1513785"/>
                </a:lnTo>
                <a:lnTo>
                  <a:pt x="1693858" y="1498276"/>
                </a:lnTo>
                <a:lnTo>
                  <a:pt x="1691430" y="1498189"/>
                </a:lnTo>
                <a:close/>
              </a:path>
              <a:path w="1741170" h="1598929">
                <a:moveTo>
                  <a:pt x="1659416" y="1514026"/>
                </a:moveTo>
                <a:lnTo>
                  <a:pt x="1646089" y="1535331"/>
                </a:lnTo>
                <a:lnTo>
                  <a:pt x="1667396" y="1548657"/>
                </a:lnTo>
                <a:lnTo>
                  <a:pt x="1680722" y="1527352"/>
                </a:lnTo>
                <a:lnTo>
                  <a:pt x="1659416" y="1514026"/>
                </a:lnTo>
                <a:close/>
              </a:path>
              <a:path w="1741170" h="1598929">
                <a:moveTo>
                  <a:pt x="1727342" y="1514026"/>
                </a:moveTo>
                <a:lnTo>
                  <a:pt x="1659416" y="1514026"/>
                </a:lnTo>
                <a:lnTo>
                  <a:pt x="1680722" y="1527352"/>
                </a:lnTo>
                <a:lnTo>
                  <a:pt x="1667396" y="1548657"/>
                </a:lnTo>
                <a:lnTo>
                  <a:pt x="1740916" y="1548657"/>
                </a:lnTo>
                <a:lnTo>
                  <a:pt x="1740891" y="1546696"/>
                </a:lnTo>
                <a:lnTo>
                  <a:pt x="1728753" y="1515590"/>
                </a:lnTo>
                <a:lnTo>
                  <a:pt x="1727342" y="1514026"/>
                </a:lnTo>
                <a:close/>
              </a:path>
            </a:pathLst>
          </a:custGeom>
          <a:solidFill>
            <a:srgbClr val="2B2A29"/>
          </a:solidFill>
        </p:spPr>
        <p:txBody>
          <a:bodyPr wrap="square" lIns="0" tIns="0" rIns="0" bIns="0" rtlCol="0"/>
          <a:lstStyle/>
          <a:p>
            <a:endParaRPr sz="497">
              <a:latin typeface="Cambria" panose="02040503050406030204" pitchFamily="18" charset="0"/>
            </a:endParaRPr>
          </a:p>
        </p:txBody>
      </p:sp>
      <p:pic>
        <p:nvPicPr>
          <p:cNvPr id="196" name="Picture 16"/>
          <p:cNvPicPr>
            <a:picLocks noChangeAspect="1" noChangeArrowheads="1"/>
          </p:cNvPicPr>
          <p:nvPr/>
        </p:nvPicPr>
        <p:blipFill>
          <a:blip r:embed="rId13" cstate="print">
            <a:extLst>
              <a:ext uri="{28A0092B-C50C-407E-A947-70E740481C1C}">
                <a14:useLocalDpi xmlns:a14="http://schemas.microsoft.com/office/drawing/2010/main" xmlns="" val="0"/>
              </a:ext>
            </a:extLst>
          </a:blip>
          <a:stretch>
            <a:fillRect/>
          </a:stretch>
        </p:blipFill>
        <p:spPr bwMode="auto">
          <a:xfrm>
            <a:off x="144164" y="4211258"/>
            <a:ext cx="1292232" cy="283068"/>
          </a:xfrm>
          <a:prstGeom prst="rect">
            <a:avLst/>
          </a:prstGeom>
          <a:noFill/>
          <a:extLst>
            <a:ext uri="{909E8E84-426E-40DD-AFC4-6F175D3DCCD1}">
              <a14:hiddenFill xmlns:a14="http://schemas.microsoft.com/office/drawing/2010/main" xmlns="">
                <a:solidFill>
                  <a:srgbClr val="FFFFFF"/>
                </a:solidFill>
              </a14:hiddenFill>
            </a:ext>
          </a:extLst>
        </p:spPr>
      </p:pic>
      <p:sp>
        <p:nvSpPr>
          <p:cNvPr id="200" name="object 142"/>
          <p:cNvSpPr txBox="1"/>
          <p:nvPr/>
        </p:nvSpPr>
        <p:spPr>
          <a:xfrm>
            <a:off x="236227" y="4084032"/>
            <a:ext cx="405583" cy="83997"/>
          </a:xfrm>
          <a:prstGeom prst="rect">
            <a:avLst/>
          </a:prstGeom>
        </p:spPr>
        <p:txBody>
          <a:bodyPr vert="horz" wrap="square" lIns="0" tIns="0" rIns="0" bIns="0" rtlCol="0">
            <a:spAutoFit/>
          </a:bodyPr>
          <a:lstStyle/>
          <a:p>
            <a:pPr marL="5776"/>
            <a:r>
              <a:rPr lang="uz-Cyrl-UZ" sz="546" b="1" spc="5" dirty="0">
                <a:solidFill>
                  <a:srgbClr val="2B2A29"/>
                </a:solidFill>
                <a:latin typeface="Cambria" panose="02040503050406030204" pitchFamily="18" charset="0"/>
                <a:cs typeface="Arial"/>
              </a:rPr>
              <a:t>Вольфрам</a:t>
            </a:r>
            <a:endParaRPr sz="546" dirty="0">
              <a:latin typeface="Cambria" panose="02040503050406030204" pitchFamily="18" charset="0"/>
              <a:cs typeface="Arial"/>
            </a:endParaRPr>
          </a:p>
        </p:txBody>
      </p:sp>
      <p:sp>
        <p:nvSpPr>
          <p:cNvPr id="201" name="object 144"/>
          <p:cNvSpPr txBox="1"/>
          <p:nvPr/>
        </p:nvSpPr>
        <p:spPr>
          <a:xfrm>
            <a:off x="1009989" y="4101963"/>
            <a:ext cx="368190" cy="83997"/>
          </a:xfrm>
          <a:prstGeom prst="rect">
            <a:avLst/>
          </a:prstGeom>
        </p:spPr>
        <p:txBody>
          <a:bodyPr vert="horz" wrap="square" lIns="0" tIns="0" rIns="0" bIns="0" rtlCol="0">
            <a:spAutoFit/>
          </a:bodyPr>
          <a:lstStyle/>
          <a:p>
            <a:pPr marL="5776"/>
            <a:r>
              <a:rPr lang="uz-Cyrl-UZ" sz="546" b="1" spc="-25" dirty="0">
                <a:solidFill>
                  <a:srgbClr val="2B2A29"/>
                </a:solidFill>
                <a:latin typeface="Cambria" panose="02040503050406030204" pitchFamily="18" charset="0"/>
                <a:cs typeface="Arial"/>
              </a:rPr>
              <a:t>Травертин</a:t>
            </a:r>
            <a:endParaRPr sz="637" dirty="0">
              <a:latin typeface="Cambria" panose="02040503050406030204" pitchFamily="18" charset="0"/>
              <a:cs typeface="Arial"/>
            </a:endParaRPr>
          </a:p>
        </p:txBody>
      </p:sp>
      <p:sp>
        <p:nvSpPr>
          <p:cNvPr id="202" name="object 143"/>
          <p:cNvSpPr txBox="1"/>
          <p:nvPr/>
        </p:nvSpPr>
        <p:spPr>
          <a:xfrm>
            <a:off x="696464" y="4098294"/>
            <a:ext cx="313525" cy="83997"/>
          </a:xfrm>
          <a:prstGeom prst="rect">
            <a:avLst/>
          </a:prstGeom>
        </p:spPr>
        <p:txBody>
          <a:bodyPr vert="horz" wrap="square" lIns="0" tIns="0" rIns="0" bIns="0" rtlCol="0">
            <a:spAutoFit/>
          </a:bodyPr>
          <a:lstStyle/>
          <a:p>
            <a:pPr marL="5776"/>
            <a:r>
              <a:rPr lang="uz-Cyrl-UZ" sz="546" b="1" spc="2" dirty="0">
                <a:solidFill>
                  <a:srgbClr val="2B2A29"/>
                </a:solidFill>
                <a:latin typeface="Cambria" panose="02040503050406030204" pitchFamily="18" charset="0"/>
                <a:cs typeface="Arial"/>
              </a:rPr>
              <a:t>Шебен</a:t>
            </a:r>
            <a:endParaRPr sz="546" dirty="0">
              <a:latin typeface="Cambria" panose="02040503050406030204" pitchFamily="18" charset="0"/>
              <a:cs typeface="Arial"/>
            </a:endParaRPr>
          </a:p>
        </p:txBody>
      </p:sp>
      <p:pic>
        <p:nvPicPr>
          <p:cNvPr id="203" name="Picture 28" descr="Автосервис CWL Автосервис Автосервис Компьютерные иконки ..."/>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722612" y="4029014"/>
            <a:ext cx="505485" cy="5054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 name="Picture 32" descr="Car Service Icon. Transportation Repair, Support, Service Icon ..."/>
          <p:cNvPicPr>
            <a:picLocks noChangeAspect="1" noChangeArrowheads="1"/>
          </p:cNvPicPr>
          <p:nvPr/>
        </p:nvPicPr>
        <p:blipFill rotWithShape="1">
          <a:blip r:embed="rId15" cstate="print">
            <a:extLst>
              <a:ext uri="{28A0092B-C50C-407E-A947-70E740481C1C}">
                <a14:useLocalDpi xmlns:a14="http://schemas.microsoft.com/office/drawing/2010/main" xmlns="" val="0"/>
              </a:ext>
            </a:extLst>
          </a:blip>
          <a:srcRect l="18875" t="23251" r="20142" b="27229"/>
          <a:stretch/>
        </p:blipFill>
        <p:spPr bwMode="auto">
          <a:xfrm>
            <a:off x="2265865" y="4013441"/>
            <a:ext cx="635804" cy="516287"/>
          </a:xfrm>
          <a:prstGeom prst="rect">
            <a:avLst/>
          </a:prstGeom>
          <a:noFill/>
          <a:extLst>
            <a:ext uri="{909E8E84-426E-40DD-AFC4-6F175D3DCCD1}">
              <a14:hiddenFill xmlns:a14="http://schemas.microsoft.com/office/drawing/2010/main" xmlns="">
                <a:solidFill>
                  <a:srgbClr val="FFFFFF"/>
                </a:solidFill>
              </a14:hiddenFill>
            </a:ext>
          </a:extLst>
        </p:spPr>
      </p:pic>
      <p:pic>
        <p:nvPicPr>
          <p:cNvPr id="206" name="Picture 22" descr="Computer Icons Infrastructure Transport Road Business, Tunnel PNG ..."/>
          <p:cNvPicPr>
            <a:picLocks noChangeAspect="1" noChangeArrowheads="1"/>
          </p:cNvPicPr>
          <p:nvPr/>
        </p:nvPicPr>
        <p:blipFill>
          <a:blip r:embed="rId16" cstate="print">
            <a:extLst>
              <a:ext uri="{BEBA8EAE-BF5A-486C-A8C5-ECC9F3942E4B}">
                <a14:imgProps xmlns:a14="http://schemas.microsoft.com/office/drawing/2010/main" xmlns="">
                  <a14:imgLayer r:embed="rId17">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flipH="1">
            <a:off x="3178813" y="3989142"/>
            <a:ext cx="646588" cy="520661"/>
          </a:xfrm>
          <a:prstGeom prst="rect">
            <a:avLst/>
          </a:prstGeom>
          <a:noFill/>
          <a:extLst>
            <a:ext uri="{909E8E84-426E-40DD-AFC4-6F175D3DCCD1}">
              <a14:hiddenFill xmlns:a14="http://schemas.microsoft.com/office/drawing/2010/main" xmlns="">
                <a:solidFill>
                  <a:srgbClr val="FFFFFF"/>
                </a:solidFill>
              </a14:hiddenFill>
            </a:ext>
          </a:extLst>
        </p:spPr>
      </p:pic>
      <p:pic>
        <p:nvPicPr>
          <p:cNvPr id="207" name="Picture 24" descr="Железнодорожный транспорт Поезд Пассажирский вагон Железнодорожный ..."/>
          <p:cNvPicPr>
            <a:picLocks noChangeAspect="1" noChangeArrowheads="1"/>
          </p:cNvPicPr>
          <p:nvPr/>
        </p:nvPicPr>
        <p:blipFill rotWithShape="1">
          <a:blip r:embed="rId18" cstate="print">
            <a:extLst>
              <a:ext uri="{28A0092B-C50C-407E-A947-70E740481C1C}">
                <a14:useLocalDpi xmlns:a14="http://schemas.microsoft.com/office/drawing/2010/main" xmlns="" val="0"/>
              </a:ext>
            </a:extLst>
          </a:blip>
          <a:srcRect l="17231" t="-5876" r="11659" b="5876"/>
          <a:stretch/>
        </p:blipFill>
        <p:spPr bwMode="auto">
          <a:xfrm>
            <a:off x="3807840" y="3959719"/>
            <a:ext cx="616202" cy="534607"/>
          </a:xfrm>
          <a:prstGeom prst="rect">
            <a:avLst/>
          </a:prstGeom>
          <a:noFill/>
          <a:extLst>
            <a:ext uri="{909E8E84-426E-40DD-AFC4-6F175D3DCCD1}">
              <a14:hiddenFill xmlns:a14="http://schemas.microsoft.com/office/drawing/2010/main" xmlns="">
                <a:solidFill>
                  <a:srgbClr val="FFFFFF"/>
                </a:solidFill>
              </a14:hiddenFill>
            </a:ext>
          </a:extLst>
        </p:spPr>
      </p:pic>
      <p:pic>
        <p:nvPicPr>
          <p:cNvPr id="208" name="Picture 16"/>
          <p:cNvPicPr>
            <a:picLocks noChangeAspect="1" noChangeArrowheads="1"/>
          </p:cNvPicPr>
          <p:nvPr/>
        </p:nvPicPr>
        <p:blipFill rotWithShape="1">
          <a:blip r:embed="rId19" cstate="print">
            <a:extLst>
              <a:ext uri="{28A0092B-C50C-407E-A947-70E740481C1C}">
                <a14:useLocalDpi xmlns:a14="http://schemas.microsoft.com/office/drawing/2010/main" xmlns="" val="0"/>
              </a:ext>
            </a:extLst>
          </a:blip>
          <a:srcRect r="64305"/>
          <a:stretch/>
        </p:blipFill>
        <p:spPr bwMode="auto">
          <a:xfrm>
            <a:off x="4759313" y="2636966"/>
            <a:ext cx="718381" cy="481099"/>
          </a:xfrm>
          <a:prstGeom prst="rect">
            <a:avLst/>
          </a:prstGeom>
          <a:noFill/>
          <a:extLst>
            <a:ext uri="{909E8E84-426E-40DD-AFC4-6F175D3DCCD1}">
              <a14:hiddenFill xmlns:a14="http://schemas.microsoft.com/office/drawing/2010/main" xmlns="">
                <a:solidFill>
                  <a:srgbClr val="FFFFFF"/>
                </a:solidFill>
              </a14:hiddenFill>
            </a:ext>
          </a:extLst>
        </p:spPr>
      </p:pic>
      <p:pic>
        <p:nvPicPr>
          <p:cNvPr id="210" name="Picture 16"/>
          <p:cNvPicPr>
            <a:picLocks noChangeAspect="1" noChangeArrowheads="1"/>
          </p:cNvPicPr>
          <p:nvPr/>
        </p:nvPicPr>
        <p:blipFill rotWithShape="1">
          <a:blip r:embed="rId19" cstate="print">
            <a:extLst>
              <a:ext uri="{28A0092B-C50C-407E-A947-70E740481C1C}">
                <a14:useLocalDpi xmlns:a14="http://schemas.microsoft.com/office/drawing/2010/main" xmlns="" val="0"/>
              </a:ext>
            </a:extLst>
          </a:blip>
          <a:srcRect l="35695" t="5494" r="33379" b="-5494"/>
          <a:stretch/>
        </p:blipFill>
        <p:spPr bwMode="auto">
          <a:xfrm>
            <a:off x="5589153" y="2687043"/>
            <a:ext cx="711260" cy="414442"/>
          </a:xfrm>
          <a:prstGeom prst="rect">
            <a:avLst/>
          </a:prstGeom>
          <a:noFill/>
          <a:extLst>
            <a:ext uri="{909E8E84-426E-40DD-AFC4-6F175D3DCCD1}">
              <a14:hiddenFill xmlns:a14="http://schemas.microsoft.com/office/drawing/2010/main" xmlns="">
                <a:solidFill>
                  <a:srgbClr val="FFFFFF"/>
                </a:solidFill>
              </a14:hiddenFill>
            </a:ext>
          </a:extLst>
        </p:spPr>
      </p:pic>
      <p:pic>
        <p:nvPicPr>
          <p:cNvPr id="213" name="Picture 12" descr="Máquina de coser | Icono Gratis"/>
          <p:cNvPicPr>
            <a:picLocks noChangeAspect="1" noChangeArrowheads="1"/>
          </p:cNvPicPr>
          <p:nvPr/>
        </p:nvPicPr>
        <p:blipFill>
          <a:blip r:embed="rId20" cstate="print">
            <a:lum bright="70000" contrast="-70000"/>
            <a:extLst>
              <a:ext uri="{28A0092B-C50C-407E-A947-70E740481C1C}">
                <a14:useLocalDpi xmlns:a14="http://schemas.microsoft.com/office/drawing/2010/main" xmlns="" val="0"/>
              </a:ext>
            </a:extLst>
          </a:blip>
          <a:srcRect/>
          <a:stretch>
            <a:fillRect/>
          </a:stretch>
        </p:blipFill>
        <p:spPr bwMode="auto">
          <a:xfrm>
            <a:off x="5824049" y="1164053"/>
            <a:ext cx="435217" cy="435217"/>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214" name="Picture 12" descr="Máquina de coser | Icono Gratis"/>
          <p:cNvPicPr>
            <a:picLocks noChangeAspect="1" noChangeArrowheads="1"/>
          </p:cNvPicPr>
          <p:nvPr/>
        </p:nvPicPr>
        <p:blipFill>
          <a:blip r:embed="rId20" cstate="print">
            <a:grayscl/>
            <a:extLst>
              <a:ext uri="{28A0092B-C50C-407E-A947-70E740481C1C}">
                <a14:useLocalDpi xmlns:a14="http://schemas.microsoft.com/office/drawing/2010/main" xmlns="" val="0"/>
              </a:ext>
            </a:extLst>
          </a:blip>
          <a:srcRect/>
          <a:stretch>
            <a:fillRect/>
          </a:stretch>
        </p:blipFill>
        <p:spPr bwMode="auto">
          <a:xfrm>
            <a:off x="6625008" y="2665371"/>
            <a:ext cx="436113" cy="436113"/>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216" name="object 97">
            <a:extLst>
              <a:ext uri="{FF2B5EF4-FFF2-40B4-BE49-F238E27FC236}">
                <a16:creationId xmlns:a16="http://schemas.microsoft.com/office/drawing/2014/main" xmlns="" id="{761EC114-6999-4891-B47B-252909F1D33C}"/>
              </a:ext>
            </a:extLst>
          </p:cNvPr>
          <p:cNvSpPr txBox="1"/>
          <p:nvPr/>
        </p:nvSpPr>
        <p:spPr>
          <a:xfrm>
            <a:off x="6309135" y="1112339"/>
            <a:ext cx="447650" cy="1090042"/>
          </a:xfrm>
          <a:prstGeom prst="rect">
            <a:avLst/>
          </a:prstGeom>
        </p:spPr>
        <p:txBody>
          <a:bodyPr vert="horz" wrap="square" lIns="0" tIns="0" rIns="0" bIns="0" rtlCol="0">
            <a:spAutoFit/>
          </a:bodyPr>
          <a:lstStyle>
            <a:defPPr>
              <a:defRPr lang="en-US"/>
            </a:defPPr>
            <a:lvl1pPr marL="12699" marR="5081" algn="ctr">
              <a:lnSpc>
                <a:spcPts val="1680"/>
              </a:lnSpc>
              <a:defRPr sz="1501" spc="15">
                <a:solidFill>
                  <a:srgbClr val="2B2A29"/>
                </a:solidFill>
                <a:latin typeface="Arial"/>
                <a:cs typeface="Arial"/>
              </a:defRPr>
            </a:lvl1pPr>
          </a:lstStyle>
          <a:p>
            <a:r>
              <a:rPr lang="uz-Cyrl-UZ" sz="683" b="1" dirty="0">
                <a:solidFill>
                  <a:schemeClr val="tx1"/>
                </a:solidFill>
              </a:rPr>
              <a:t>Текстил корхоналариини ташкил этиш</a:t>
            </a:r>
            <a:endParaRPr sz="683" b="1" dirty="0">
              <a:solidFill>
                <a:schemeClr val="tx1"/>
              </a:solidFill>
            </a:endParaRPr>
          </a:p>
        </p:txBody>
      </p:sp>
      <p:pic>
        <p:nvPicPr>
          <p:cNvPr id="219" name="Picture 2" descr="Стоковые векторные изображения Больницы | Depositphotos®"/>
          <p:cNvPicPr>
            <a:picLocks noChangeAspect="1" noChangeArrowheads="1"/>
          </p:cNvPicPr>
          <p:nvPr/>
        </p:nvPicPr>
        <p:blipFill rotWithShape="1">
          <a:blip r:embed="rId21" cstate="print">
            <a:extLst>
              <a:ext uri="{28A0092B-C50C-407E-A947-70E740481C1C}">
                <a14:useLocalDpi xmlns:a14="http://schemas.microsoft.com/office/drawing/2010/main" xmlns="" val="0"/>
              </a:ext>
            </a:extLst>
          </a:blip>
          <a:srcRect l="23003" t="18626" r="18048" b="20052"/>
          <a:stretch/>
        </p:blipFill>
        <p:spPr bwMode="auto">
          <a:xfrm>
            <a:off x="6904852" y="1160155"/>
            <a:ext cx="279720" cy="271853"/>
          </a:xfrm>
          <a:prstGeom prst="rect">
            <a:avLst/>
          </a:prstGeom>
          <a:noFill/>
          <a:extLst>
            <a:ext uri="{909E8E84-426E-40DD-AFC4-6F175D3DCCD1}">
              <a14:hiddenFill xmlns:a14="http://schemas.microsoft.com/office/drawing/2010/main" xmlns="">
                <a:solidFill>
                  <a:srgbClr val="FFFFFF"/>
                </a:solidFill>
              </a14:hiddenFill>
            </a:ext>
          </a:extLst>
        </p:spPr>
      </p:pic>
      <p:pic>
        <p:nvPicPr>
          <p:cNvPr id="220" name="Picture 4" descr="значок вектор педагогический институт, архитектура, архитектура ..."/>
          <p:cNvPicPr>
            <a:picLocks noChangeAspect="1" noChangeArrowheads="1"/>
          </p:cNvPicPr>
          <p:nvPr/>
        </p:nvPicPr>
        <p:blipFill rotWithShape="1">
          <a:blip r:embed="rId22" cstate="print">
            <a:extLst>
              <a:ext uri="{28A0092B-C50C-407E-A947-70E740481C1C}">
                <a14:useLocalDpi xmlns:a14="http://schemas.microsoft.com/office/drawing/2010/main" xmlns="" val="0"/>
              </a:ext>
            </a:extLst>
          </a:blip>
          <a:srcRect l="19815" t="9595" r="18522" b="13496"/>
          <a:stretch/>
        </p:blipFill>
        <p:spPr bwMode="auto">
          <a:xfrm>
            <a:off x="6883161" y="1354960"/>
            <a:ext cx="334005" cy="238145"/>
          </a:xfrm>
          <a:prstGeom prst="rect">
            <a:avLst/>
          </a:prstGeom>
          <a:noFill/>
          <a:extLst>
            <a:ext uri="{909E8E84-426E-40DD-AFC4-6F175D3DCCD1}">
              <a14:hiddenFill xmlns:a14="http://schemas.microsoft.com/office/drawing/2010/main" xmlns="">
                <a:solidFill>
                  <a:srgbClr val="FFFFFF"/>
                </a:solidFill>
              </a14:hiddenFill>
            </a:ext>
          </a:extLst>
        </p:spPr>
      </p:pic>
      <p:pic>
        <p:nvPicPr>
          <p:cNvPr id="221" name="Picture 20" descr="Стоковые векторные изображения Мастерская иконка | Depositphotos®"/>
          <p:cNvPicPr>
            <a:picLocks noChangeAspect="1" noChangeArrowheads="1"/>
          </p:cNvPicPr>
          <p:nvPr/>
        </p:nvPicPr>
        <p:blipFill rotWithShape="1">
          <a:blip r:embed="rId23" cstate="print">
            <a:extLst>
              <a:ext uri="{28A0092B-C50C-407E-A947-70E740481C1C}">
                <a14:useLocalDpi xmlns:a14="http://schemas.microsoft.com/office/drawing/2010/main" xmlns="" val="0"/>
              </a:ext>
            </a:extLst>
          </a:blip>
          <a:srcRect l="33472" t="33226"/>
          <a:stretch/>
        </p:blipFill>
        <p:spPr bwMode="auto">
          <a:xfrm flipH="1">
            <a:off x="7902709" y="1102180"/>
            <a:ext cx="580261" cy="622154"/>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28" name="object 98">
            <a:extLst>
              <a:ext uri="{FF2B5EF4-FFF2-40B4-BE49-F238E27FC236}">
                <a16:creationId xmlns:a16="http://schemas.microsoft.com/office/drawing/2014/main" xmlns="" id="{E19805FA-AB6F-4FFD-B610-D94A8DC468A2}"/>
              </a:ext>
            </a:extLst>
          </p:cNvPr>
          <p:cNvSpPr txBox="1"/>
          <p:nvPr/>
        </p:nvSpPr>
        <p:spPr>
          <a:xfrm>
            <a:off x="8538525" y="1086405"/>
            <a:ext cx="485477" cy="837409"/>
          </a:xfrm>
          <a:prstGeom prst="rect">
            <a:avLst/>
          </a:prstGeom>
        </p:spPr>
        <p:txBody>
          <a:bodyPr vert="horz" wrap="square" lIns="0" tIns="0" rIns="0" bIns="0" rtlCol="0">
            <a:spAutoFit/>
          </a:bodyPr>
          <a:lstStyle>
            <a:defPPr>
              <a:defRPr lang="en-US"/>
            </a:defPPr>
            <a:lvl1pPr marL="12699" marR="5081" algn="ctr">
              <a:lnSpc>
                <a:spcPts val="1680"/>
              </a:lnSpc>
              <a:defRPr sz="1501" spc="15">
                <a:solidFill>
                  <a:srgbClr val="2B2A29"/>
                </a:solidFill>
                <a:latin typeface="Arial"/>
                <a:cs typeface="Arial"/>
              </a:defRPr>
            </a:lvl1pPr>
          </a:lstStyle>
          <a:p>
            <a:r>
              <a:rPr lang="uz-Cyrl-UZ" sz="683" b="1" dirty="0"/>
              <a:t>Ҳунармандчиликни ривожлантириш</a:t>
            </a:r>
          </a:p>
        </p:txBody>
      </p:sp>
      <p:sp>
        <p:nvSpPr>
          <p:cNvPr id="232" name="object 98">
            <a:extLst>
              <a:ext uri="{FF2B5EF4-FFF2-40B4-BE49-F238E27FC236}">
                <a16:creationId xmlns:a16="http://schemas.microsoft.com/office/drawing/2014/main" xmlns="" id="{E19805FA-AB6F-4FFD-B610-D94A8DC468A2}"/>
              </a:ext>
            </a:extLst>
          </p:cNvPr>
          <p:cNvSpPr txBox="1"/>
          <p:nvPr/>
        </p:nvSpPr>
        <p:spPr>
          <a:xfrm>
            <a:off x="7339935" y="1057568"/>
            <a:ext cx="496022" cy="1308050"/>
          </a:xfrm>
          <a:prstGeom prst="rect">
            <a:avLst/>
          </a:prstGeom>
        </p:spPr>
        <p:txBody>
          <a:bodyPr vert="horz" wrap="square" lIns="0" tIns="0" rIns="0" bIns="0" rtlCol="0">
            <a:spAutoFit/>
          </a:bodyPr>
          <a:lstStyle>
            <a:defPPr>
              <a:defRPr lang="en-US"/>
            </a:defPPr>
            <a:lvl1pPr marL="12699" marR="5081" algn="ctr">
              <a:lnSpc>
                <a:spcPts val="1680"/>
              </a:lnSpc>
              <a:defRPr sz="1501" spc="15">
                <a:solidFill>
                  <a:srgbClr val="2B2A29"/>
                </a:solidFill>
                <a:latin typeface="Arial"/>
                <a:cs typeface="Arial"/>
              </a:defRPr>
            </a:lvl1pPr>
          </a:lstStyle>
          <a:p>
            <a:r>
              <a:rPr lang="uz-Cyrl-UZ" sz="683" b="1" dirty="0"/>
              <a:t>Ижтимоий соҳа объектларини ташкил этиш</a:t>
            </a:r>
          </a:p>
        </p:txBody>
      </p:sp>
      <p:sp>
        <p:nvSpPr>
          <p:cNvPr id="235" name="object 23"/>
          <p:cNvSpPr txBox="1"/>
          <p:nvPr/>
        </p:nvSpPr>
        <p:spPr>
          <a:xfrm>
            <a:off x="2635910" y="5478533"/>
            <a:ext cx="1693839" cy="658194"/>
          </a:xfrm>
          <a:prstGeom prst="rect">
            <a:avLst/>
          </a:prstGeom>
        </p:spPr>
        <p:txBody>
          <a:bodyPr vert="horz" wrap="square" lIns="0" tIns="0" rIns="0" bIns="0" rtlCol="0">
            <a:spAutoFit/>
          </a:bodyPr>
          <a:lstStyle>
            <a:defPPr>
              <a:defRPr lang="en-US"/>
            </a:defPPr>
            <a:lvl1pPr marL="12699" marR="5081" indent="-635" algn="ctr">
              <a:lnSpc>
                <a:spcPct val="109100"/>
              </a:lnSpc>
              <a:defRPr sz="1484" b="1">
                <a:solidFill>
                  <a:srgbClr val="2B2A29"/>
                </a:solidFill>
                <a:latin typeface="Arial"/>
                <a:cs typeface="Arial"/>
              </a:defRPr>
            </a:lvl1pPr>
          </a:lstStyle>
          <a:p>
            <a:r>
              <a:rPr lang="uz-Cyrl-UZ" sz="1000" dirty="0"/>
              <a:t>Ижтимоий соҳа объектларини етарли эмаслиги (институт, ҳусусий клиникалар)</a:t>
            </a:r>
            <a:endParaRPr sz="1000" dirty="0"/>
          </a:p>
        </p:txBody>
      </p:sp>
      <p:pic>
        <p:nvPicPr>
          <p:cNvPr id="236" name="Picture 4" descr="значок вектор педагогический институт, архитектура, архитектура ..."/>
          <p:cNvPicPr>
            <a:picLocks noChangeAspect="1" noChangeArrowheads="1"/>
          </p:cNvPicPr>
          <p:nvPr/>
        </p:nvPicPr>
        <p:blipFill rotWithShape="1">
          <a:blip r:embed="rId24" cstate="print">
            <a:extLst>
              <a:ext uri="{28A0092B-C50C-407E-A947-70E740481C1C}">
                <a14:useLocalDpi xmlns:a14="http://schemas.microsoft.com/office/drawing/2010/main" xmlns="" val="0"/>
              </a:ext>
            </a:extLst>
          </a:blip>
          <a:srcRect l="19815" t="9595" r="18522" b="13496"/>
          <a:stretch/>
        </p:blipFill>
        <p:spPr bwMode="auto">
          <a:xfrm>
            <a:off x="7529729" y="2725049"/>
            <a:ext cx="415684" cy="25396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Спортивный костюм Компьютерные иконки Одежда Модные брюки, жилет ..."/>
          <p:cNvPicPr>
            <a:picLocks noChangeAspect="1" noChangeArrowheads="1"/>
          </p:cNvPicPr>
          <p:nvPr/>
        </p:nvPicPr>
        <p:blipFill rotWithShape="1">
          <a:blip r:embed="rId25" cstate="print">
            <a:extLst>
              <a:ext uri="{28A0092B-C50C-407E-A947-70E740481C1C}">
                <a14:useLocalDpi xmlns:a14="http://schemas.microsoft.com/office/drawing/2010/main" xmlns="" val="0"/>
              </a:ext>
            </a:extLst>
          </a:blip>
          <a:srcRect l="30203" r="31229"/>
          <a:stretch/>
        </p:blipFill>
        <p:spPr bwMode="auto">
          <a:xfrm>
            <a:off x="8475482" y="2675714"/>
            <a:ext cx="321473" cy="350436"/>
          </a:xfrm>
          <a:prstGeom prst="rect">
            <a:avLst/>
          </a:prstGeom>
          <a:noFill/>
          <a:extLst>
            <a:ext uri="{909E8E84-426E-40DD-AFC4-6F175D3DCCD1}">
              <a14:hiddenFill xmlns:a14="http://schemas.microsoft.com/office/drawing/2010/main" xmlns="">
                <a:solidFill>
                  <a:srgbClr val="FFFFFF"/>
                </a:solidFill>
              </a14:hiddenFill>
            </a:ext>
          </a:extLst>
        </p:spPr>
      </p:pic>
      <p:pic>
        <p:nvPicPr>
          <p:cNvPr id="237" name="Picture 2" descr="УзА - Трикотажная фабрика в селе"/>
          <p:cNvPicPr>
            <a:picLocks noChangeAspect="1"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6077067" y="4884326"/>
            <a:ext cx="1494275" cy="1810078"/>
          </a:xfrm>
          <a:prstGeom prst="rect">
            <a:avLst/>
          </a:prstGeom>
          <a:noFill/>
          <a:extLst>
            <a:ext uri="{909E8E84-426E-40DD-AFC4-6F175D3DCCD1}">
              <a14:hiddenFill xmlns:a14="http://schemas.microsoft.com/office/drawing/2010/main" xmlns="">
                <a:solidFill>
                  <a:srgbClr val="FFFFFF"/>
                </a:solidFill>
              </a14:hiddenFill>
            </a:ext>
          </a:extLst>
        </p:spPr>
      </p:pic>
      <p:pic>
        <p:nvPicPr>
          <p:cNvPr id="238" name="Picture 4" descr="Трикотажные и швейные изделия для детей от производителя ЗАО ..."/>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7524328" y="4872104"/>
            <a:ext cx="1436730" cy="18780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1078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C:\Users\ADMIN\Desktop\photo_2019-03-13_15-48-2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8063" y="3643313"/>
            <a:ext cx="2857500" cy="3026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Picture 54" descr="C:\Users\ADMIN\Desktop\Безымянный.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l="31718" t="14999" r="21172" b="25000"/>
          <a:stretch>
            <a:fillRect/>
          </a:stretch>
        </p:blipFill>
        <p:spPr bwMode="auto">
          <a:xfrm>
            <a:off x="5538788" y="1428750"/>
            <a:ext cx="3390900" cy="221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Таблица 4"/>
          <p:cNvGraphicFramePr>
            <a:graphicFrameLocks noGrp="1"/>
          </p:cNvGraphicFramePr>
          <p:nvPr/>
        </p:nvGraphicFramePr>
        <p:xfrm>
          <a:off x="0" y="7938"/>
          <a:ext cx="9144000" cy="639798"/>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xmlns="" val="20000"/>
                    </a:ext>
                  </a:extLst>
                </a:gridCol>
              </a:tblGrid>
              <a:tr h="639762">
                <a:tc>
                  <a:txBody>
                    <a:bodyPr/>
                    <a:lstStyle/>
                    <a:p>
                      <a:pPr algn="ctr"/>
                      <a:endParaRPr lang="ru-RU" sz="1800" dirty="0" smtClean="0">
                        <a:solidFill>
                          <a:schemeClr val="tx1"/>
                        </a:solidFill>
                        <a:latin typeface="Times New Roman" panose="02020603050405020304" pitchFamily="18" charset="0"/>
                        <a:cs typeface="Times New Roman" panose="02020603050405020304" pitchFamily="18" charset="0"/>
                      </a:endParaRPr>
                    </a:p>
                    <a:p>
                      <a:pPr algn="ctr"/>
                      <a:r>
                        <a:rPr lang="ru-RU" sz="1800" dirty="0" err="1" smtClean="0">
                          <a:solidFill>
                            <a:schemeClr val="tx1"/>
                          </a:solidFill>
                          <a:latin typeface="Times New Roman" panose="02020603050405020304" pitchFamily="18" charset="0"/>
                          <a:cs typeface="Times New Roman" panose="02020603050405020304" pitchFamily="18" charset="0"/>
                        </a:rPr>
                        <a:t>Каттақўрғон шаҳар</a:t>
                      </a:r>
                      <a:r>
                        <a:rPr lang="ru-RU" sz="1800" dirty="0" smtClean="0">
                          <a:solidFill>
                            <a:schemeClr val="tx1"/>
                          </a:solidFill>
                          <a:latin typeface="Times New Roman" panose="02020603050405020304" pitchFamily="18" charset="0"/>
                          <a:cs typeface="Times New Roman" panose="02020603050405020304" pitchFamily="18" charset="0"/>
                        </a:rPr>
                        <a:t> </a:t>
                      </a:r>
                      <a:r>
                        <a:rPr lang="uz-Cyrl-UZ" sz="1800" dirty="0" smtClean="0">
                          <a:solidFill>
                            <a:schemeClr val="tx1"/>
                          </a:solidFill>
                          <a:latin typeface="Times New Roman" panose="02020603050405020304" pitchFamily="18" charset="0"/>
                          <a:cs typeface="Times New Roman" panose="02020603050405020304" pitchFamily="18" charset="0"/>
                        </a:rPr>
                        <a:t>собиқ болалар шифохонаси бино-иншоатлари</a:t>
                      </a:r>
                      <a:endParaRPr lang="ru-RU" sz="1800" dirty="0">
                        <a:solidFill>
                          <a:schemeClr val="tx1"/>
                        </a:solidFill>
                        <a:latin typeface="Times New Roman" panose="02020603050405020304" pitchFamily="18" charset="0"/>
                        <a:cs typeface="Times New Roman" panose="02020603050405020304" pitchFamily="18" charset="0"/>
                      </a:endParaRPr>
                    </a:p>
                  </a:txBody>
                  <a:tcPr marL="91444" marR="91444" marT="45579" marB="45579">
                    <a:solidFill>
                      <a:schemeClr val="bg2">
                        <a:lumMod val="90000"/>
                      </a:schemeClr>
                    </a:solidFill>
                  </a:tcPr>
                </a:tc>
                <a:extLst>
                  <a:ext uri="{0D108BD9-81ED-4DB2-BD59-A6C34878D82A}">
                    <a16:rowId xmlns:a16="http://schemas.microsoft.com/office/drawing/2014/main" xmlns="" val="10000"/>
                  </a:ext>
                </a:extLst>
              </a:tr>
            </a:tbl>
          </a:graphicData>
        </a:graphic>
      </p:graphicFrame>
      <p:sp>
        <p:nvSpPr>
          <p:cNvPr id="12" name="Прямоугольник 11"/>
          <p:cNvSpPr/>
          <p:nvPr/>
        </p:nvSpPr>
        <p:spPr>
          <a:xfrm>
            <a:off x="107950" y="989013"/>
            <a:ext cx="3168650" cy="287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b="1" dirty="0" err="1">
                <a:solidFill>
                  <a:schemeClr val="tx1"/>
                </a:solidFill>
                <a:latin typeface="Times New Roman" panose="02020603050405020304" pitchFamily="18" charset="0"/>
                <a:cs typeface="Times New Roman" panose="02020603050405020304" pitchFamily="18" charset="0"/>
              </a:rPr>
              <a:t>Лойи</a:t>
            </a:r>
            <a:r>
              <a:rPr lang="uz-Cyrl-UZ" b="1" dirty="0">
                <a:solidFill>
                  <a:schemeClr val="tx1"/>
                </a:solidFill>
                <a:latin typeface="Times New Roman" panose="02020603050405020304" pitchFamily="18" charset="0"/>
                <a:cs typeface="Times New Roman" panose="02020603050405020304" pitchFamily="18" charset="0"/>
              </a:rPr>
              <a:t>ҳ</a:t>
            </a:r>
            <a:r>
              <a:rPr lang="ru-RU" b="1" dirty="0">
                <a:solidFill>
                  <a:schemeClr val="tx1"/>
                </a:solidFill>
                <a:latin typeface="Times New Roman" panose="02020603050405020304" pitchFamily="18" charset="0"/>
                <a:cs typeface="Times New Roman" panose="02020603050405020304" pitchFamily="18" charset="0"/>
              </a:rPr>
              <a:t>а </a:t>
            </a:r>
            <a:r>
              <a:rPr lang="ru-RU" b="1" dirty="0" err="1">
                <a:solidFill>
                  <a:schemeClr val="tx1"/>
                </a:solidFill>
                <a:latin typeface="Times New Roman" panose="02020603050405020304" pitchFamily="18" charset="0"/>
                <a:cs typeface="Times New Roman" panose="02020603050405020304" pitchFamily="18" charset="0"/>
              </a:rPr>
              <a:t>паспорти</a:t>
            </a:r>
            <a:r>
              <a:rPr lang="ru-RU" b="1" dirty="0">
                <a:solidFill>
                  <a:schemeClr val="tx1"/>
                </a:solidFill>
                <a:latin typeface="Times New Roman" panose="02020603050405020304" pitchFamily="18" charset="0"/>
                <a:cs typeface="Times New Roman" panose="02020603050405020304" pitchFamily="18" charset="0"/>
              </a:rPr>
              <a:t> </a:t>
            </a:r>
          </a:p>
        </p:txBody>
      </p:sp>
      <p:sp>
        <p:nvSpPr>
          <p:cNvPr id="19" name="Прямоугольник 18"/>
          <p:cNvSpPr/>
          <p:nvPr/>
        </p:nvSpPr>
        <p:spPr>
          <a:xfrm>
            <a:off x="3411538" y="976313"/>
            <a:ext cx="5446712"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z-Cyrl-UZ" b="1" dirty="0">
                <a:solidFill>
                  <a:schemeClr val="tx1"/>
                </a:solidFill>
                <a:latin typeface="Times New Roman" panose="02020603050405020304" pitchFamily="18" charset="0"/>
                <a:cs typeface="Times New Roman" panose="02020603050405020304" pitchFamily="18" charset="0"/>
              </a:rPr>
              <a:t>Бинонинг кўриниши</a:t>
            </a:r>
            <a:endParaRPr lang="ru-RU" b="1"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3048972668"/>
              </p:ext>
            </p:extLst>
          </p:nvPr>
        </p:nvGraphicFramePr>
        <p:xfrm>
          <a:off x="125413" y="1357313"/>
          <a:ext cx="3133725" cy="5384055"/>
        </p:xfrm>
        <a:graphic>
          <a:graphicData uri="http://schemas.openxmlformats.org/drawingml/2006/table">
            <a:tbl>
              <a:tblPr firstRow="1" bandRow="1"/>
              <a:tblGrid>
                <a:gridCol w="324697">
                  <a:extLst>
                    <a:ext uri="{9D8B030D-6E8A-4147-A177-3AD203B41FA5}">
                      <a16:colId xmlns:a16="http://schemas.microsoft.com/office/drawing/2014/main" xmlns="" val="20000"/>
                    </a:ext>
                  </a:extLst>
                </a:gridCol>
                <a:gridCol w="2809028">
                  <a:extLst>
                    <a:ext uri="{9D8B030D-6E8A-4147-A177-3AD203B41FA5}">
                      <a16:colId xmlns:a16="http://schemas.microsoft.com/office/drawing/2014/main" xmlns="" val="20001"/>
                    </a:ext>
                  </a:extLst>
                </a:gridCol>
              </a:tblGrid>
              <a:tr h="861416">
                <a:tc>
                  <a:txBody>
                    <a:bodyPr/>
                    <a:lstStyle/>
                    <a:p>
                      <a:pPr algn="ctr" rtl="0" fontAlgn="ctr"/>
                      <a:r>
                        <a:rPr lang="ru-RU" sz="1100" b="1" i="0" u="none" strike="noStrike" dirty="0">
                          <a:solidFill>
                            <a:srgbClr val="000000"/>
                          </a:solidFill>
                          <a:effectLst/>
                          <a:latin typeface="Times New Roman" panose="02020603050405020304" pitchFamily="18" charset="0"/>
                          <a:cs typeface="Times New Roman" panose="02020603050405020304" pitchFamily="18" charset="0"/>
                        </a:rPr>
                        <a:t>Т/р</a:t>
                      </a:r>
                    </a:p>
                  </a:txBody>
                  <a:tcPr marL="6735" marR="6735" marT="67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CC9F7"/>
                    </a:solidFill>
                  </a:tcPr>
                </a:tc>
                <a:tc>
                  <a:txBody>
                    <a:bodyPr/>
                    <a:lstStyle/>
                    <a:p>
                      <a:pPr algn="l" rtl="0" fontAlgn="ctr"/>
                      <a:r>
                        <a:rPr lang="ru-RU" sz="1100" b="1" i="0" u="none" strike="noStrike" dirty="0" err="1">
                          <a:solidFill>
                            <a:srgbClr val="000000"/>
                          </a:solidFill>
                          <a:effectLst/>
                          <a:latin typeface="Times New Roman" panose="02020603050405020304" pitchFamily="18" charset="0"/>
                          <a:cs typeface="Times New Roman" panose="02020603050405020304" pitchFamily="18" charset="0"/>
                        </a:rPr>
                        <a:t>Лойиҳа мақсади</a:t>
                      </a:r>
                      <a:r>
                        <a:rPr lang="ru-RU" sz="1100" b="1" i="0" u="none" strike="noStrike" dirty="0" err="1" smtClean="0">
                          <a:solidFill>
                            <a:srgbClr val="000000"/>
                          </a:solidFill>
                          <a:effectLst/>
                          <a:latin typeface="Times New Roman" panose="02020603050405020304" pitchFamily="18" charset="0"/>
                          <a:cs typeface="Times New Roman" panose="02020603050405020304" pitchFamily="18" charset="0"/>
                        </a:rPr>
                        <a:t>: Хорижий</a:t>
                      </a:r>
                      <a:r>
                        <a:rPr lang="ru-RU" sz="1100" b="1" i="0" u="none" strike="noStrike" baseline="0" dirty="0" smtClean="0">
                          <a:solidFill>
                            <a:srgbClr val="000000"/>
                          </a:solidFill>
                          <a:effectLst/>
                          <a:latin typeface="Times New Roman" panose="02020603050405020304" pitchFamily="18" charset="0"/>
                          <a:cs typeface="Times New Roman" panose="02020603050405020304" pitchFamily="18" charset="0"/>
                        </a:rPr>
                        <a:t> инвестор </a:t>
                      </a:r>
                      <a:r>
                        <a:rPr lang="ru-RU" sz="1100" b="1" i="0" u="none" strike="noStrike" baseline="0" dirty="0" err="1" smtClean="0">
                          <a:solidFill>
                            <a:srgbClr val="000000"/>
                          </a:solidFill>
                          <a:effectLst/>
                          <a:latin typeface="Times New Roman" panose="02020603050405020304" pitchFamily="18" charset="0"/>
                          <a:cs typeface="Times New Roman" panose="02020603050405020304" pitchFamily="18" charset="0"/>
                        </a:rPr>
                        <a:t>таклифига</a:t>
                      </a:r>
                      <a:r>
                        <a:rPr lang="ru-RU" sz="1100" b="1" i="0" u="none" strike="noStrike" baseline="0" dirty="0" smtClean="0">
                          <a:solidFill>
                            <a:srgbClr val="000000"/>
                          </a:solidFill>
                          <a:effectLst/>
                          <a:latin typeface="Times New Roman" panose="02020603050405020304" pitchFamily="18" charset="0"/>
                          <a:cs typeface="Times New Roman" panose="02020603050405020304" pitchFamily="18" charset="0"/>
                        </a:rPr>
                        <a:t> </a:t>
                      </a:r>
                      <a:r>
                        <a:rPr lang="ru-RU" sz="1100" b="1" i="0" u="none" strike="noStrike" baseline="0" dirty="0" err="1" smtClean="0">
                          <a:solidFill>
                            <a:srgbClr val="000000"/>
                          </a:solidFill>
                          <a:effectLst/>
                          <a:latin typeface="Times New Roman" panose="02020603050405020304" pitchFamily="18" charset="0"/>
                          <a:cs typeface="Times New Roman" panose="02020603050405020304" pitchFamily="18" charset="0"/>
                        </a:rPr>
                        <a:t>асосан</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CC9F7"/>
                    </a:solidFill>
                  </a:tcPr>
                </a:tc>
                <a:extLst>
                  <a:ext uri="{0D108BD9-81ED-4DB2-BD59-A6C34878D82A}">
                    <a16:rowId xmlns:a16="http://schemas.microsoft.com/office/drawing/2014/main" xmlns="" val="10000"/>
                  </a:ext>
                </a:extLst>
              </a:tr>
              <a:tr h="601870">
                <a:tc>
                  <a:txBody>
                    <a:bodyPr/>
                    <a:lstStyle/>
                    <a:p>
                      <a:pPr algn="ctr" rtl="0"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a:t>
                      </a:r>
                    </a:p>
                  </a:txBody>
                  <a:tcPr marL="6735" marR="6735" marT="67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DCFA"/>
                    </a:solidFill>
                  </a:tcPr>
                </a:tc>
                <a:tc>
                  <a:txBody>
                    <a:bodyPr/>
                    <a:lstStyle/>
                    <a:p>
                      <a:pPr algn="l" rtl="0"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Хорижий</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инвестор</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DCFA"/>
                    </a:solidFill>
                  </a:tcPr>
                </a:tc>
                <a:extLst>
                  <a:ext uri="{0D108BD9-81ED-4DB2-BD59-A6C34878D82A}">
                    <a16:rowId xmlns:a16="http://schemas.microsoft.com/office/drawing/2014/main" xmlns="" val="10001"/>
                  </a:ext>
                </a:extLst>
              </a:tr>
              <a:tr h="458676">
                <a:tc>
                  <a:txBody>
                    <a:bodyPr/>
                    <a:lstStyle/>
                    <a:p>
                      <a:pPr algn="ctr" rtl="0"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6735" marR="6735" marT="67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CC9F7"/>
                    </a:solidFill>
                  </a:tcPr>
                </a:tc>
                <a:tc>
                  <a:txBody>
                    <a:bodyPr/>
                    <a:lstStyle/>
                    <a:p>
                      <a:pPr algn="l" rtl="0"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Жами</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лойиҳа</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қиймати</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 3,0 млн АҚШ </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доллари</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миқдоридан</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кам</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бўлмаган</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CC9F7"/>
                    </a:solidFill>
                  </a:tcPr>
                </a:tc>
                <a:extLst>
                  <a:ext uri="{0D108BD9-81ED-4DB2-BD59-A6C34878D82A}">
                    <a16:rowId xmlns:a16="http://schemas.microsoft.com/office/drawing/2014/main" xmlns="" val="10002"/>
                  </a:ext>
                </a:extLst>
              </a:tr>
              <a:tr h="357990">
                <a:tc>
                  <a:txBody>
                    <a:bodyPr/>
                    <a:lstStyle/>
                    <a:p>
                      <a:pPr algn="ctr" fontAlgn="t"/>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735" marR="6735" marT="67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DCFA"/>
                    </a:solidFill>
                  </a:tcPr>
                </a:tc>
                <a:tc>
                  <a:txBody>
                    <a:bodyPr/>
                    <a:lstStyle/>
                    <a:p>
                      <a:pPr algn="l" rtl="0"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шундан</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735" marR="6735" marT="67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DCFA"/>
                    </a:solidFill>
                  </a:tcPr>
                </a:tc>
                <a:extLst>
                  <a:ext uri="{0D108BD9-81ED-4DB2-BD59-A6C34878D82A}">
                    <a16:rowId xmlns:a16="http://schemas.microsoft.com/office/drawing/2014/main" xmlns="" val="10003"/>
                  </a:ext>
                </a:extLst>
              </a:tr>
              <a:tr h="288328">
                <a:tc>
                  <a:txBody>
                    <a:bodyPr/>
                    <a:lstStyle/>
                    <a:p>
                      <a:pPr algn="ctr" rtl="0"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3</a:t>
                      </a:r>
                    </a:p>
                  </a:txBody>
                  <a:tcPr marL="6735" marR="6735" marT="67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CC9F7"/>
                    </a:solidFill>
                  </a:tcPr>
                </a:tc>
                <a:tc>
                  <a:txBody>
                    <a:bodyPr/>
                    <a:lstStyle/>
                    <a:p>
                      <a:pPr algn="l" rtl="0"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Ўз</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мабалағи</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CC9F7"/>
                    </a:solidFill>
                  </a:tcPr>
                </a:tc>
                <a:extLst>
                  <a:ext uri="{0D108BD9-81ED-4DB2-BD59-A6C34878D82A}">
                    <a16:rowId xmlns:a16="http://schemas.microsoft.com/office/drawing/2014/main" xmlns="" val="10004"/>
                  </a:ext>
                </a:extLst>
              </a:tr>
              <a:tr h="288328">
                <a:tc>
                  <a:txBody>
                    <a:bodyPr/>
                    <a:lstStyle/>
                    <a:p>
                      <a:pPr algn="ctr" rtl="0"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DCFA"/>
                    </a:solidFill>
                  </a:tcPr>
                </a:tc>
                <a:tc>
                  <a:txBody>
                    <a:bodyPr/>
                    <a:lstStyle/>
                    <a:p>
                      <a:pPr algn="l" rtl="0"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DCFA"/>
                    </a:solidFill>
                  </a:tcPr>
                </a:tc>
                <a:extLst>
                  <a:ext uri="{0D108BD9-81ED-4DB2-BD59-A6C34878D82A}">
                    <a16:rowId xmlns:a16="http://schemas.microsoft.com/office/drawing/2014/main" xmlns="" val="10005"/>
                  </a:ext>
                </a:extLst>
              </a:tr>
              <a:tr h="288328">
                <a:tc rowSpan="2">
                  <a:txBody>
                    <a:bodyPr/>
                    <a:lstStyle/>
                    <a:p>
                      <a:pPr algn="ctr" rtl="0" fontAlgn="ct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4</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CC9F7"/>
                    </a:solidFill>
                  </a:tcPr>
                </a:tc>
                <a:tc>
                  <a:txBody>
                    <a:bodyPr/>
                    <a:lstStyle/>
                    <a:p>
                      <a:pPr algn="l" rtl="0"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Тўғридан тўғри хорижий</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8CC9F7"/>
                    </a:solidFill>
                  </a:tcPr>
                </a:tc>
                <a:extLst>
                  <a:ext uri="{0D108BD9-81ED-4DB2-BD59-A6C34878D82A}">
                    <a16:rowId xmlns:a16="http://schemas.microsoft.com/office/drawing/2014/main" xmlns="" val="10006"/>
                  </a:ext>
                </a:extLst>
              </a:tr>
              <a:tr h="458676">
                <a:tc vMerge="1">
                  <a:txBody>
                    <a:bodyPr/>
                    <a:lstStyle/>
                    <a:p>
                      <a:endParaRPr lang="ru-RU"/>
                    </a:p>
                  </a:txBody>
                  <a:tcPr/>
                </a:tc>
                <a:tc>
                  <a:txBody>
                    <a:bodyPr/>
                    <a:lstStyle/>
                    <a:p>
                      <a:pPr algn="l" rtl="0"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инвестиция </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қиймати</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 3,0 млн АҚШ </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доллари</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миқдоридан</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кам</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бўлмаган</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8CC9F7"/>
                    </a:solidFill>
                  </a:tcPr>
                </a:tc>
                <a:extLst>
                  <a:ext uri="{0D108BD9-81ED-4DB2-BD59-A6C34878D82A}">
                    <a16:rowId xmlns:a16="http://schemas.microsoft.com/office/drawing/2014/main" xmlns="" val="10007"/>
                  </a:ext>
                </a:extLst>
              </a:tr>
              <a:tr h="565521">
                <a:tc>
                  <a:txBody>
                    <a:bodyPr/>
                    <a:lstStyle/>
                    <a:p>
                      <a:pPr algn="ctr" rtl="0" fontAlgn="ct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5</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CC9F7"/>
                    </a:solidFill>
                  </a:tcPr>
                </a:tc>
                <a:tc>
                  <a:txBody>
                    <a:bodyPr/>
                    <a:lstStyle/>
                    <a:p>
                      <a:pPr algn="l" rtl="0" fontAlgn="ctr"/>
                      <a:r>
                        <a:rPr lang="uz-Cyrl-UZ" sz="1100" b="0" i="0" u="none" strike="noStrike" dirty="0" smtClean="0">
                          <a:solidFill>
                            <a:srgbClr val="000000"/>
                          </a:solidFill>
                          <a:effectLst/>
                          <a:latin typeface="Times New Roman" panose="02020603050405020304" pitchFamily="18" charset="0"/>
                          <a:cs typeface="Times New Roman" panose="02020603050405020304" pitchFamily="18" charset="0"/>
                        </a:rPr>
                        <a:t>Умумий майдони 8 700,0 кв.м қурилиш ости майдони 3 000,0 кв.м</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CC9F7"/>
                    </a:solidFill>
                  </a:tcPr>
                </a:tc>
                <a:extLst>
                  <a:ext uri="{0D108BD9-81ED-4DB2-BD59-A6C34878D82A}">
                    <a16:rowId xmlns:a16="http://schemas.microsoft.com/office/drawing/2014/main" xmlns="" val="10008"/>
                  </a:ext>
                </a:extLst>
              </a:tr>
              <a:tr h="404974">
                <a:tc>
                  <a:txBody>
                    <a:bodyPr/>
                    <a:lstStyle/>
                    <a:p>
                      <a:pPr algn="ctr" rtl="0" fontAlgn="ct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6</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DCFA"/>
                    </a:solidFill>
                  </a:tcPr>
                </a:tc>
                <a:tc>
                  <a:txBody>
                    <a:bodyPr/>
                    <a:lstStyle/>
                    <a:p>
                      <a:pPr algn="l" rtl="0"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Яратиладиган</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иш</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ўринлари</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сони</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 200 </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нафар</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DCFA"/>
                    </a:solidFill>
                  </a:tcPr>
                </a:tc>
                <a:extLst>
                  <a:ext uri="{0D108BD9-81ED-4DB2-BD59-A6C34878D82A}">
                    <a16:rowId xmlns:a16="http://schemas.microsoft.com/office/drawing/2014/main" xmlns="" val="10009"/>
                  </a:ext>
                </a:extLst>
              </a:tr>
              <a:tr h="404974">
                <a:tc>
                  <a:txBody>
                    <a:bodyPr/>
                    <a:lstStyle/>
                    <a:p>
                      <a:pPr algn="ctr" rtl="0" fontAlgn="ct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7</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CC9F7"/>
                    </a:solidFill>
                  </a:tcPr>
                </a:tc>
                <a:tc>
                  <a:txBody>
                    <a:bodyPr/>
                    <a:lstStyle/>
                    <a:p>
                      <a:pPr algn="l" rtl="0"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Ишга</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тушиш</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муддати</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 2020-2021 </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йй</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CC9F7"/>
                    </a:solidFill>
                  </a:tcPr>
                </a:tc>
                <a:extLst>
                  <a:ext uri="{0D108BD9-81ED-4DB2-BD59-A6C34878D82A}">
                    <a16:rowId xmlns:a16="http://schemas.microsoft.com/office/drawing/2014/main" xmlns="" val="10010"/>
                  </a:ext>
                </a:extLst>
              </a:tr>
              <a:tr h="404974">
                <a:tc>
                  <a:txBody>
                    <a:bodyPr/>
                    <a:lstStyle/>
                    <a:p>
                      <a:pPr algn="ctr" rtl="0" fontAlgn="ctr"/>
                      <a:r>
                        <a:rPr lang="uz-Cyrl-UZ" sz="1100" b="0" i="0" u="none" strike="noStrike" dirty="0" smtClean="0">
                          <a:solidFill>
                            <a:srgbClr val="000000"/>
                          </a:solidFill>
                          <a:effectLst/>
                          <a:latin typeface="Times New Roman" panose="02020603050405020304" pitchFamily="18" charset="0"/>
                          <a:cs typeface="Times New Roman" panose="02020603050405020304" pitchFamily="18" charset="0"/>
                        </a:rPr>
                        <a:t>8</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CC9F7"/>
                    </a:solidFill>
                  </a:tcPr>
                </a:tc>
                <a:tc>
                  <a:txBody>
                    <a:bodyPr/>
                    <a:lstStyle/>
                    <a:p>
                      <a:pPr algn="l" rtl="0" fontAlgn="ctr"/>
                      <a:r>
                        <a:rPr lang="uz-Cyrl-UZ" sz="1100" b="0" i="0" u="none" strike="noStrike" dirty="0" smtClean="0">
                          <a:solidFill>
                            <a:srgbClr val="000000"/>
                          </a:solidFill>
                          <a:effectLst/>
                          <a:latin typeface="Times New Roman" panose="02020603050405020304" pitchFamily="18" charset="0"/>
                          <a:cs typeface="Times New Roman" panose="02020603050405020304" pitchFamily="18" charset="0"/>
                        </a:rPr>
                        <a:t>Балансда сақловчи: Каттақўрғон шаҳар ҳокимлиги</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CC9F7"/>
                    </a:solidFill>
                  </a:tcPr>
                </a:tc>
                <a:extLst>
                  <a:ext uri="{0D108BD9-81ED-4DB2-BD59-A6C34878D82A}">
                    <a16:rowId xmlns:a16="http://schemas.microsoft.com/office/drawing/2014/main" xmlns="" val="10011"/>
                  </a:ext>
                </a:extLst>
              </a:tr>
            </a:tbl>
          </a:graphicData>
        </a:graphic>
      </p:graphicFrame>
      <p:pic>
        <p:nvPicPr>
          <p:cNvPr id="7220" name="Picture 2" descr="C:\Users\ADMIN\Desktop\photo_2019-03-13_15-49-07.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r="26666" b="29031"/>
          <a:stretch>
            <a:fillRect/>
          </a:stretch>
        </p:blipFill>
        <p:spPr bwMode="auto">
          <a:xfrm>
            <a:off x="3429000" y="1428750"/>
            <a:ext cx="2857500" cy="221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21" name="Picture 4" descr="C:\Users\ADMIN\Desktop\photo_2019-03-13_15-49-1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29000" y="3643313"/>
            <a:ext cx="2762250" cy="3026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74729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0" y="7938"/>
          <a:ext cx="9144000" cy="91440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xmlns="" val="20000"/>
                    </a:ext>
                  </a:extLst>
                </a:gridCol>
              </a:tblGrid>
              <a:tr h="914400">
                <a:tc>
                  <a:txBody>
                    <a:bodyPr/>
                    <a:lstStyle/>
                    <a:p>
                      <a:pPr algn="ctr"/>
                      <a:endParaRPr lang="ru-RU" sz="1800" dirty="0" smtClean="0">
                        <a:solidFill>
                          <a:schemeClr val="tx1"/>
                        </a:solidFill>
                        <a:latin typeface="Times New Roman" panose="02020603050405020304" pitchFamily="18" charset="0"/>
                        <a:cs typeface="Times New Roman" panose="02020603050405020304" pitchFamily="18" charset="0"/>
                      </a:endParaRPr>
                    </a:p>
                    <a:p>
                      <a:pPr algn="ctr"/>
                      <a:r>
                        <a:rPr lang="ru-RU" sz="1800" b="1" kern="1200" dirty="0" err="1" smtClean="0">
                          <a:solidFill>
                            <a:schemeClr val="tx1"/>
                          </a:solidFill>
                          <a:latin typeface="Times New Roman" panose="02020603050405020304" pitchFamily="18" charset="0"/>
                          <a:ea typeface="+mn-ea"/>
                          <a:cs typeface="Times New Roman" panose="02020603050405020304" pitchFamily="18" charset="0"/>
                        </a:rPr>
                        <a:t>Каттақўрғон шаҳар</a:t>
                      </a:r>
                      <a:r>
                        <a:rPr lang="ru-RU" sz="1800" b="1" kern="1200" dirty="0" smtClean="0">
                          <a:solidFill>
                            <a:schemeClr val="tx1"/>
                          </a:solidFill>
                          <a:latin typeface="Times New Roman" panose="02020603050405020304" pitchFamily="18" charset="0"/>
                          <a:ea typeface="+mn-ea"/>
                          <a:cs typeface="Times New Roman" panose="02020603050405020304" pitchFamily="18" charset="0"/>
                        </a:rPr>
                        <a:t> </a:t>
                      </a:r>
                      <a:r>
                        <a:rPr kumimoji="0" lang="uz-Cyrl-UZ" sz="1800" b="1" i="0" u="none" strike="noStrike" cap="none" normalizeH="0" baseline="0" dirty="0" smtClean="0">
                          <a:ln>
                            <a:noFill/>
                          </a:ln>
                          <a:solidFill>
                            <a:schemeClr val="tx1"/>
                          </a:solidFill>
                          <a:effectLst/>
                          <a:latin typeface="Times New Roman" pitchFamily="18" charset="0"/>
                        </a:rPr>
                        <a:t>“Ингичка” қўрғони, “Ўзбекистон” кўчасида жойлашган</a:t>
                      </a:r>
                      <a:r>
                        <a:rPr lang="ru-RU" sz="1800" b="1" kern="1200" dirty="0" smtClean="0">
                          <a:solidFill>
                            <a:schemeClr val="tx1"/>
                          </a:solidFill>
                          <a:latin typeface="Times New Roman" panose="02020603050405020304" pitchFamily="18" charset="0"/>
                          <a:ea typeface="+mn-ea"/>
                          <a:cs typeface="Times New Roman" panose="02020603050405020304" pitchFamily="18" charset="0"/>
                        </a:rPr>
                        <a:t> </a:t>
                      </a:r>
                      <a:r>
                        <a:rPr lang="uz-Cyrl-UZ" sz="1800" b="1" kern="1200" dirty="0" smtClean="0">
                          <a:solidFill>
                            <a:schemeClr val="tx1"/>
                          </a:solidFill>
                          <a:latin typeface="Times New Roman" panose="02020603050405020304" pitchFamily="18" charset="0"/>
                          <a:ea typeface="+mn-ea"/>
                          <a:cs typeface="Times New Roman" panose="02020603050405020304" pitchFamily="18" charset="0"/>
                        </a:rPr>
                        <a:t>бўш</a:t>
                      </a:r>
                      <a:r>
                        <a:rPr lang="uz-Cyrl-UZ" sz="1800" b="1" kern="1200" baseline="0" dirty="0" smtClean="0">
                          <a:solidFill>
                            <a:schemeClr val="tx1"/>
                          </a:solidFill>
                          <a:latin typeface="Times New Roman" panose="02020603050405020304" pitchFamily="18" charset="0"/>
                          <a:ea typeface="+mn-ea"/>
                          <a:cs typeface="Times New Roman" panose="02020603050405020304" pitchFamily="18" charset="0"/>
                        </a:rPr>
                        <a:t> тур</a:t>
                      </a:r>
                      <a:r>
                        <a:rPr lang="ru-RU" sz="1800" b="1" kern="1200" dirty="0" err="1" smtClean="0">
                          <a:solidFill>
                            <a:schemeClr val="tx1"/>
                          </a:solidFill>
                          <a:latin typeface="Times New Roman" panose="02020603050405020304" pitchFamily="18" charset="0"/>
                          <a:ea typeface="+mn-ea"/>
                          <a:cs typeface="Times New Roman" panose="02020603050405020304" pitchFamily="18" charset="0"/>
                        </a:rPr>
                        <a:t>ган</a:t>
                      </a:r>
                      <a:r>
                        <a:rPr lang="ru-RU" sz="1800" b="1" kern="1200" dirty="0" smtClean="0">
                          <a:solidFill>
                            <a:schemeClr val="tx1"/>
                          </a:solidFill>
                          <a:latin typeface="Times New Roman" panose="02020603050405020304" pitchFamily="18" charset="0"/>
                          <a:ea typeface="+mn-ea"/>
                          <a:cs typeface="Times New Roman" panose="02020603050405020304" pitchFamily="18" charset="0"/>
                        </a:rPr>
                        <a:t> </a:t>
                      </a:r>
                      <a:r>
                        <a:rPr lang="ru-RU" sz="1800" b="1" kern="1200" dirty="0" err="1" smtClean="0">
                          <a:solidFill>
                            <a:schemeClr val="tx1"/>
                          </a:solidFill>
                          <a:latin typeface="Times New Roman" panose="02020603050405020304" pitchFamily="18" charset="0"/>
                          <a:ea typeface="+mn-ea"/>
                          <a:cs typeface="Times New Roman" panose="02020603050405020304" pitchFamily="18" charset="0"/>
                        </a:rPr>
                        <a:t>қозонхона бино</a:t>
                      </a:r>
                      <a:r>
                        <a:rPr lang="ru-RU" sz="1800" b="1" kern="1200" dirty="0" smtClean="0">
                          <a:solidFill>
                            <a:schemeClr val="tx1"/>
                          </a:solidFill>
                          <a:latin typeface="Times New Roman" panose="02020603050405020304" pitchFamily="18" charset="0"/>
                          <a:ea typeface="+mn-ea"/>
                          <a:cs typeface="Times New Roman" panose="02020603050405020304" pitchFamily="18" charset="0"/>
                        </a:rPr>
                        <a:t> </a:t>
                      </a:r>
                      <a:r>
                        <a:rPr lang="ru-RU" sz="1800" b="1" kern="1200" dirty="0" err="1" smtClean="0">
                          <a:solidFill>
                            <a:schemeClr val="tx1"/>
                          </a:solidFill>
                          <a:latin typeface="Times New Roman" panose="02020603050405020304" pitchFamily="18" charset="0"/>
                          <a:ea typeface="+mn-ea"/>
                          <a:cs typeface="Times New Roman" panose="02020603050405020304" pitchFamily="18" charset="0"/>
                        </a:rPr>
                        <a:t>ва</a:t>
                      </a:r>
                      <a:r>
                        <a:rPr lang="ru-RU" sz="1800" b="1" kern="1200" dirty="0" smtClean="0">
                          <a:solidFill>
                            <a:schemeClr val="tx1"/>
                          </a:solidFill>
                          <a:latin typeface="Times New Roman" panose="02020603050405020304" pitchFamily="18" charset="0"/>
                          <a:ea typeface="+mn-ea"/>
                          <a:cs typeface="Times New Roman" panose="02020603050405020304" pitchFamily="18" charset="0"/>
                        </a:rPr>
                        <a:t> </a:t>
                      </a:r>
                      <a:r>
                        <a:rPr lang="ru-RU" sz="1800" b="1" kern="1200" dirty="0" err="1" smtClean="0">
                          <a:solidFill>
                            <a:schemeClr val="tx1"/>
                          </a:solidFill>
                          <a:latin typeface="Times New Roman" panose="02020603050405020304" pitchFamily="18" charset="0"/>
                          <a:ea typeface="+mn-ea"/>
                          <a:cs typeface="Times New Roman" panose="02020603050405020304" pitchFamily="18" charset="0"/>
                        </a:rPr>
                        <a:t>иншоотлари</a:t>
                      </a:r>
                      <a:endParaRPr lang="ru-RU" sz="1800" b="1" kern="1200" dirty="0">
                        <a:solidFill>
                          <a:schemeClr val="tx1"/>
                        </a:solidFill>
                        <a:latin typeface="Times New Roman" panose="02020603050405020304" pitchFamily="18" charset="0"/>
                        <a:ea typeface="+mn-ea"/>
                        <a:cs typeface="Times New Roman" panose="02020603050405020304" pitchFamily="18" charset="0"/>
                      </a:endParaRPr>
                    </a:p>
                  </a:txBody>
                  <a:tcPr marL="91444" marR="91444" marT="45603" marB="45603">
                    <a:solidFill>
                      <a:schemeClr val="bg2">
                        <a:lumMod val="90000"/>
                      </a:schemeClr>
                    </a:solidFill>
                  </a:tcPr>
                </a:tc>
                <a:extLst>
                  <a:ext uri="{0D108BD9-81ED-4DB2-BD59-A6C34878D82A}">
                    <a16:rowId xmlns:a16="http://schemas.microsoft.com/office/drawing/2014/main" xmlns="" val="10000"/>
                  </a:ext>
                </a:extLst>
              </a:tr>
            </a:tbl>
          </a:graphicData>
        </a:graphic>
      </p:graphicFrame>
      <p:sp>
        <p:nvSpPr>
          <p:cNvPr id="12" name="Прямоугольник 11"/>
          <p:cNvSpPr/>
          <p:nvPr/>
        </p:nvSpPr>
        <p:spPr>
          <a:xfrm>
            <a:off x="107950" y="989013"/>
            <a:ext cx="3168650" cy="287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b="1" dirty="0" err="1">
                <a:solidFill>
                  <a:schemeClr val="tx1"/>
                </a:solidFill>
                <a:latin typeface="Times New Roman" panose="02020603050405020304" pitchFamily="18" charset="0"/>
                <a:cs typeface="Times New Roman" panose="02020603050405020304" pitchFamily="18" charset="0"/>
              </a:rPr>
              <a:t>Лойи</a:t>
            </a:r>
            <a:r>
              <a:rPr lang="uz-Cyrl-UZ" b="1" dirty="0">
                <a:solidFill>
                  <a:schemeClr val="tx1"/>
                </a:solidFill>
                <a:latin typeface="Times New Roman" panose="02020603050405020304" pitchFamily="18" charset="0"/>
                <a:cs typeface="Times New Roman" panose="02020603050405020304" pitchFamily="18" charset="0"/>
              </a:rPr>
              <a:t>ҳ</a:t>
            </a:r>
            <a:r>
              <a:rPr lang="ru-RU" b="1" dirty="0">
                <a:solidFill>
                  <a:schemeClr val="tx1"/>
                </a:solidFill>
                <a:latin typeface="Times New Roman" panose="02020603050405020304" pitchFamily="18" charset="0"/>
                <a:cs typeface="Times New Roman" panose="02020603050405020304" pitchFamily="18" charset="0"/>
              </a:rPr>
              <a:t>а </a:t>
            </a:r>
            <a:r>
              <a:rPr lang="ru-RU" b="1" dirty="0" err="1">
                <a:solidFill>
                  <a:schemeClr val="tx1"/>
                </a:solidFill>
                <a:latin typeface="Times New Roman" panose="02020603050405020304" pitchFamily="18" charset="0"/>
                <a:cs typeface="Times New Roman" panose="02020603050405020304" pitchFamily="18" charset="0"/>
              </a:rPr>
              <a:t>паспорти</a:t>
            </a:r>
            <a:r>
              <a:rPr lang="ru-RU" b="1" dirty="0">
                <a:solidFill>
                  <a:schemeClr val="tx1"/>
                </a:solidFill>
                <a:latin typeface="Times New Roman" panose="02020603050405020304" pitchFamily="18" charset="0"/>
                <a:cs typeface="Times New Roman" panose="02020603050405020304" pitchFamily="18" charset="0"/>
              </a:rPr>
              <a:t> </a:t>
            </a:r>
          </a:p>
        </p:txBody>
      </p:sp>
      <p:sp>
        <p:nvSpPr>
          <p:cNvPr id="19" name="Прямоугольник 18"/>
          <p:cNvSpPr/>
          <p:nvPr/>
        </p:nvSpPr>
        <p:spPr>
          <a:xfrm>
            <a:off x="3411538" y="976313"/>
            <a:ext cx="5446712"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z-Cyrl-UZ" b="1" dirty="0">
                <a:solidFill>
                  <a:schemeClr val="tx1"/>
                </a:solidFill>
                <a:latin typeface="Times New Roman" panose="02020603050405020304" pitchFamily="18" charset="0"/>
                <a:cs typeface="Times New Roman" panose="02020603050405020304" pitchFamily="18" charset="0"/>
              </a:rPr>
              <a:t>Бинонинг кўриниши</a:t>
            </a:r>
            <a:endParaRPr lang="ru-RU" b="1"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nvGraphicFramePr>
        <p:xfrm>
          <a:off x="125413" y="1357313"/>
          <a:ext cx="3133725" cy="5086349"/>
        </p:xfrm>
        <a:graphic>
          <a:graphicData uri="http://schemas.openxmlformats.org/drawingml/2006/table">
            <a:tbl>
              <a:tblPr firstRow="1" bandRow="1"/>
              <a:tblGrid>
                <a:gridCol w="324697">
                  <a:extLst>
                    <a:ext uri="{9D8B030D-6E8A-4147-A177-3AD203B41FA5}">
                      <a16:colId xmlns:a16="http://schemas.microsoft.com/office/drawing/2014/main" xmlns="" val="20000"/>
                    </a:ext>
                  </a:extLst>
                </a:gridCol>
                <a:gridCol w="2809028">
                  <a:extLst>
                    <a:ext uri="{9D8B030D-6E8A-4147-A177-3AD203B41FA5}">
                      <a16:colId xmlns:a16="http://schemas.microsoft.com/office/drawing/2014/main" xmlns="" val="20001"/>
                    </a:ext>
                  </a:extLst>
                </a:gridCol>
              </a:tblGrid>
              <a:tr h="788018">
                <a:tc>
                  <a:txBody>
                    <a:bodyPr/>
                    <a:lstStyle/>
                    <a:p>
                      <a:pPr algn="ctr" rtl="0" fontAlgn="ctr"/>
                      <a:r>
                        <a:rPr lang="ru-RU" sz="1100" b="1" i="0" u="none" strike="noStrike" dirty="0">
                          <a:solidFill>
                            <a:srgbClr val="000000"/>
                          </a:solidFill>
                          <a:effectLst/>
                          <a:latin typeface="Times New Roman" panose="02020603050405020304" pitchFamily="18" charset="0"/>
                          <a:cs typeface="Times New Roman" panose="02020603050405020304" pitchFamily="18" charset="0"/>
                        </a:rPr>
                        <a:t>Т/р</a:t>
                      </a:r>
                    </a:p>
                  </a:txBody>
                  <a:tcPr marL="6735" marR="6735" marT="6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CC9F7"/>
                    </a:solidFill>
                  </a:tcPr>
                </a:tc>
                <a:tc>
                  <a:txBody>
                    <a:bodyPr/>
                    <a:lstStyle/>
                    <a:p>
                      <a:pPr algn="l" rtl="0" fontAlgn="ctr"/>
                      <a:r>
                        <a:rPr lang="ru-RU" sz="1100" b="1" i="0" u="none" strike="noStrike" dirty="0" err="1">
                          <a:solidFill>
                            <a:srgbClr val="000000"/>
                          </a:solidFill>
                          <a:effectLst/>
                          <a:latin typeface="Times New Roman" panose="02020603050405020304" pitchFamily="18" charset="0"/>
                          <a:cs typeface="Times New Roman" panose="02020603050405020304" pitchFamily="18" charset="0"/>
                        </a:rPr>
                        <a:t>Лойиҳа </a:t>
                      </a:r>
                      <a:r>
                        <a:rPr lang="ru-RU" sz="1100" b="1" i="0" u="none" strike="noStrike" dirty="0" err="1" smtClean="0">
                          <a:solidFill>
                            <a:srgbClr val="000000"/>
                          </a:solidFill>
                          <a:effectLst/>
                          <a:latin typeface="Times New Roman" panose="02020603050405020304" pitchFamily="18" charset="0"/>
                          <a:cs typeface="Times New Roman" panose="02020603050405020304" pitchFamily="18" charset="0"/>
                        </a:rPr>
                        <a:t>мақсади:Хорижий</a:t>
                      </a:r>
                      <a:r>
                        <a:rPr lang="ru-RU" sz="1100" b="1" i="0" u="none" strike="noStrike" baseline="0" dirty="0" err="1" smtClean="0">
                          <a:solidFill>
                            <a:srgbClr val="000000"/>
                          </a:solidFill>
                          <a:effectLst/>
                          <a:latin typeface="Times New Roman" panose="02020603050405020304" pitchFamily="18" charset="0"/>
                          <a:cs typeface="Times New Roman" panose="02020603050405020304" pitchFamily="18" charset="0"/>
                        </a:rPr>
                        <a:t> </a:t>
                      </a:r>
                      <a:r>
                        <a:rPr lang="ru-RU" sz="1100" b="1" i="0" u="none" strike="noStrike" baseline="0" dirty="0" smtClean="0">
                          <a:solidFill>
                            <a:srgbClr val="000000"/>
                          </a:solidFill>
                          <a:effectLst/>
                          <a:latin typeface="Times New Roman" panose="02020603050405020304" pitchFamily="18" charset="0"/>
                          <a:cs typeface="Times New Roman" panose="02020603050405020304" pitchFamily="18" charset="0"/>
                        </a:rPr>
                        <a:t>инвестор </a:t>
                      </a:r>
                      <a:r>
                        <a:rPr lang="ru-RU" sz="1100" b="1" i="0" u="none" strike="noStrike" baseline="0" dirty="0" err="1" smtClean="0">
                          <a:solidFill>
                            <a:srgbClr val="000000"/>
                          </a:solidFill>
                          <a:effectLst/>
                          <a:latin typeface="Times New Roman" panose="02020603050405020304" pitchFamily="18" charset="0"/>
                          <a:cs typeface="Times New Roman" panose="02020603050405020304" pitchFamily="18" charset="0"/>
                        </a:rPr>
                        <a:t>таклифига</a:t>
                      </a:r>
                      <a:r>
                        <a:rPr lang="ru-RU" sz="1100" b="1" i="0" u="none" strike="noStrike" baseline="0" dirty="0" smtClean="0">
                          <a:solidFill>
                            <a:srgbClr val="000000"/>
                          </a:solidFill>
                          <a:effectLst/>
                          <a:latin typeface="Times New Roman" panose="02020603050405020304" pitchFamily="18" charset="0"/>
                          <a:cs typeface="Times New Roman" panose="02020603050405020304" pitchFamily="18" charset="0"/>
                        </a:rPr>
                        <a:t> </a:t>
                      </a:r>
                      <a:r>
                        <a:rPr lang="ru-RU" sz="1100" b="1" i="0" u="none" strike="noStrike" baseline="0" dirty="0" err="1" smtClean="0">
                          <a:solidFill>
                            <a:srgbClr val="000000"/>
                          </a:solidFill>
                          <a:effectLst/>
                          <a:latin typeface="Times New Roman" panose="02020603050405020304" pitchFamily="18" charset="0"/>
                          <a:cs typeface="Times New Roman" panose="02020603050405020304" pitchFamily="18" charset="0"/>
                        </a:rPr>
                        <a:t>асосан</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CC9F7"/>
                    </a:solidFill>
                  </a:tcPr>
                </a:tc>
                <a:extLst>
                  <a:ext uri="{0D108BD9-81ED-4DB2-BD59-A6C34878D82A}">
                    <a16:rowId xmlns:a16="http://schemas.microsoft.com/office/drawing/2014/main" xmlns="" val="10000"/>
                  </a:ext>
                </a:extLst>
              </a:tr>
              <a:tr h="283555">
                <a:tc>
                  <a:txBody>
                    <a:bodyPr/>
                    <a:lstStyle/>
                    <a:p>
                      <a:pPr algn="ctr" rtl="0"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a:t>
                      </a:r>
                    </a:p>
                  </a:txBody>
                  <a:tcPr marL="6735" marR="6735" marT="6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DCFA"/>
                    </a:solidFill>
                  </a:tcPr>
                </a:tc>
                <a:tc>
                  <a:txBody>
                    <a:bodyPr/>
                    <a:lstStyle/>
                    <a:p>
                      <a:pPr algn="l" rtl="0"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Хорижий</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инвестор</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DCFA"/>
                    </a:solidFill>
                  </a:tcPr>
                </a:tc>
                <a:extLst>
                  <a:ext uri="{0D108BD9-81ED-4DB2-BD59-A6C34878D82A}">
                    <a16:rowId xmlns:a16="http://schemas.microsoft.com/office/drawing/2014/main" xmlns="" val="10001"/>
                  </a:ext>
                </a:extLst>
              </a:tr>
              <a:tr h="419593">
                <a:tc>
                  <a:txBody>
                    <a:bodyPr/>
                    <a:lstStyle/>
                    <a:p>
                      <a:pPr algn="ctr" rtl="0"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6735" marR="6735" marT="6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CC9F7"/>
                    </a:solidFill>
                  </a:tcPr>
                </a:tc>
                <a:tc>
                  <a:txBody>
                    <a:bodyPr/>
                    <a:lstStyle/>
                    <a:p>
                      <a:pPr algn="l" rtl="0"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Жами</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лойиҳа </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қиймати:1,0 млн</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 АҚШ </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доллари</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миқдоридан кам</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бўлмаган</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CC9F7"/>
                    </a:solidFill>
                  </a:tcPr>
                </a:tc>
                <a:extLst>
                  <a:ext uri="{0D108BD9-81ED-4DB2-BD59-A6C34878D82A}">
                    <a16:rowId xmlns:a16="http://schemas.microsoft.com/office/drawing/2014/main" xmlns="" val="10002"/>
                  </a:ext>
                </a:extLst>
              </a:tr>
              <a:tr h="174379">
                <a:tc>
                  <a:txBody>
                    <a:bodyPr/>
                    <a:lstStyle/>
                    <a:p>
                      <a:pPr algn="ctr" fontAlgn="t"/>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735" marR="6735" marT="673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DCFA"/>
                    </a:solidFill>
                  </a:tcPr>
                </a:tc>
                <a:tc>
                  <a:txBody>
                    <a:bodyPr/>
                    <a:lstStyle/>
                    <a:p>
                      <a:pPr algn="l" rtl="0"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шундан</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735" marR="6735" marT="6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DCFA"/>
                    </a:solidFill>
                  </a:tcPr>
                </a:tc>
                <a:extLst>
                  <a:ext uri="{0D108BD9-81ED-4DB2-BD59-A6C34878D82A}">
                    <a16:rowId xmlns:a16="http://schemas.microsoft.com/office/drawing/2014/main" xmlns="" val="10003"/>
                  </a:ext>
                </a:extLst>
              </a:tr>
              <a:tr h="263761">
                <a:tc>
                  <a:txBody>
                    <a:bodyPr/>
                    <a:lstStyle/>
                    <a:p>
                      <a:pPr algn="ctr" rtl="0"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3</a:t>
                      </a:r>
                    </a:p>
                  </a:txBody>
                  <a:tcPr marL="6735" marR="6735" marT="6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CC9F7"/>
                    </a:solidFill>
                  </a:tcPr>
                </a:tc>
                <a:tc>
                  <a:txBody>
                    <a:bodyPr/>
                    <a:lstStyle/>
                    <a:p>
                      <a:pPr algn="l" rtl="0"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Ўз</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мабалағи</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CC9F7"/>
                    </a:solidFill>
                  </a:tcPr>
                </a:tc>
                <a:extLst>
                  <a:ext uri="{0D108BD9-81ED-4DB2-BD59-A6C34878D82A}">
                    <a16:rowId xmlns:a16="http://schemas.microsoft.com/office/drawing/2014/main" xmlns="" val="10004"/>
                  </a:ext>
                </a:extLst>
              </a:tr>
              <a:tr h="263761">
                <a:tc rowSpan="2">
                  <a:txBody>
                    <a:bodyPr/>
                    <a:lstStyle/>
                    <a:p>
                      <a:pPr algn="ctr" rtl="0" fontAlgn="ct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4</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CC9F7"/>
                    </a:solidFill>
                  </a:tcPr>
                </a:tc>
                <a:tc>
                  <a:txBody>
                    <a:bodyPr/>
                    <a:lstStyle/>
                    <a:p>
                      <a:pPr algn="l" rtl="0"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Тўғридан тўғри хорижий</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8CC9F7"/>
                    </a:solidFill>
                  </a:tcPr>
                </a:tc>
                <a:extLst>
                  <a:ext uri="{0D108BD9-81ED-4DB2-BD59-A6C34878D82A}">
                    <a16:rowId xmlns:a16="http://schemas.microsoft.com/office/drawing/2014/main" xmlns="" val="10005"/>
                  </a:ext>
                </a:extLst>
              </a:tr>
              <a:tr h="419593">
                <a:tc vMerge="1">
                  <a:txBody>
                    <a:bodyPr/>
                    <a:lstStyle/>
                    <a:p>
                      <a:endParaRPr lang="ru-RU"/>
                    </a:p>
                  </a:txBody>
                  <a:tcPr/>
                </a:tc>
                <a:tc>
                  <a:txBody>
                    <a:bodyPr/>
                    <a:lstStyle/>
                    <a:p>
                      <a:pPr algn="l" rtl="0"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инвестиция </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қиймати</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:1,0 </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млн</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 АҚШ </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доллари</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миқдоридан кам</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бўлмаган</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8CC9F7"/>
                    </a:solidFill>
                  </a:tcPr>
                </a:tc>
                <a:extLst>
                  <a:ext uri="{0D108BD9-81ED-4DB2-BD59-A6C34878D82A}">
                    <a16:rowId xmlns:a16="http://schemas.microsoft.com/office/drawing/2014/main" xmlns="" val="10006"/>
                  </a:ext>
                </a:extLst>
              </a:tr>
              <a:tr h="517335">
                <a:tc>
                  <a:txBody>
                    <a:bodyPr/>
                    <a:lstStyle/>
                    <a:p>
                      <a:pPr algn="ctr" rtl="0" fontAlgn="ct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5</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CC9F7"/>
                    </a:solidFill>
                  </a:tcPr>
                </a:tc>
                <a:tc>
                  <a:txBody>
                    <a:bodyPr/>
                    <a:lstStyle/>
                    <a:p>
                      <a:pPr algn="l" rtl="0" fontAlgn="ctr"/>
                      <a:r>
                        <a:rPr lang="uz-Cyrl-UZ" sz="1100" b="0" i="0" u="none" strike="noStrike" dirty="0" smtClean="0">
                          <a:solidFill>
                            <a:schemeClr val="tx1"/>
                          </a:solidFill>
                          <a:effectLst/>
                          <a:latin typeface="Times New Roman" panose="02020603050405020304" pitchFamily="18" charset="0"/>
                          <a:cs typeface="Times New Roman" panose="02020603050405020304" pitchFamily="18" charset="0"/>
                        </a:rPr>
                        <a:t>Умумий майдони 11 000,0 кв.м қурилиш ости майдони 1 506,5 кв.м</a:t>
                      </a:r>
                      <a:endParaRPr lang="ru-RU"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735" marR="6735" marT="6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CC9F7"/>
                    </a:solidFill>
                  </a:tcPr>
                </a:tc>
                <a:extLst>
                  <a:ext uri="{0D108BD9-81ED-4DB2-BD59-A6C34878D82A}">
                    <a16:rowId xmlns:a16="http://schemas.microsoft.com/office/drawing/2014/main" xmlns="" val="10007"/>
                  </a:ext>
                </a:extLst>
              </a:tr>
              <a:tr h="370468">
                <a:tc>
                  <a:txBody>
                    <a:bodyPr/>
                    <a:lstStyle/>
                    <a:p>
                      <a:pPr algn="ctr" rtl="0" fontAlgn="ct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6</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DCFA"/>
                    </a:solidFill>
                  </a:tcPr>
                </a:tc>
                <a:tc>
                  <a:txBody>
                    <a:bodyPr/>
                    <a:lstStyle/>
                    <a:p>
                      <a:pPr algn="l" rtl="0"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Яратиладиган</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иш</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ўринлари</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сони</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лойиҳа асосида</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DCFA"/>
                    </a:solidFill>
                  </a:tcPr>
                </a:tc>
                <a:extLst>
                  <a:ext uri="{0D108BD9-81ED-4DB2-BD59-A6C34878D82A}">
                    <a16:rowId xmlns:a16="http://schemas.microsoft.com/office/drawing/2014/main" xmlns="" val="10008"/>
                  </a:ext>
                </a:extLst>
              </a:tr>
              <a:tr h="370468">
                <a:tc>
                  <a:txBody>
                    <a:bodyPr/>
                    <a:lstStyle/>
                    <a:p>
                      <a:pPr algn="ctr" rtl="0" fontAlgn="ct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7</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CC9F7"/>
                    </a:solidFill>
                  </a:tcPr>
                </a:tc>
                <a:tc>
                  <a:txBody>
                    <a:bodyPr/>
                    <a:lstStyle/>
                    <a:p>
                      <a:pPr algn="l" rtl="0"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Ишга</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тушиш</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муддати</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 20</a:t>
                      </a:r>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20</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-202</a:t>
                      </a:r>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1</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err="1" smtClean="0">
                          <a:solidFill>
                            <a:srgbClr val="000000"/>
                          </a:solidFill>
                          <a:effectLst/>
                          <a:latin typeface="Times New Roman" panose="02020603050405020304" pitchFamily="18" charset="0"/>
                          <a:cs typeface="Times New Roman" panose="02020603050405020304" pitchFamily="18" charset="0"/>
                        </a:rPr>
                        <a:t>йй</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CC9F7"/>
                    </a:solidFill>
                  </a:tcPr>
                </a:tc>
                <a:extLst>
                  <a:ext uri="{0D108BD9-81ED-4DB2-BD59-A6C34878D82A}">
                    <a16:rowId xmlns:a16="http://schemas.microsoft.com/office/drawing/2014/main" xmlns="" val="10009"/>
                  </a:ext>
                </a:extLst>
              </a:tr>
              <a:tr h="844950">
                <a:tc>
                  <a:txBody>
                    <a:bodyPr/>
                    <a:lstStyle/>
                    <a:p>
                      <a:pPr algn="ctr" rtl="0" fontAlgn="ctr"/>
                      <a:r>
                        <a:rPr lang="uz-Cyrl-UZ" sz="1100" b="0" i="0" u="none" strike="noStrike" dirty="0" smtClean="0">
                          <a:solidFill>
                            <a:srgbClr val="000000"/>
                          </a:solidFill>
                          <a:effectLst/>
                          <a:latin typeface="Times New Roman" panose="02020603050405020304" pitchFamily="18" charset="0"/>
                          <a:cs typeface="Times New Roman" panose="02020603050405020304" pitchFamily="18" charset="0"/>
                        </a:rPr>
                        <a:t>8</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CC9F7"/>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uz-Cyrl-UZ" sz="1100" b="1" i="0" u="none" strike="noStrike" dirty="0" smtClean="0">
                          <a:solidFill>
                            <a:srgbClr val="000000"/>
                          </a:solidFill>
                          <a:effectLst/>
                          <a:latin typeface="Times New Roman" panose="02020603050405020304" pitchFamily="18" charset="0"/>
                          <a:cs typeface="Times New Roman" panose="02020603050405020304" pitchFamily="18" charset="0"/>
                        </a:rPr>
                        <a:t>Муаммо:</a:t>
                      </a:r>
                      <a:r>
                        <a:rPr lang="uz-Cyrl-UZ" sz="1100" b="0" i="0" u="none" strike="noStrike" dirty="0" smtClean="0">
                          <a:solidFill>
                            <a:srgbClr val="000000"/>
                          </a:solidFill>
                          <a:effectLst/>
                          <a:latin typeface="Times New Roman" panose="02020603050405020304" pitchFamily="18" charset="0"/>
                          <a:cs typeface="Times New Roman" panose="02020603050405020304" pitchFamily="18" charset="0"/>
                        </a:rPr>
                        <a:t> Фойдаланилмай</a:t>
                      </a:r>
                      <a:r>
                        <a:rPr lang="uz-Cyrl-UZ" sz="1100" b="0" i="0" u="none" strike="noStrike" baseline="0" dirty="0" smtClean="0">
                          <a:solidFill>
                            <a:srgbClr val="000000"/>
                          </a:solidFill>
                          <a:effectLst/>
                          <a:latin typeface="Times New Roman" panose="02020603050405020304" pitchFamily="18" charset="0"/>
                          <a:cs typeface="Times New Roman" panose="02020603050405020304" pitchFamily="18" charset="0"/>
                        </a:rPr>
                        <a:t> турган қозонхона бино ва иншоатларини шаҳар ҳокимлиги балансига олиш учун </a:t>
                      </a:r>
                      <a:r>
                        <a:rPr kumimoji="0" lang="ru-RU" sz="1100" b="0" i="0" u="none" strike="noStrike" cap="none" normalizeH="0" baseline="0" dirty="0" err="1" smtClean="0">
                          <a:ln>
                            <a:noFill/>
                          </a:ln>
                          <a:solidFill>
                            <a:schemeClr val="tx1"/>
                          </a:solidFill>
                          <a:effectLst/>
                          <a:latin typeface="Times New Roman" pitchFamily="18" charset="0"/>
                        </a:rPr>
                        <a:t>Самарқанд вилоят</a:t>
                      </a:r>
                      <a:r>
                        <a:rPr kumimoji="0" lang="ru-RU" sz="1100" b="0" i="0" u="none" strike="noStrike" cap="none" normalizeH="0" baseline="0" dirty="0" smtClean="0">
                          <a:ln>
                            <a:noFill/>
                          </a:ln>
                          <a:solidFill>
                            <a:schemeClr val="tx1"/>
                          </a:solidFill>
                          <a:effectLst/>
                          <a:latin typeface="Times New Roman" pitchFamily="18" charset="0"/>
                        </a:rPr>
                        <a:t> </a:t>
                      </a:r>
                      <a:r>
                        <a:rPr kumimoji="0" lang="ru-RU" sz="1100" b="0" i="0" u="none" strike="noStrike" cap="none" normalizeH="0" baseline="0" dirty="0" err="1" smtClean="0">
                          <a:ln>
                            <a:noFill/>
                          </a:ln>
                          <a:solidFill>
                            <a:schemeClr val="tx1"/>
                          </a:solidFill>
                          <a:effectLst/>
                          <a:latin typeface="Times New Roman" pitchFamily="18" charset="0"/>
                        </a:rPr>
                        <a:t>“Иссиқлик манбаи</a:t>
                      </a:r>
                      <a:r>
                        <a:rPr kumimoji="0" lang="ru-RU" sz="1100" b="0" i="0" u="none" strike="noStrike" cap="none" normalizeH="0" baseline="0" dirty="0" smtClean="0">
                          <a:ln>
                            <a:noFill/>
                          </a:ln>
                          <a:solidFill>
                            <a:schemeClr val="tx1"/>
                          </a:solidFill>
                          <a:effectLst/>
                          <a:latin typeface="Times New Roman" pitchFamily="18" charset="0"/>
                        </a:rPr>
                        <a:t>” </a:t>
                      </a:r>
                      <a:r>
                        <a:rPr kumimoji="0" lang="ru-RU" sz="1100" b="0" i="0" u="none" strike="noStrike" cap="none" normalizeH="0" baseline="0" dirty="0" err="1" smtClean="0">
                          <a:ln>
                            <a:noFill/>
                          </a:ln>
                          <a:solidFill>
                            <a:schemeClr val="tx1"/>
                          </a:solidFill>
                          <a:effectLst/>
                          <a:latin typeface="Times New Roman" pitchFamily="18" charset="0"/>
                        </a:rPr>
                        <a:t>давлат</a:t>
                      </a:r>
                      <a:r>
                        <a:rPr kumimoji="0" lang="ru-RU" sz="1100" b="0" i="0" u="none" strike="noStrike" cap="none" normalizeH="0" baseline="0" dirty="0" smtClean="0">
                          <a:ln>
                            <a:noFill/>
                          </a:ln>
                          <a:solidFill>
                            <a:schemeClr val="tx1"/>
                          </a:solidFill>
                          <a:effectLst/>
                          <a:latin typeface="Times New Roman" pitchFamily="18" charset="0"/>
                        </a:rPr>
                        <a:t> </a:t>
                      </a:r>
                      <a:r>
                        <a:rPr kumimoji="0" lang="ru-RU" sz="1100" b="0" i="0" u="none" strike="noStrike" cap="none" normalizeH="0" baseline="0" dirty="0" err="1" smtClean="0">
                          <a:ln>
                            <a:noFill/>
                          </a:ln>
                          <a:solidFill>
                            <a:schemeClr val="tx1"/>
                          </a:solidFill>
                          <a:effectLst/>
                          <a:latin typeface="Times New Roman" pitchFamily="18" charset="0"/>
                        </a:rPr>
                        <a:t>унитар</a:t>
                      </a:r>
                      <a:r>
                        <a:rPr kumimoji="0" lang="ru-RU" sz="1100" b="0" i="0" u="none" strike="noStrike" cap="none" normalizeH="0" baseline="0" dirty="0" smtClean="0">
                          <a:ln>
                            <a:noFill/>
                          </a:ln>
                          <a:solidFill>
                            <a:schemeClr val="tx1"/>
                          </a:solidFill>
                          <a:effectLst/>
                          <a:latin typeface="Times New Roman" pitchFamily="18" charset="0"/>
                        </a:rPr>
                        <a:t> </a:t>
                      </a:r>
                      <a:r>
                        <a:rPr kumimoji="0" lang="ru-RU" sz="1100" b="0" i="0" u="none" strike="noStrike" cap="none" normalizeH="0" baseline="0" dirty="0" err="1" smtClean="0">
                          <a:ln>
                            <a:noFill/>
                          </a:ln>
                          <a:solidFill>
                            <a:schemeClr val="tx1"/>
                          </a:solidFill>
                          <a:effectLst/>
                          <a:latin typeface="Times New Roman" pitchFamily="18" charset="0"/>
                        </a:rPr>
                        <a:t>корхонаси</a:t>
                      </a:r>
                      <a:r>
                        <a:rPr kumimoji="0" lang="ru-RU" sz="1100" b="0" i="0" u="none" strike="noStrike" cap="none" normalizeH="0" baseline="0" dirty="0" smtClean="0">
                          <a:ln>
                            <a:noFill/>
                          </a:ln>
                          <a:solidFill>
                            <a:schemeClr val="tx1"/>
                          </a:solidFill>
                          <a:effectLst/>
                          <a:latin typeface="Times New Roman" pitchFamily="18" charset="0"/>
                        </a:rPr>
                        <a:t> </a:t>
                      </a:r>
                      <a:r>
                        <a:rPr lang="uz-Cyrl-UZ" sz="1100" b="0" i="0" u="none" strike="noStrike" baseline="0" dirty="0" smtClean="0">
                          <a:solidFill>
                            <a:srgbClr val="000000"/>
                          </a:solidFill>
                          <a:effectLst/>
                          <a:latin typeface="Times New Roman" panose="02020603050405020304" pitchFamily="18" charset="0"/>
                          <a:cs typeface="Times New Roman" panose="02020603050405020304" pitchFamily="18" charset="0"/>
                        </a:rPr>
                        <a:t>рухсатини олиш</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CC9F7"/>
                    </a:solidFill>
                  </a:tcPr>
                </a:tc>
                <a:extLst>
                  <a:ext uri="{0D108BD9-81ED-4DB2-BD59-A6C34878D82A}">
                    <a16:rowId xmlns:a16="http://schemas.microsoft.com/office/drawing/2014/main" xmlns="" val="10010"/>
                  </a:ext>
                </a:extLst>
              </a:tr>
              <a:tr h="370468">
                <a:tc>
                  <a:txBody>
                    <a:bodyPr/>
                    <a:lstStyle/>
                    <a:p>
                      <a:pPr algn="ctr" rtl="0" fontAlgn="ctr"/>
                      <a:r>
                        <a:rPr lang="en-US" sz="1100" b="0" i="0" u="none" strike="noStrike" dirty="0" smtClean="0">
                          <a:solidFill>
                            <a:srgbClr val="000000"/>
                          </a:solidFill>
                          <a:effectLst/>
                          <a:latin typeface="Times New Roman" panose="02020603050405020304" pitchFamily="18" charset="0"/>
                          <a:cs typeface="Times New Roman" panose="02020603050405020304" pitchFamily="18" charset="0"/>
                        </a:rPr>
                        <a:t>9</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CC9F7"/>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uz-Cyrl-UZ" sz="1100" b="0" i="0" u="none" strike="noStrike" dirty="0" smtClean="0">
                          <a:solidFill>
                            <a:srgbClr val="000000"/>
                          </a:solidFill>
                          <a:effectLst/>
                          <a:latin typeface="Times New Roman" panose="02020603050405020304" pitchFamily="18" charset="0"/>
                          <a:cs typeface="Times New Roman" panose="02020603050405020304" pitchFamily="18" charset="0"/>
                        </a:rPr>
                        <a:t>Фойдали</a:t>
                      </a:r>
                      <a:r>
                        <a:rPr lang="uz-Cyrl-UZ" sz="1100" b="0" i="0" u="none" strike="noStrike" baseline="0" dirty="0" smtClean="0">
                          <a:solidFill>
                            <a:srgbClr val="000000"/>
                          </a:solidFill>
                          <a:effectLst/>
                          <a:latin typeface="Times New Roman" panose="02020603050405020304" pitchFamily="18" charset="0"/>
                          <a:cs typeface="Times New Roman" panose="02020603050405020304" pitchFamily="18" charset="0"/>
                        </a:rPr>
                        <a:t> қазилмалар Вольфрам, бентонит, кварц, гипс, охак, гранит</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735" marR="6735" marT="6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CC9F7"/>
                    </a:solidFill>
                  </a:tcPr>
                </a:tc>
                <a:extLst>
                  <a:ext uri="{0D108BD9-81ED-4DB2-BD59-A6C34878D82A}">
                    <a16:rowId xmlns:a16="http://schemas.microsoft.com/office/drawing/2014/main" xmlns="" val="10011"/>
                  </a:ext>
                </a:extLst>
              </a:tr>
            </a:tbl>
          </a:graphicData>
        </a:graphic>
      </p:graphicFrame>
      <p:pic>
        <p:nvPicPr>
          <p:cNvPr id="8242" name="Picture 2" descr="G:\112___11\IMG_106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r="6488" b="18729"/>
          <a:stretch>
            <a:fillRect/>
          </a:stretch>
        </p:blipFill>
        <p:spPr bwMode="auto">
          <a:xfrm>
            <a:off x="6143625" y="1614488"/>
            <a:ext cx="3000375" cy="238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43" name="Picture 2" descr="C:\Users\ADMIN\Desktop\14833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86125" y="4000500"/>
            <a:ext cx="2952750" cy="221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44" name="Picture 3" descr="C:\Users\ADMIN\Desktop\14833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91250" y="4000500"/>
            <a:ext cx="2952750" cy="221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45" name="Picture 5" descr="C:\Users\ADMIN\Desktop\Безымянный.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l="33240" t="20152" r="27386" b="23181"/>
          <a:stretch>
            <a:fillRect/>
          </a:stretch>
        </p:blipFill>
        <p:spPr bwMode="auto">
          <a:xfrm>
            <a:off x="3286125" y="1628775"/>
            <a:ext cx="2928938" cy="237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11742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Диаграмма 30"/>
          <p:cNvGraphicFramePr>
            <a:graphicFrameLocks/>
          </p:cNvGraphicFramePr>
          <p:nvPr>
            <p:extLst>
              <p:ext uri="{D42A27DB-BD31-4B8C-83A1-F6EECF244321}">
                <p14:modId xmlns:p14="http://schemas.microsoft.com/office/powerpoint/2010/main" xmlns="" val="365082919"/>
              </p:ext>
            </p:extLst>
          </p:nvPr>
        </p:nvGraphicFramePr>
        <p:xfrm>
          <a:off x="1282101" y="1086443"/>
          <a:ext cx="3981450" cy="2486199"/>
        </p:xfrm>
        <a:graphic>
          <a:graphicData uri="http://schemas.openxmlformats.org/presentationml/2006/ole">
            <p:oleObj spid="_x0000_s2070" name="Worksheet" r:id="rId4" imgW="4000692" imgH="2628943" progId="">
              <p:embed/>
            </p:oleObj>
          </a:graphicData>
        </a:graphic>
      </p:graphicFrame>
      <p:grpSp>
        <p:nvGrpSpPr>
          <p:cNvPr id="2" name="Группа 4">
            <a:extLst/>
          </p:cNvPr>
          <p:cNvGrpSpPr>
            <a:grpSpLocks/>
          </p:cNvGrpSpPr>
          <p:nvPr/>
        </p:nvGrpSpPr>
        <p:grpSpPr bwMode="auto">
          <a:xfrm>
            <a:off x="0" y="-7886"/>
            <a:ext cx="9169400" cy="622847"/>
            <a:chOff x="163738" y="504007"/>
            <a:chExt cx="15119341" cy="763078"/>
          </a:xfrm>
          <a:solidFill>
            <a:srgbClr val="002060"/>
          </a:solidFill>
        </p:grpSpPr>
        <p:sp>
          <p:nvSpPr>
            <p:cNvPr id="6" name="Прямоугольник 5">
              <a:extLst/>
            </p:cNvPr>
            <p:cNvSpPr/>
            <p:nvPr/>
          </p:nvSpPr>
          <p:spPr>
            <a:xfrm>
              <a:off x="163738" y="504007"/>
              <a:ext cx="15119341" cy="70750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953">
                <a:defRPr/>
              </a:pPr>
              <a:endParaRPr lang="ru-RU" sz="955" dirty="0">
                <a:solidFill>
                  <a:srgbClr val="002060"/>
                </a:solidFill>
                <a:latin typeface="Times New Roman" panose="02020603050405020304" pitchFamily="18" charset="0"/>
                <a:cs typeface="Times New Roman" panose="02020603050405020304" pitchFamily="18" charset="0"/>
              </a:endParaRPr>
            </a:p>
          </p:txBody>
        </p:sp>
        <p:sp>
          <p:nvSpPr>
            <p:cNvPr id="14414" name="Прямоугольник 6">
              <a:extLst/>
            </p:cNvPr>
            <p:cNvSpPr>
              <a:spLocks noChangeArrowheads="1"/>
            </p:cNvSpPr>
            <p:nvPr/>
          </p:nvSpPr>
          <p:spPr bwMode="auto">
            <a:xfrm>
              <a:off x="4616825" y="515928"/>
              <a:ext cx="9215174" cy="751157"/>
            </a:xfrm>
            <a:prstGeom prst="rect">
              <a:avLst/>
            </a:prstGeom>
            <a:noFill/>
            <a:ln>
              <a:noFill/>
            </a:ln>
            <a:extLst/>
          </p:spPr>
          <p:txBody>
            <a:bodyPr wrap="none">
              <a:spAutoFit/>
            </a:bodyPr>
            <a:lstStyle>
              <a:lvl1pPr defTabSz="15308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5308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5308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53082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53082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5308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5308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5308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5308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20000"/>
                </a:lnSpc>
                <a:spcBef>
                  <a:spcPct val="0"/>
                </a:spcBef>
                <a:buFontTx/>
                <a:buNone/>
                <a:defRPr/>
              </a:pPr>
              <a:r>
                <a:rPr lang="uz-Cyrl-UZ" altLang="ru-RU" sz="1410" b="1" dirty="0">
                  <a:solidFill>
                    <a:prstClr val="white"/>
                  </a:solidFill>
                  <a:latin typeface="Arial" panose="020B0604020202020204" pitchFamily="34" charset="0"/>
                  <a:cs typeface="Arial" panose="020B0604020202020204" pitchFamily="34" charset="0"/>
                </a:rPr>
                <a:t>2019-2020 ЙИЛЛАРДА КАТТАҚЎРҒОН ШАҲРИНИНГ ЭКСПОРТ</a:t>
              </a:r>
            </a:p>
            <a:p>
              <a:pPr algn="ctr">
                <a:lnSpc>
                  <a:spcPct val="120000"/>
                </a:lnSpc>
                <a:spcBef>
                  <a:spcPct val="0"/>
                </a:spcBef>
                <a:buFontTx/>
                <a:buNone/>
                <a:defRPr/>
              </a:pPr>
              <a:r>
                <a:rPr lang="uz-Cyrl-UZ" altLang="ru-RU" sz="1410" b="1" dirty="0">
                  <a:solidFill>
                    <a:prstClr val="white"/>
                  </a:solidFill>
                  <a:latin typeface="Arial" panose="020B0604020202020204" pitchFamily="34" charset="0"/>
                  <a:cs typeface="Arial" panose="020B0604020202020204" pitchFamily="34" charset="0"/>
                </a:rPr>
                <a:t> САЛОҲИЯТИНИ РИВОЖЛАНТИРИШ</a:t>
              </a:r>
              <a:endParaRPr lang="ru-RU" altLang="ru-RU" sz="1410" b="1" dirty="0">
                <a:solidFill>
                  <a:prstClr val="white"/>
                </a:solidFill>
                <a:latin typeface="Arial" panose="020B0604020202020204" pitchFamily="34" charset="0"/>
                <a:cs typeface="Arial" panose="020B0604020202020204" pitchFamily="34" charset="0"/>
              </a:endParaRPr>
            </a:p>
          </p:txBody>
        </p:sp>
      </p:grpSp>
      <p:pic>
        <p:nvPicPr>
          <p:cNvPr id="18436" name="Рисунок 81"/>
          <p:cNvPicPr>
            <a:picLocks noChangeAspect="1"/>
          </p:cNvPicPr>
          <p:nvPr/>
        </p:nvPicPr>
        <p:blipFill>
          <a:blip r:embed="rId5" cstate="print"/>
          <a:srcRect/>
          <a:stretch>
            <a:fillRect/>
          </a:stretch>
        </p:blipFill>
        <p:spPr bwMode="auto">
          <a:xfrm>
            <a:off x="104775" y="908271"/>
            <a:ext cx="463550" cy="354831"/>
          </a:xfrm>
          <a:prstGeom prst="rect">
            <a:avLst/>
          </a:prstGeom>
          <a:noFill/>
          <a:ln w="9525">
            <a:noFill/>
            <a:miter lim="800000"/>
            <a:headEnd/>
            <a:tailEnd/>
          </a:ln>
        </p:spPr>
      </p:pic>
      <p:cxnSp>
        <p:nvCxnSpPr>
          <p:cNvPr id="9" name="Прямая соединительная линия 8">
            <a:extLst/>
          </p:cNvPr>
          <p:cNvCxnSpPr/>
          <p:nvPr/>
        </p:nvCxnSpPr>
        <p:spPr>
          <a:xfrm>
            <a:off x="1554163" y="903508"/>
            <a:ext cx="0" cy="3738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438" name="Прямоугольник 9"/>
          <p:cNvSpPr>
            <a:spLocks noChangeArrowheads="1"/>
          </p:cNvSpPr>
          <p:nvPr/>
        </p:nvSpPr>
        <p:spPr bwMode="auto">
          <a:xfrm>
            <a:off x="221456" y="-1453"/>
            <a:ext cx="1897063" cy="572636"/>
          </a:xfrm>
          <a:prstGeom prst="rect">
            <a:avLst/>
          </a:prstGeom>
          <a:noFill/>
          <a:ln w="9525">
            <a:noFill/>
            <a:miter lim="800000"/>
            <a:headEnd/>
            <a:tailEnd/>
          </a:ln>
        </p:spPr>
        <p:txBody>
          <a:bodyPr lIns="81641" tIns="40820" rIns="81641" bIns="40820">
            <a:spAutoFit/>
          </a:bodyPr>
          <a:lstStyle/>
          <a:p>
            <a:pPr defTabSz="667538"/>
            <a:r>
              <a:rPr lang="uz-Cyrl-UZ" altLang="ru-RU" sz="637" dirty="0">
                <a:solidFill>
                  <a:srgbClr val="FFFFFF"/>
                </a:solidFill>
                <a:latin typeface="Century Gothic" pitchFamily="34" charset="0"/>
                <a:cs typeface="Arial" charset="0"/>
              </a:rPr>
              <a:t>Ўзбекистон </a:t>
            </a:r>
          </a:p>
          <a:p>
            <a:pPr defTabSz="667538"/>
            <a:r>
              <a:rPr lang="uz-Cyrl-UZ" altLang="ru-RU" sz="637" dirty="0">
                <a:solidFill>
                  <a:srgbClr val="FFFFFF"/>
                </a:solidFill>
                <a:latin typeface="Century Gothic" pitchFamily="34" charset="0"/>
                <a:cs typeface="Arial" charset="0"/>
              </a:rPr>
              <a:t>Республикаси</a:t>
            </a:r>
          </a:p>
          <a:p>
            <a:pPr defTabSz="667538"/>
            <a:r>
              <a:rPr lang="uz-Cyrl-UZ" altLang="ru-RU" sz="637" dirty="0">
                <a:solidFill>
                  <a:srgbClr val="FFFFFF"/>
                </a:solidFill>
                <a:latin typeface="Century Gothic" pitchFamily="34" charset="0"/>
                <a:cs typeface="Arial" charset="0"/>
              </a:rPr>
              <a:t>Инвестициялар </a:t>
            </a:r>
          </a:p>
          <a:p>
            <a:pPr defTabSz="667538"/>
            <a:r>
              <a:rPr lang="uz-Cyrl-UZ" altLang="ru-RU" sz="637" dirty="0">
                <a:solidFill>
                  <a:srgbClr val="FFFFFF"/>
                </a:solidFill>
                <a:latin typeface="Century Gothic" pitchFamily="34" charset="0"/>
                <a:cs typeface="Arial" charset="0"/>
              </a:rPr>
              <a:t>ва ташқи савдо</a:t>
            </a:r>
          </a:p>
          <a:p>
            <a:pPr defTabSz="667538"/>
            <a:r>
              <a:rPr lang="uz-Cyrl-UZ" altLang="ru-RU" sz="637" dirty="0">
                <a:solidFill>
                  <a:srgbClr val="FFFFFF"/>
                </a:solidFill>
                <a:latin typeface="Century Gothic" pitchFamily="34" charset="0"/>
                <a:cs typeface="Arial" charset="0"/>
              </a:rPr>
              <a:t>вазирлиги</a:t>
            </a:r>
          </a:p>
        </p:txBody>
      </p:sp>
      <p:graphicFrame>
        <p:nvGraphicFramePr>
          <p:cNvPr id="18439" name="Диаграмма 12"/>
          <p:cNvGraphicFramePr>
            <a:graphicFrameLocks/>
          </p:cNvGraphicFramePr>
          <p:nvPr>
            <p:extLst>
              <p:ext uri="{D42A27DB-BD31-4B8C-83A1-F6EECF244321}">
                <p14:modId xmlns:p14="http://schemas.microsoft.com/office/powerpoint/2010/main" xmlns="" val="670900132"/>
              </p:ext>
            </p:extLst>
          </p:nvPr>
        </p:nvGraphicFramePr>
        <p:xfrm>
          <a:off x="347399" y="1191787"/>
          <a:ext cx="1630362" cy="1902752"/>
        </p:xfrm>
        <a:graphic>
          <a:graphicData uri="http://schemas.openxmlformats.org/presentationml/2006/ole">
            <p:oleObj spid="_x0000_s2071" name="Диаграмма" r:id="rId6" imgW="1076257" imgH="1676490" progId="">
              <p:embed/>
            </p:oleObj>
          </a:graphicData>
        </a:graphic>
      </p:graphicFrame>
      <p:sp>
        <p:nvSpPr>
          <p:cNvPr id="18440" name="Прямоугольник 13"/>
          <p:cNvSpPr>
            <a:spLocks noChangeArrowheads="1"/>
          </p:cNvSpPr>
          <p:nvPr/>
        </p:nvSpPr>
        <p:spPr bwMode="auto">
          <a:xfrm>
            <a:off x="105132" y="1554874"/>
            <a:ext cx="576849" cy="691515"/>
          </a:xfrm>
          <a:prstGeom prst="rect">
            <a:avLst/>
          </a:prstGeom>
          <a:noFill/>
          <a:ln w="9525">
            <a:noFill/>
            <a:miter lim="800000"/>
            <a:headEnd/>
            <a:tailEnd/>
          </a:ln>
        </p:spPr>
        <p:txBody>
          <a:bodyPr wrap="none" lIns="81641" tIns="40820" rIns="81641" bIns="40820">
            <a:spAutoFit/>
          </a:bodyPr>
          <a:lstStyle/>
          <a:p>
            <a:pPr algn="ctr" defTabSz="408176"/>
            <a:r>
              <a:rPr lang="uz-Cyrl-UZ" altLang="ru-RU" sz="910" b="1" dirty="0">
                <a:solidFill>
                  <a:srgbClr val="000000"/>
                </a:solidFill>
                <a:latin typeface="Arial" charset="0"/>
                <a:cs typeface="Arial" charset="0"/>
              </a:rPr>
              <a:t>Саноат</a:t>
            </a:r>
            <a:br>
              <a:rPr lang="uz-Cyrl-UZ" altLang="ru-RU" sz="910" b="1" dirty="0">
                <a:solidFill>
                  <a:srgbClr val="000000"/>
                </a:solidFill>
                <a:latin typeface="Arial" charset="0"/>
                <a:cs typeface="Arial" charset="0"/>
              </a:rPr>
            </a:br>
            <a:r>
              <a:rPr lang="uz-Cyrl-UZ" altLang="ru-RU" sz="2138" b="1" dirty="0">
                <a:solidFill>
                  <a:srgbClr val="000000"/>
                </a:solidFill>
                <a:latin typeface="Arial" charset="0"/>
                <a:cs typeface="Arial" charset="0"/>
              </a:rPr>
              <a:t>5,8</a:t>
            </a:r>
            <a:r>
              <a:rPr lang="uz-Cyrl-UZ" altLang="ru-RU" sz="819" b="1" dirty="0">
                <a:solidFill>
                  <a:srgbClr val="000000"/>
                </a:solidFill>
                <a:latin typeface="Arial" charset="0"/>
                <a:cs typeface="Arial" charset="0"/>
              </a:rPr>
              <a:t> </a:t>
            </a:r>
          </a:p>
          <a:p>
            <a:pPr algn="ctr" defTabSz="408176"/>
            <a:r>
              <a:rPr lang="en-US" altLang="ru-RU" sz="910" b="1" dirty="0">
                <a:solidFill>
                  <a:srgbClr val="000000"/>
                </a:solidFill>
                <a:latin typeface="Arial" charset="0"/>
                <a:cs typeface="Arial" charset="0"/>
              </a:rPr>
              <a:t>$ </a:t>
            </a:r>
            <a:r>
              <a:rPr lang="uz-Cyrl-UZ" altLang="ru-RU" sz="910" b="1" dirty="0">
                <a:solidFill>
                  <a:srgbClr val="000000"/>
                </a:solidFill>
                <a:latin typeface="Arial" charset="0"/>
                <a:cs typeface="Arial" charset="0"/>
              </a:rPr>
              <a:t>млн.</a:t>
            </a:r>
            <a:endParaRPr lang="ru-RU" altLang="ru-RU" sz="2501" b="1" dirty="0">
              <a:solidFill>
                <a:srgbClr val="000000"/>
              </a:solidFill>
              <a:latin typeface="Arial" charset="0"/>
              <a:cs typeface="Arial" charset="0"/>
            </a:endParaRPr>
          </a:p>
        </p:txBody>
      </p:sp>
      <p:sp>
        <p:nvSpPr>
          <p:cNvPr id="18441" name="Прямоугольник 14"/>
          <p:cNvSpPr>
            <a:spLocks noChangeArrowheads="1"/>
          </p:cNvSpPr>
          <p:nvPr/>
        </p:nvSpPr>
        <p:spPr bwMode="auto">
          <a:xfrm>
            <a:off x="51201" y="2262986"/>
            <a:ext cx="706693" cy="831553"/>
          </a:xfrm>
          <a:prstGeom prst="rect">
            <a:avLst/>
          </a:prstGeom>
          <a:noFill/>
          <a:ln w="9525">
            <a:noFill/>
            <a:miter lim="800000"/>
            <a:headEnd/>
            <a:tailEnd/>
          </a:ln>
        </p:spPr>
        <p:txBody>
          <a:bodyPr wrap="none" lIns="81641" tIns="40820" rIns="81641" bIns="40820">
            <a:spAutoFit/>
          </a:bodyPr>
          <a:lstStyle/>
          <a:p>
            <a:pPr algn="ctr" defTabSz="408176"/>
            <a:r>
              <a:rPr lang="uz-Cyrl-UZ" altLang="ru-RU" sz="910" b="1" dirty="0">
                <a:solidFill>
                  <a:srgbClr val="000000"/>
                </a:solidFill>
                <a:latin typeface="Arial" charset="0"/>
                <a:cs typeface="Arial" charset="0"/>
              </a:rPr>
              <a:t>Қишлоқ </a:t>
            </a:r>
          </a:p>
          <a:p>
            <a:pPr algn="ctr" defTabSz="408176"/>
            <a:r>
              <a:rPr lang="uz-Cyrl-UZ" altLang="ru-RU" sz="910" b="1" dirty="0">
                <a:solidFill>
                  <a:srgbClr val="000000"/>
                </a:solidFill>
                <a:latin typeface="Arial" charset="0"/>
                <a:cs typeface="Arial" charset="0"/>
              </a:rPr>
              <a:t>хўжалиги</a:t>
            </a:r>
            <a:br>
              <a:rPr lang="uz-Cyrl-UZ" altLang="ru-RU" sz="910" b="1" dirty="0">
                <a:solidFill>
                  <a:srgbClr val="000000"/>
                </a:solidFill>
                <a:latin typeface="Arial" charset="0"/>
                <a:cs typeface="Arial" charset="0"/>
              </a:rPr>
            </a:br>
            <a:r>
              <a:rPr lang="uz-Cyrl-UZ" altLang="ru-RU" sz="2138" b="1" dirty="0">
                <a:solidFill>
                  <a:srgbClr val="000000"/>
                </a:solidFill>
                <a:latin typeface="Arial" charset="0"/>
                <a:cs typeface="Arial" charset="0"/>
              </a:rPr>
              <a:t>1,0</a:t>
            </a:r>
            <a:endParaRPr lang="uz-Cyrl-UZ" altLang="ru-RU" sz="819" b="1" dirty="0">
              <a:solidFill>
                <a:srgbClr val="000000"/>
              </a:solidFill>
              <a:latin typeface="Arial" charset="0"/>
              <a:cs typeface="Arial" charset="0"/>
            </a:endParaRPr>
          </a:p>
          <a:p>
            <a:pPr algn="ctr" defTabSz="408176"/>
            <a:r>
              <a:rPr lang="en-US" altLang="ru-RU" sz="910" b="1" dirty="0">
                <a:solidFill>
                  <a:srgbClr val="000000"/>
                </a:solidFill>
                <a:latin typeface="Arial" charset="0"/>
                <a:cs typeface="Arial" charset="0"/>
              </a:rPr>
              <a:t>$ </a:t>
            </a:r>
            <a:r>
              <a:rPr lang="uz-Cyrl-UZ" altLang="ru-RU" sz="910" b="1" dirty="0">
                <a:solidFill>
                  <a:srgbClr val="000000"/>
                </a:solidFill>
                <a:latin typeface="Arial" charset="0"/>
                <a:cs typeface="Arial" charset="0"/>
              </a:rPr>
              <a:t>млн.</a:t>
            </a:r>
            <a:endParaRPr lang="ru-RU" altLang="ru-RU" sz="2501" b="1" dirty="0">
              <a:solidFill>
                <a:srgbClr val="000000"/>
              </a:solidFill>
              <a:latin typeface="Arial" charset="0"/>
              <a:cs typeface="Arial" charset="0"/>
            </a:endParaRPr>
          </a:p>
        </p:txBody>
      </p:sp>
      <p:sp>
        <p:nvSpPr>
          <p:cNvPr id="18442" name="Прямоугольник 15"/>
          <p:cNvSpPr>
            <a:spLocks noChangeArrowheads="1"/>
          </p:cNvSpPr>
          <p:nvPr/>
        </p:nvSpPr>
        <p:spPr bwMode="auto">
          <a:xfrm>
            <a:off x="126985" y="780157"/>
            <a:ext cx="3605242" cy="635346"/>
          </a:xfrm>
          <a:prstGeom prst="rect">
            <a:avLst/>
          </a:prstGeom>
          <a:noFill/>
          <a:ln w="9525">
            <a:noFill/>
            <a:miter lim="800000"/>
            <a:headEnd/>
            <a:tailEnd/>
          </a:ln>
        </p:spPr>
        <p:txBody>
          <a:bodyPr wrap="none" lIns="81641" tIns="40820" rIns="81641" bIns="40820">
            <a:spAutoFit/>
          </a:bodyPr>
          <a:lstStyle/>
          <a:p>
            <a:pPr algn="ctr" defTabSz="408176"/>
            <a:r>
              <a:rPr lang="en-US" altLang="ru-RU" sz="3593" b="1" dirty="0">
                <a:solidFill>
                  <a:srgbClr val="000000"/>
                </a:solidFill>
                <a:latin typeface="Arial" charset="0"/>
                <a:cs typeface="Arial" charset="0"/>
              </a:rPr>
              <a:t>2019</a:t>
            </a:r>
            <a:r>
              <a:rPr lang="uz-Cyrl-UZ" altLang="ru-RU" sz="2865" b="1" dirty="0">
                <a:solidFill>
                  <a:srgbClr val="000000"/>
                </a:solidFill>
                <a:latin typeface="Arial" charset="0"/>
                <a:cs typeface="Arial" charset="0"/>
              </a:rPr>
              <a:t> </a:t>
            </a:r>
            <a:r>
              <a:rPr lang="uz-Cyrl-UZ" altLang="ru-RU" sz="1410" b="1" dirty="0">
                <a:solidFill>
                  <a:srgbClr val="000000"/>
                </a:solidFill>
                <a:latin typeface="Arial" charset="0"/>
                <a:cs typeface="Arial" charset="0"/>
              </a:rPr>
              <a:t>ЙИЛ  </a:t>
            </a:r>
            <a:r>
              <a:rPr lang="ru-RU" altLang="ru-RU" sz="1410" b="1" dirty="0">
                <a:solidFill>
                  <a:srgbClr val="000000"/>
                </a:solidFill>
                <a:latin typeface="Arial" charset="0"/>
                <a:cs typeface="Arial" charset="0"/>
              </a:rPr>
              <a:t>- </a:t>
            </a:r>
            <a:r>
              <a:rPr lang="uz-Cyrl-UZ" altLang="ru-RU" sz="3593" b="1" dirty="0">
                <a:solidFill>
                  <a:srgbClr val="0156FF"/>
                </a:solidFill>
                <a:latin typeface="Arial" charset="0"/>
                <a:cs typeface="Arial" charset="0"/>
              </a:rPr>
              <a:t>6,8</a:t>
            </a:r>
            <a:r>
              <a:rPr lang="en-US" altLang="ru-RU" sz="1410" b="1" dirty="0">
                <a:solidFill>
                  <a:srgbClr val="0156FF"/>
                </a:solidFill>
                <a:latin typeface="Arial" charset="0"/>
                <a:cs typeface="Arial" charset="0"/>
              </a:rPr>
              <a:t> </a:t>
            </a:r>
            <a:r>
              <a:rPr lang="uz-Cyrl-UZ" altLang="ru-RU" sz="1410" b="1" dirty="0">
                <a:solidFill>
                  <a:srgbClr val="0156FF"/>
                </a:solidFill>
                <a:latin typeface="Arial" charset="0"/>
                <a:cs typeface="Arial" charset="0"/>
              </a:rPr>
              <a:t>МЛН.ДОЛЛ.</a:t>
            </a:r>
            <a:endParaRPr lang="uz-Cyrl-UZ" altLang="ru-RU" sz="2865" b="1" dirty="0">
              <a:solidFill>
                <a:srgbClr val="0156FF"/>
              </a:solidFill>
              <a:latin typeface="Arial" charset="0"/>
              <a:cs typeface="Arial" charset="0"/>
            </a:endParaRPr>
          </a:p>
        </p:txBody>
      </p:sp>
      <p:sp>
        <p:nvSpPr>
          <p:cNvPr id="18443" name="Прямоугольник 18"/>
          <p:cNvSpPr>
            <a:spLocks noChangeArrowheads="1"/>
          </p:cNvSpPr>
          <p:nvPr/>
        </p:nvSpPr>
        <p:spPr bwMode="auto">
          <a:xfrm>
            <a:off x="1151975" y="2121370"/>
            <a:ext cx="1573213" cy="299420"/>
          </a:xfrm>
          <a:prstGeom prst="rect">
            <a:avLst/>
          </a:prstGeom>
          <a:noFill/>
          <a:ln w="9525">
            <a:noFill/>
            <a:miter lim="800000"/>
            <a:headEnd/>
            <a:tailEnd/>
          </a:ln>
        </p:spPr>
        <p:txBody>
          <a:bodyPr lIns="81641" tIns="40820" rIns="81641" bIns="40820">
            <a:spAutoFit/>
          </a:bodyPr>
          <a:lstStyle/>
          <a:p>
            <a:pPr algn="ctr" defTabSz="408176"/>
            <a:r>
              <a:rPr lang="uz-Cyrl-UZ" altLang="ru-RU" sz="1410" b="1" dirty="0">
                <a:solidFill>
                  <a:srgbClr val="0156FF"/>
                </a:solidFill>
                <a:latin typeface="Arial" charset="0"/>
                <a:cs typeface="Arial" charset="0"/>
              </a:rPr>
              <a:t>102,3</a:t>
            </a:r>
            <a:r>
              <a:rPr lang="ru-RU" altLang="ru-RU" sz="1410" b="1" dirty="0">
                <a:solidFill>
                  <a:srgbClr val="0156FF"/>
                </a:solidFill>
                <a:latin typeface="Arial" charset="0"/>
                <a:cs typeface="Arial" charset="0"/>
              </a:rPr>
              <a:t>%</a:t>
            </a:r>
          </a:p>
        </p:txBody>
      </p:sp>
      <p:sp>
        <p:nvSpPr>
          <p:cNvPr id="18444" name="Прямоугольник 19"/>
          <p:cNvSpPr>
            <a:spLocks noChangeArrowheads="1"/>
          </p:cNvSpPr>
          <p:nvPr/>
        </p:nvSpPr>
        <p:spPr bwMode="auto">
          <a:xfrm>
            <a:off x="687283" y="1674808"/>
            <a:ext cx="2400300" cy="362514"/>
          </a:xfrm>
          <a:prstGeom prst="rect">
            <a:avLst/>
          </a:prstGeom>
          <a:noFill/>
          <a:ln w="9525">
            <a:noFill/>
            <a:miter lim="800000"/>
            <a:headEnd/>
            <a:tailEnd/>
          </a:ln>
        </p:spPr>
        <p:txBody>
          <a:bodyPr lIns="81641" tIns="40820" rIns="81641" bIns="40820">
            <a:spAutoFit/>
          </a:bodyPr>
          <a:lstStyle/>
          <a:p>
            <a:pPr algn="ctr" defTabSz="408176"/>
            <a:r>
              <a:rPr lang="uz-Cyrl-UZ" altLang="ru-RU" sz="910" b="1" dirty="0">
                <a:solidFill>
                  <a:srgbClr val="0156FF"/>
                </a:solidFill>
                <a:latin typeface="Arial" charset="0"/>
                <a:cs typeface="Arial" charset="0"/>
              </a:rPr>
              <a:t>Режа </a:t>
            </a:r>
            <a:endParaRPr lang="en-US" altLang="ru-RU" sz="910" b="1" dirty="0">
              <a:solidFill>
                <a:srgbClr val="0156FF"/>
              </a:solidFill>
              <a:latin typeface="Arial" charset="0"/>
              <a:cs typeface="Arial" charset="0"/>
            </a:endParaRPr>
          </a:p>
          <a:p>
            <a:pPr algn="ctr" defTabSz="408176"/>
            <a:r>
              <a:rPr lang="uz-Cyrl-UZ" altLang="ru-RU" sz="910" b="1" dirty="0">
                <a:solidFill>
                  <a:srgbClr val="0156FF"/>
                </a:solidFill>
                <a:latin typeface="Arial" charset="0"/>
                <a:cs typeface="Arial" charset="0"/>
              </a:rPr>
              <a:t>бажарилиши:</a:t>
            </a:r>
            <a:endParaRPr lang="ru-RU" altLang="ru-RU" sz="910" b="1" dirty="0">
              <a:solidFill>
                <a:srgbClr val="0156FF"/>
              </a:solidFill>
              <a:latin typeface="Arial" charset="0"/>
              <a:cs typeface="Arial" charset="0"/>
            </a:endParaRPr>
          </a:p>
        </p:txBody>
      </p:sp>
      <p:sp>
        <p:nvSpPr>
          <p:cNvPr id="18445" name="Прямоугольник 31"/>
          <p:cNvSpPr>
            <a:spLocks noChangeArrowheads="1"/>
          </p:cNvSpPr>
          <p:nvPr/>
        </p:nvSpPr>
        <p:spPr bwMode="auto">
          <a:xfrm>
            <a:off x="4760611" y="783301"/>
            <a:ext cx="3861722" cy="635346"/>
          </a:xfrm>
          <a:prstGeom prst="rect">
            <a:avLst/>
          </a:prstGeom>
          <a:noFill/>
          <a:ln w="9525">
            <a:noFill/>
            <a:miter lim="800000"/>
            <a:headEnd/>
            <a:tailEnd/>
          </a:ln>
        </p:spPr>
        <p:txBody>
          <a:bodyPr wrap="none" lIns="81641" tIns="40820" rIns="81641" bIns="40820">
            <a:spAutoFit/>
          </a:bodyPr>
          <a:lstStyle/>
          <a:p>
            <a:pPr algn="ctr" defTabSz="408176"/>
            <a:r>
              <a:rPr lang="en-US" altLang="ru-RU" sz="3593" b="1" dirty="0">
                <a:solidFill>
                  <a:srgbClr val="000000"/>
                </a:solidFill>
                <a:latin typeface="Arial" charset="0"/>
                <a:cs typeface="Arial" charset="0"/>
              </a:rPr>
              <a:t>20</a:t>
            </a:r>
            <a:r>
              <a:rPr lang="uz-Cyrl-UZ" altLang="ru-RU" sz="3593" b="1" dirty="0">
                <a:solidFill>
                  <a:srgbClr val="000000"/>
                </a:solidFill>
                <a:latin typeface="Arial" charset="0"/>
                <a:cs typeface="Arial" charset="0"/>
              </a:rPr>
              <a:t>20</a:t>
            </a:r>
            <a:r>
              <a:rPr lang="uz-Cyrl-UZ" altLang="ru-RU" sz="2865" b="1" dirty="0">
                <a:solidFill>
                  <a:srgbClr val="000000"/>
                </a:solidFill>
                <a:latin typeface="Arial" charset="0"/>
                <a:cs typeface="Arial" charset="0"/>
              </a:rPr>
              <a:t> </a:t>
            </a:r>
            <a:r>
              <a:rPr lang="uz-Cyrl-UZ" altLang="ru-RU" sz="1410" b="1" dirty="0">
                <a:solidFill>
                  <a:srgbClr val="000000"/>
                </a:solidFill>
                <a:latin typeface="Arial" charset="0"/>
                <a:cs typeface="Arial" charset="0"/>
              </a:rPr>
              <a:t>ЙИЛ  </a:t>
            </a:r>
            <a:r>
              <a:rPr lang="ru-RU" altLang="ru-RU" sz="1410" b="1" dirty="0">
                <a:solidFill>
                  <a:srgbClr val="000000"/>
                </a:solidFill>
                <a:latin typeface="Arial" charset="0"/>
                <a:cs typeface="Arial" charset="0"/>
              </a:rPr>
              <a:t>- </a:t>
            </a:r>
            <a:r>
              <a:rPr lang="uz-Cyrl-UZ" altLang="ru-RU" sz="3593" b="1" dirty="0">
                <a:solidFill>
                  <a:srgbClr val="0156FF"/>
                </a:solidFill>
                <a:latin typeface="Arial" charset="0"/>
                <a:cs typeface="Arial" charset="0"/>
              </a:rPr>
              <a:t>10</a:t>
            </a:r>
            <a:r>
              <a:rPr lang="en-US" altLang="ru-RU" sz="3593" b="1" dirty="0">
                <a:solidFill>
                  <a:srgbClr val="0156FF"/>
                </a:solidFill>
                <a:latin typeface="Arial" charset="0"/>
                <a:cs typeface="Arial" charset="0"/>
              </a:rPr>
              <a:t>,</a:t>
            </a:r>
            <a:r>
              <a:rPr lang="uz-Cyrl-UZ" altLang="ru-RU" sz="3593" b="1" dirty="0">
                <a:solidFill>
                  <a:srgbClr val="0156FF"/>
                </a:solidFill>
                <a:latin typeface="Arial" charset="0"/>
                <a:cs typeface="Arial" charset="0"/>
              </a:rPr>
              <a:t>6</a:t>
            </a:r>
            <a:r>
              <a:rPr lang="en-US" altLang="ru-RU" sz="1410" b="1" dirty="0">
                <a:solidFill>
                  <a:srgbClr val="0156FF"/>
                </a:solidFill>
                <a:latin typeface="Arial" charset="0"/>
                <a:cs typeface="Arial" charset="0"/>
              </a:rPr>
              <a:t> </a:t>
            </a:r>
            <a:r>
              <a:rPr lang="uz-Cyrl-UZ" altLang="ru-RU" sz="1410" b="1" dirty="0">
                <a:solidFill>
                  <a:srgbClr val="0156FF"/>
                </a:solidFill>
                <a:latin typeface="Arial" charset="0"/>
                <a:cs typeface="Arial" charset="0"/>
              </a:rPr>
              <a:t>МЛН.ДОЛЛ.</a:t>
            </a:r>
            <a:endParaRPr lang="uz-Cyrl-UZ" altLang="ru-RU" sz="2865" b="1" dirty="0">
              <a:solidFill>
                <a:srgbClr val="0156FF"/>
              </a:solidFill>
              <a:latin typeface="Arial" charset="0"/>
              <a:cs typeface="Arial" charset="0"/>
            </a:endParaRPr>
          </a:p>
        </p:txBody>
      </p:sp>
      <p:graphicFrame>
        <p:nvGraphicFramePr>
          <p:cNvPr id="18446" name="Диаграмма 32"/>
          <p:cNvGraphicFramePr>
            <a:graphicFrameLocks/>
          </p:cNvGraphicFramePr>
          <p:nvPr>
            <p:extLst>
              <p:ext uri="{D42A27DB-BD31-4B8C-83A1-F6EECF244321}">
                <p14:modId xmlns:p14="http://schemas.microsoft.com/office/powerpoint/2010/main" xmlns="" val="131042714"/>
              </p:ext>
            </p:extLst>
          </p:nvPr>
        </p:nvGraphicFramePr>
        <p:xfrm>
          <a:off x="4956005" y="1409558"/>
          <a:ext cx="1538287" cy="2424283"/>
        </p:xfrm>
        <a:graphic>
          <a:graphicData uri="http://schemas.openxmlformats.org/presentationml/2006/ole">
            <p:oleObj spid="_x0000_s2072" name="Диаграмма" r:id="rId7" imgW="1542422" imgH="3243353" progId="">
              <p:embed/>
            </p:oleObj>
          </a:graphicData>
        </a:graphic>
      </p:graphicFrame>
      <p:sp>
        <p:nvSpPr>
          <p:cNvPr id="18447" name="Прямоугольник 33"/>
          <p:cNvSpPr>
            <a:spLocks noChangeArrowheads="1"/>
          </p:cNvSpPr>
          <p:nvPr/>
        </p:nvSpPr>
        <p:spPr bwMode="auto">
          <a:xfrm>
            <a:off x="4643885" y="1679410"/>
            <a:ext cx="709899" cy="831360"/>
          </a:xfrm>
          <a:prstGeom prst="rect">
            <a:avLst/>
          </a:prstGeom>
          <a:noFill/>
          <a:ln w="9525">
            <a:noFill/>
            <a:miter lim="800000"/>
            <a:headEnd/>
            <a:tailEnd/>
          </a:ln>
        </p:spPr>
        <p:txBody>
          <a:bodyPr wrap="none" lIns="81641" tIns="40820" rIns="81641" bIns="40820">
            <a:spAutoFit/>
          </a:bodyPr>
          <a:lstStyle/>
          <a:p>
            <a:pPr algn="ctr" defTabSz="408176"/>
            <a:r>
              <a:rPr lang="uz-Cyrl-UZ" altLang="ru-RU" sz="1001" b="1" dirty="0">
                <a:solidFill>
                  <a:srgbClr val="000000"/>
                </a:solidFill>
                <a:latin typeface="Arial" charset="0"/>
                <a:cs typeface="Arial" charset="0"/>
              </a:rPr>
              <a:t>Саноат</a:t>
            </a:r>
            <a:br>
              <a:rPr lang="uz-Cyrl-UZ" altLang="ru-RU" sz="1001" b="1" dirty="0">
                <a:solidFill>
                  <a:srgbClr val="000000"/>
                </a:solidFill>
                <a:latin typeface="Arial" charset="0"/>
                <a:cs typeface="Arial" charset="0"/>
              </a:rPr>
            </a:br>
            <a:r>
              <a:rPr lang="uz-Cyrl-UZ" altLang="ru-RU" sz="2865" b="1" dirty="0">
                <a:solidFill>
                  <a:srgbClr val="000000"/>
                </a:solidFill>
                <a:latin typeface="Arial" charset="0"/>
                <a:cs typeface="Arial" charset="0"/>
              </a:rPr>
              <a:t>8,4</a:t>
            </a:r>
            <a:r>
              <a:rPr lang="uz-Cyrl-UZ" altLang="ru-RU" sz="1001" b="1" dirty="0">
                <a:solidFill>
                  <a:srgbClr val="000000"/>
                </a:solidFill>
                <a:latin typeface="Arial" charset="0"/>
                <a:cs typeface="Arial" charset="0"/>
              </a:rPr>
              <a:t> </a:t>
            </a:r>
          </a:p>
          <a:p>
            <a:pPr algn="ctr" defTabSz="408176"/>
            <a:r>
              <a:rPr lang="en-US" altLang="ru-RU" sz="1001" b="1" dirty="0">
                <a:solidFill>
                  <a:srgbClr val="000000"/>
                </a:solidFill>
                <a:latin typeface="Arial" charset="0"/>
                <a:cs typeface="Arial" charset="0"/>
              </a:rPr>
              <a:t>$ </a:t>
            </a:r>
            <a:r>
              <a:rPr lang="uz-Cyrl-UZ" altLang="ru-RU" sz="1001" b="1" dirty="0">
                <a:solidFill>
                  <a:srgbClr val="000000"/>
                </a:solidFill>
                <a:latin typeface="Arial" charset="0"/>
                <a:cs typeface="Arial" charset="0"/>
              </a:rPr>
              <a:t>млн.</a:t>
            </a:r>
            <a:endParaRPr lang="ru-RU" altLang="ru-RU" sz="3229" b="1" dirty="0">
              <a:solidFill>
                <a:srgbClr val="000000"/>
              </a:solidFill>
              <a:latin typeface="Arial" charset="0"/>
              <a:cs typeface="Arial" charset="0"/>
            </a:endParaRPr>
          </a:p>
        </p:txBody>
      </p:sp>
      <p:sp>
        <p:nvSpPr>
          <p:cNvPr id="18448" name="Прямоугольник 34"/>
          <p:cNvSpPr>
            <a:spLocks noChangeArrowheads="1"/>
          </p:cNvSpPr>
          <p:nvPr/>
        </p:nvSpPr>
        <p:spPr bwMode="auto">
          <a:xfrm>
            <a:off x="4594186" y="2681926"/>
            <a:ext cx="764401" cy="985377"/>
          </a:xfrm>
          <a:prstGeom prst="rect">
            <a:avLst/>
          </a:prstGeom>
          <a:noFill/>
          <a:ln w="9525">
            <a:noFill/>
            <a:miter lim="800000"/>
            <a:headEnd/>
            <a:tailEnd/>
          </a:ln>
        </p:spPr>
        <p:txBody>
          <a:bodyPr wrap="none" lIns="81641" tIns="40820" rIns="81641" bIns="40820">
            <a:spAutoFit/>
          </a:bodyPr>
          <a:lstStyle/>
          <a:p>
            <a:pPr algn="ctr" defTabSz="408176"/>
            <a:r>
              <a:rPr lang="uz-Cyrl-UZ" altLang="ru-RU" sz="1001" b="1" dirty="0">
                <a:solidFill>
                  <a:srgbClr val="000000"/>
                </a:solidFill>
                <a:latin typeface="Arial" charset="0"/>
                <a:cs typeface="Arial" charset="0"/>
              </a:rPr>
              <a:t>Қишлоқ </a:t>
            </a:r>
          </a:p>
          <a:p>
            <a:pPr algn="ctr" defTabSz="408176"/>
            <a:r>
              <a:rPr lang="uz-Cyrl-UZ" altLang="ru-RU" sz="1001" b="1" dirty="0">
                <a:solidFill>
                  <a:srgbClr val="000000"/>
                </a:solidFill>
                <a:latin typeface="Arial" charset="0"/>
                <a:cs typeface="Arial" charset="0"/>
              </a:rPr>
              <a:t>хўжалиги</a:t>
            </a:r>
            <a:br>
              <a:rPr lang="uz-Cyrl-UZ" altLang="ru-RU" sz="1001" b="1" dirty="0">
                <a:solidFill>
                  <a:srgbClr val="000000"/>
                </a:solidFill>
                <a:latin typeface="Arial" charset="0"/>
                <a:cs typeface="Arial" charset="0"/>
              </a:rPr>
            </a:br>
            <a:r>
              <a:rPr lang="uz-Cyrl-UZ" altLang="ru-RU" sz="2865" b="1" dirty="0">
                <a:solidFill>
                  <a:srgbClr val="000000"/>
                </a:solidFill>
                <a:latin typeface="Arial" charset="0"/>
                <a:cs typeface="Arial" charset="0"/>
              </a:rPr>
              <a:t>2,2</a:t>
            </a:r>
            <a:endParaRPr lang="uz-Cyrl-UZ" altLang="ru-RU" sz="1001" b="1" dirty="0">
              <a:solidFill>
                <a:srgbClr val="000000"/>
              </a:solidFill>
              <a:latin typeface="Arial" charset="0"/>
              <a:cs typeface="Arial" charset="0"/>
            </a:endParaRPr>
          </a:p>
          <a:p>
            <a:pPr algn="ctr" defTabSz="408176"/>
            <a:r>
              <a:rPr lang="en-US" altLang="ru-RU" sz="1001" b="1" dirty="0">
                <a:solidFill>
                  <a:srgbClr val="000000"/>
                </a:solidFill>
                <a:latin typeface="Arial" charset="0"/>
                <a:cs typeface="Arial" charset="0"/>
              </a:rPr>
              <a:t>$ </a:t>
            </a:r>
            <a:r>
              <a:rPr lang="uz-Cyrl-UZ" altLang="ru-RU" sz="1001" b="1" dirty="0">
                <a:solidFill>
                  <a:srgbClr val="000000"/>
                </a:solidFill>
                <a:latin typeface="Arial" charset="0"/>
                <a:cs typeface="Arial" charset="0"/>
              </a:rPr>
              <a:t>млн.</a:t>
            </a:r>
            <a:endParaRPr lang="ru-RU" altLang="ru-RU" sz="3229" b="1" dirty="0">
              <a:solidFill>
                <a:srgbClr val="000000"/>
              </a:solidFill>
              <a:latin typeface="Arial" charset="0"/>
              <a:cs typeface="Arial" charset="0"/>
            </a:endParaRPr>
          </a:p>
        </p:txBody>
      </p:sp>
      <p:graphicFrame>
        <p:nvGraphicFramePr>
          <p:cNvPr id="18449" name="Диаграмма 35"/>
          <p:cNvGraphicFramePr>
            <a:graphicFrameLocks/>
          </p:cNvGraphicFramePr>
          <p:nvPr>
            <p:extLst>
              <p:ext uri="{D42A27DB-BD31-4B8C-83A1-F6EECF244321}">
                <p14:modId xmlns:p14="http://schemas.microsoft.com/office/powerpoint/2010/main" xmlns="" val="3802993933"/>
              </p:ext>
            </p:extLst>
          </p:nvPr>
        </p:nvGraphicFramePr>
        <p:xfrm>
          <a:off x="5357213" y="1517518"/>
          <a:ext cx="3959225" cy="2372353"/>
        </p:xfrm>
        <a:graphic>
          <a:graphicData uri="http://schemas.openxmlformats.org/presentationml/2006/ole">
            <p:oleObj spid="_x0000_s2073" name="Worksheet" r:id="rId8" imgW="4019685" imgH="2648040" progId="">
              <p:embed/>
            </p:oleObj>
          </a:graphicData>
        </a:graphic>
      </p:graphicFrame>
      <p:sp>
        <p:nvSpPr>
          <p:cNvPr id="18450" name="Прямоугольник 36"/>
          <p:cNvSpPr>
            <a:spLocks noChangeArrowheads="1"/>
          </p:cNvSpPr>
          <p:nvPr/>
        </p:nvSpPr>
        <p:spPr bwMode="auto">
          <a:xfrm>
            <a:off x="5577516" y="1692329"/>
            <a:ext cx="1573212" cy="299420"/>
          </a:xfrm>
          <a:prstGeom prst="rect">
            <a:avLst/>
          </a:prstGeom>
          <a:noFill/>
          <a:ln w="9525">
            <a:noFill/>
            <a:miter lim="800000"/>
            <a:headEnd/>
            <a:tailEnd/>
          </a:ln>
        </p:spPr>
        <p:txBody>
          <a:bodyPr lIns="81641" tIns="40820" rIns="81641" bIns="40820">
            <a:spAutoFit/>
          </a:bodyPr>
          <a:lstStyle/>
          <a:p>
            <a:pPr algn="ctr" defTabSz="408176"/>
            <a:r>
              <a:rPr lang="uz-Cyrl-UZ" altLang="ru-RU" sz="1410" b="1" dirty="0">
                <a:solidFill>
                  <a:srgbClr val="0156FF"/>
                </a:solidFill>
                <a:latin typeface="Arial" charset="0"/>
                <a:cs typeface="Arial" charset="0"/>
              </a:rPr>
              <a:t>155,8</a:t>
            </a:r>
            <a:r>
              <a:rPr lang="ru-RU" altLang="ru-RU" sz="1410" b="1" dirty="0">
                <a:solidFill>
                  <a:srgbClr val="0156FF"/>
                </a:solidFill>
                <a:latin typeface="Arial" charset="0"/>
                <a:cs typeface="Arial" charset="0"/>
              </a:rPr>
              <a:t>%</a:t>
            </a:r>
          </a:p>
        </p:txBody>
      </p:sp>
      <p:sp>
        <p:nvSpPr>
          <p:cNvPr id="18451" name="Прямоугольник 37"/>
          <p:cNvSpPr>
            <a:spLocks noChangeArrowheads="1"/>
          </p:cNvSpPr>
          <p:nvPr/>
        </p:nvSpPr>
        <p:spPr bwMode="auto">
          <a:xfrm>
            <a:off x="5110958" y="1457945"/>
            <a:ext cx="2401887" cy="222476"/>
          </a:xfrm>
          <a:prstGeom prst="rect">
            <a:avLst/>
          </a:prstGeom>
          <a:noFill/>
          <a:ln w="9525">
            <a:noFill/>
            <a:miter lim="800000"/>
            <a:headEnd/>
            <a:tailEnd/>
          </a:ln>
        </p:spPr>
        <p:txBody>
          <a:bodyPr lIns="81641" tIns="40820" rIns="81641" bIns="40820">
            <a:spAutoFit/>
          </a:bodyPr>
          <a:lstStyle/>
          <a:p>
            <a:pPr algn="ctr" defTabSz="408176"/>
            <a:r>
              <a:rPr lang="uz-Cyrl-UZ" altLang="ru-RU" sz="910" b="1" dirty="0">
                <a:solidFill>
                  <a:srgbClr val="0156FF"/>
                </a:solidFill>
                <a:latin typeface="Arial" charset="0"/>
                <a:cs typeface="Arial" charset="0"/>
              </a:rPr>
              <a:t>Ўсиш суръати:</a:t>
            </a:r>
            <a:endParaRPr lang="ru-RU" altLang="ru-RU" sz="910" b="1" dirty="0">
              <a:solidFill>
                <a:srgbClr val="0156FF"/>
              </a:solidFill>
              <a:latin typeface="Arial" charset="0"/>
              <a:cs typeface="Arial" charset="0"/>
            </a:endParaRPr>
          </a:p>
        </p:txBody>
      </p:sp>
      <p:cxnSp>
        <p:nvCxnSpPr>
          <p:cNvPr id="40" name="Прямая соединительная линия 39">
            <a:extLst/>
          </p:cNvPr>
          <p:cNvCxnSpPr/>
          <p:nvPr/>
        </p:nvCxnSpPr>
        <p:spPr>
          <a:xfrm>
            <a:off x="4533900" y="1458378"/>
            <a:ext cx="0" cy="240285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a:extLst/>
          </p:cNvPr>
          <p:cNvCxnSpPr>
            <a:cxnSpLocks/>
          </p:cNvCxnSpPr>
          <p:nvPr/>
        </p:nvCxnSpPr>
        <p:spPr>
          <a:xfrm>
            <a:off x="234950" y="3952912"/>
            <a:ext cx="8602663" cy="476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18454" name="Picture 2" descr="Image result for карта иконка"/>
          <p:cNvPicPr>
            <a:picLocks noChangeAspect="1" noChangeArrowheads="1"/>
          </p:cNvPicPr>
          <p:nvPr/>
        </p:nvPicPr>
        <p:blipFill>
          <a:blip r:embed="rId9" cstate="print"/>
          <a:srcRect/>
          <a:stretch>
            <a:fillRect/>
          </a:stretch>
        </p:blipFill>
        <p:spPr bwMode="auto">
          <a:xfrm>
            <a:off x="156072" y="4442177"/>
            <a:ext cx="474663" cy="356022"/>
          </a:xfrm>
          <a:prstGeom prst="rect">
            <a:avLst/>
          </a:prstGeom>
          <a:noFill/>
          <a:ln w="9525">
            <a:noFill/>
            <a:miter lim="800000"/>
            <a:headEnd/>
            <a:tailEnd/>
          </a:ln>
        </p:spPr>
      </p:pic>
      <p:pic>
        <p:nvPicPr>
          <p:cNvPr id="18455" name="Picture 4" descr="Image result for бизнесмен иконка"/>
          <p:cNvPicPr>
            <a:picLocks noChangeAspect="1" noChangeArrowheads="1"/>
          </p:cNvPicPr>
          <p:nvPr/>
        </p:nvPicPr>
        <p:blipFill>
          <a:blip r:embed="rId10" cstate="print"/>
          <a:srcRect/>
          <a:stretch>
            <a:fillRect/>
          </a:stretch>
        </p:blipFill>
        <p:spPr bwMode="auto">
          <a:xfrm>
            <a:off x="155575" y="5573690"/>
            <a:ext cx="412750" cy="332207"/>
          </a:xfrm>
          <a:prstGeom prst="rect">
            <a:avLst/>
          </a:prstGeom>
          <a:noFill/>
          <a:ln w="9525">
            <a:noFill/>
            <a:miter lim="800000"/>
            <a:headEnd/>
            <a:tailEnd/>
          </a:ln>
        </p:spPr>
      </p:pic>
      <p:sp>
        <p:nvSpPr>
          <p:cNvPr id="18456" name="Прямоугольник 46"/>
          <p:cNvSpPr>
            <a:spLocks noChangeArrowheads="1"/>
          </p:cNvSpPr>
          <p:nvPr/>
        </p:nvSpPr>
        <p:spPr bwMode="auto">
          <a:xfrm>
            <a:off x="43414" y="4248596"/>
            <a:ext cx="2400300" cy="194456"/>
          </a:xfrm>
          <a:prstGeom prst="rect">
            <a:avLst/>
          </a:prstGeom>
          <a:noFill/>
          <a:ln w="9525">
            <a:noFill/>
            <a:miter lim="800000"/>
            <a:headEnd/>
            <a:tailEnd/>
          </a:ln>
        </p:spPr>
        <p:txBody>
          <a:bodyPr lIns="81641" tIns="40820" rIns="81641" bIns="40820">
            <a:spAutoFit/>
          </a:bodyPr>
          <a:lstStyle/>
          <a:p>
            <a:pPr algn="ctr" defTabSz="408176"/>
            <a:r>
              <a:rPr lang="ru-RU" altLang="ru-RU" sz="728" b="1" dirty="0" err="1">
                <a:solidFill>
                  <a:srgbClr val="000000"/>
                </a:solidFill>
                <a:latin typeface="Arial" charset="0"/>
                <a:cs typeface="Arial" charset="0"/>
              </a:rPr>
              <a:t>Давлатлар</a:t>
            </a:r>
            <a:r>
              <a:rPr lang="ru-RU" altLang="ru-RU" sz="728" b="1" dirty="0">
                <a:solidFill>
                  <a:srgbClr val="000000"/>
                </a:solidFill>
                <a:latin typeface="Arial" charset="0"/>
                <a:cs typeface="Arial" charset="0"/>
              </a:rPr>
              <a:t>:</a:t>
            </a:r>
          </a:p>
        </p:txBody>
      </p:sp>
      <p:sp>
        <p:nvSpPr>
          <p:cNvPr id="18457" name="Прямоугольник 47"/>
          <p:cNvSpPr>
            <a:spLocks noChangeArrowheads="1"/>
          </p:cNvSpPr>
          <p:nvPr/>
        </p:nvSpPr>
        <p:spPr bwMode="auto">
          <a:xfrm>
            <a:off x="393405" y="4339892"/>
            <a:ext cx="1573213" cy="355461"/>
          </a:xfrm>
          <a:prstGeom prst="rect">
            <a:avLst/>
          </a:prstGeom>
          <a:noFill/>
          <a:ln w="9525">
            <a:noFill/>
            <a:miter lim="800000"/>
            <a:headEnd/>
            <a:tailEnd/>
          </a:ln>
        </p:spPr>
        <p:txBody>
          <a:bodyPr lIns="81641" tIns="40820" rIns="81641" bIns="40820">
            <a:spAutoFit/>
          </a:bodyPr>
          <a:lstStyle/>
          <a:p>
            <a:pPr algn="ctr" defTabSz="408176"/>
            <a:r>
              <a:rPr lang="uz-Cyrl-UZ" altLang="ru-RU" sz="1774" b="1" dirty="0">
                <a:solidFill>
                  <a:srgbClr val="000000"/>
                </a:solidFill>
                <a:latin typeface="Arial" charset="0"/>
                <a:cs typeface="Arial" charset="0"/>
              </a:rPr>
              <a:t>9</a:t>
            </a:r>
            <a:endParaRPr lang="ru-RU" altLang="ru-RU" sz="1774" b="1" dirty="0">
              <a:solidFill>
                <a:srgbClr val="000000"/>
              </a:solidFill>
              <a:latin typeface="Arial" charset="0"/>
              <a:cs typeface="Arial" charset="0"/>
            </a:endParaRPr>
          </a:p>
        </p:txBody>
      </p:sp>
      <p:sp>
        <p:nvSpPr>
          <p:cNvPr id="18458" name="Прямоугольник 48"/>
          <p:cNvSpPr>
            <a:spLocks noChangeArrowheads="1"/>
          </p:cNvSpPr>
          <p:nvPr/>
        </p:nvSpPr>
        <p:spPr bwMode="auto">
          <a:xfrm>
            <a:off x="-48969" y="4638072"/>
            <a:ext cx="2401888" cy="180477"/>
          </a:xfrm>
          <a:prstGeom prst="rect">
            <a:avLst/>
          </a:prstGeom>
          <a:noFill/>
          <a:ln w="9525">
            <a:noFill/>
            <a:miter lim="800000"/>
            <a:headEnd/>
            <a:tailEnd/>
          </a:ln>
        </p:spPr>
        <p:txBody>
          <a:bodyPr lIns="81641" tIns="40820" rIns="81641" bIns="40820">
            <a:spAutoFit/>
          </a:bodyPr>
          <a:lstStyle/>
          <a:p>
            <a:pPr algn="ctr" defTabSz="408176"/>
            <a:r>
              <a:rPr lang="ru-RU" altLang="ru-RU" sz="637" b="1" dirty="0">
                <a:solidFill>
                  <a:srgbClr val="0156FF"/>
                </a:solidFill>
                <a:latin typeface="Arial" charset="0"/>
                <a:cs typeface="Arial" charset="0"/>
              </a:rPr>
              <a:t>Янги: </a:t>
            </a:r>
            <a:r>
              <a:rPr lang="ru-RU" altLang="ru-RU" sz="637" b="1" dirty="0" smtClean="0">
                <a:solidFill>
                  <a:srgbClr val="0156FF"/>
                </a:solidFill>
                <a:latin typeface="Arial" charset="0"/>
                <a:cs typeface="Arial" charset="0"/>
              </a:rPr>
              <a:t>+2</a:t>
            </a:r>
            <a:endParaRPr lang="ru-RU" altLang="ru-RU" sz="637" b="1" dirty="0">
              <a:solidFill>
                <a:srgbClr val="0156FF"/>
              </a:solidFill>
              <a:latin typeface="Arial" charset="0"/>
              <a:cs typeface="Arial" charset="0"/>
            </a:endParaRPr>
          </a:p>
        </p:txBody>
      </p:sp>
      <p:sp>
        <p:nvSpPr>
          <p:cNvPr id="18459" name="Прямоугольник 49"/>
          <p:cNvSpPr>
            <a:spLocks noChangeArrowheads="1"/>
          </p:cNvSpPr>
          <p:nvPr/>
        </p:nvSpPr>
        <p:spPr bwMode="auto">
          <a:xfrm>
            <a:off x="383381" y="5539868"/>
            <a:ext cx="1573212" cy="355461"/>
          </a:xfrm>
          <a:prstGeom prst="rect">
            <a:avLst/>
          </a:prstGeom>
          <a:noFill/>
          <a:ln w="9525">
            <a:noFill/>
            <a:miter lim="800000"/>
            <a:headEnd/>
            <a:tailEnd/>
          </a:ln>
        </p:spPr>
        <p:txBody>
          <a:bodyPr lIns="81641" tIns="40820" rIns="81641" bIns="40820">
            <a:spAutoFit/>
          </a:bodyPr>
          <a:lstStyle/>
          <a:p>
            <a:pPr algn="ctr" defTabSz="408176"/>
            <a:r>
              <a:rPr lang="uz-Cyrl-UZ" altLang="ru-RU" sz="1774" b="1" dirty="0" smtClean="0">
                <a:solidFill>
                  <a:srgbClr val="000000"/>
                </a:solidFill>
                <a:latin typeface="Arial" charset="0"/>
                <a:cs typeface="Arial" charset="0"/>
              </a:rPr>
              <a:t>12</a:t>
            </a:r>
            <a:endParaRPr lang="ru-RU" altLang="ru-RU" sz="1774" b="1" dirty="0">
              <a:solidFill>
                <a:srgbClr val="000000"/>
              </a:solidFill>
              <a:latin typeface="Arial" charset="0"/>
              <a:cs typeface="Arial" charset="0"/>
            </a:endParaRPr>
          </a:p>
        </p:txBody>
      </p:sp>
      <p:sp>
        <p:nvSpPr>
          <p:cNvPr id="18460" name="Прямоугольник 50"/>
          <p:cNvSpPr>
            <a:spLocks noChangeArrowheads="1"/>
          </p:cNvSpPr>
          <p:nvPr/>
        </p:nvSpPr>
        <p:spPr bwMode="auto">
          <a:xfrm>
            <a:off x="-166886" y="6123713"/>
            <a:ext cx="2401888" cy="467479"/>
          </a:xfrm>
          <a:prstGeom prst="rect">
            <a:avLst/>
          </a:prstGeom>
          <a:noFill/>
          <a:ln w="9525">
            <a:noFill/>
            <a:miter lim="800000"/>
            <a:headEnd/>
            <a:tailEnd/>
          </a:ln>
        </p:spPr>
        <p:txBody>
          <a:bodyPr lIns="81641" tIns="40820" rIns="81641" bIns="40820">
            <a:spAutoFit/>
          </a:bodyPr>
          <a:lstStyle/>
          <a:p>
            <a:pPr algn="ctr" defTabSz="408176"/>
            <a:r>
              <a:rPr lang="uz-Cyrl-UZ" altLang="ru-RU" sz="728" b="1" dirty="0">
                <a:solidFill>
                  <a:srgbClr val="000000"/>
                </a:solidFill>
                <a:latin typeface="Arial" charset="0"/>
              </a:rPr>
              <a:t>Кўшимча экспорт</a:t>
            </a:r>
            <a:r>
              <a:rPr lang="uz-Cyrl-UZ" altLang="ru-RU" sz="728" b="1" dirty="0">
                <a:solidFill>
                  <a:srgbClr val="000000"/>
                </a:solidFill>
                <a:latin typeface="Arial" charset="0"/>
                <a:ea typeface="Calibri" pitchFamily="34" charset="0"/>
                <a:cs typeface="Calibri" pitchFamily="34" charset="0"/>
              </a:rPr>
              <a:t>:</a:t>
            </a:r>
          </a:p>
          <a:p>
            <a:pPr algn="ctr" defTabSz="408176"/>
            <a:r>
              <a:rPr lang="uz-Cyrl-UZ" altLang="ru-RU" sz="910" b="1" dirty="0">
                <a:solidFill>
                  <a:srgbClr val="000000"/>
                </a:solidFill>
                <a:latin typeface="Arial" charset="0"/>
                <a:ea typeface="Calibri" pitchFamily="34" charset="0"/>
                <a:cs typeface="Calibri" pitchFamily="34" charset="0"/>
              </a:rPr>
              <a:t>        </a:t>
            </a:r>
            <a:r>
              <a:rPr lang="uz-Cyrl-UZ" altLang="ru-RU" sz="1774" b="1" dirty="0">
                <a:solidFill>
                  <a:srgbClr val="0156FF"/>
                </a:solidFill>
                <a:latin typeface="Arial" charset="0"/>
                <a:ea typeface="Calibri" pitchFamily="34" charset="0"/>
                <a:cs typeface="Calibri" pitchFamily="34" charset="0"/>
              </a:rPr>
              <a:t>+5,5 </a:t>
            </a:r>
            <a:r>
              <a:rPr lang="uz-Cyrl-UZ" altLang="ru-RU" sz="910" b="1" dirty="0">
                <a:solidFill>
                  <a:srgbClr val="0156FF"/>
                </a:solidFill>
                <a:latin typeface="Arial" charset="0"/>
                <a:ea typeface="Calibri" pitchFamily="34" charset="0"/>
                <a:cs typeface="Calibri" pitchFamily="34" charset="0"/>
              </a:rPr>
              <a:t>млн.долл.</a:t>
            </a:r>
            <a:r>
              <a:rPr lang="uz-Cyrl-UZ" altLang="ru-RU" sz="910" b="1" dirty="0">
                <a:solidFill>
                  <a:srgbClr val="000000"/>
                </a:solidFill>
                <a:latin typeface="Arial" charset="0"/>
                <a:ea typeface="Calibri" pitchFamily="34" charset="0"/>
                <a:cs typeface="Calibri" pitchFamily="34" charset="0"/>
              </a:rPr>
              <a:t>	</a:t>
            </a:r>
            <a:endParaRPr lang="ru-RU" altLang="ru-RU" sz="910" b="1" dirty="0">
              <a:solidFill>
                <a:srgbClr val="000000"/>
              </a:solidFill>
            </a:endParaRPr>
          </a:p>
        </p:txBody>
      </p:sp>
      <p:sp>
        <p:nvSpPr>
          <p:cNvPr id="18461" name="Прямоугольник 51"/>
          <p:cNvSpPr>
            <a:spLocks noChangeArrowheads="1"/>
          </p:cNvSpPr>
          <p:nvPr/>
        </p:nvSpPr>
        <p:spPr bwMode="auto">
          <a:xfrm>
            <a:off x="43414" y="5399387"/>
            <a:ext cx="2400301" cy="194456"/>
          </a:xfrm>
          <a:prstGeom prst="rect">
            <a:avLst/>
          </a:prstGeom>
          <a:noFill/>
          <a:ln w="9525">
            <a:noFill/>
            <a:miter lim="800000"/>
            <a:headEnd/>
            <a:tailEnd/>
          </a:ln>
        </p:spPr>
        <p:txBody>
          <a:bodyPr lIns="81641" tIns="40820" rIns="81641" bIns="40820">
            <a:spAutoFit/>
          </a:bodyPr>
          <a:lstStyle/>
          <a:p>
            <a:pPr algn="ctr" defTabSz="408176"/>
            <a:r>
              <a:rPr lang="ru-RU" altLang="ru-RU" sz="728" b="1" dirty="0" smtClean="0">
                <a:solidFill>
                  <a:srgbClr val="000000"/>
                </a:solidFill>
                <a:latin typeface="Arial" charset="0"/>
                <a:cs typeface="Arial" charset="0"/>
              </a:rPr>
              <a:t>Экспортерлар</a:t>
            </a:r>
            <a:r>
              <a:rPr lang="ru-RU" altLang="ru-RU" sz="728" b="1" dirty="0">
                <a:solidFill>
                  <a:srgbClr val="000000"/>
                </a:solidFill>
                <a:latin typeface="Arial" charset="0"/>
                <a:cs typeface="Arial" charset="0"/>
              </a:rPr>
              <a:t>:</a:t>
            </a:r>
          </a:p>
        </p:txBody>
      </p:sp>
      <p:cxnSp>
        <p:nvCxnSpPr>
          <p:cNvPr id="53" name="Прямая соединительная линия 52">
            <a:extLst/>
          </p:cNvPr>
          <p:cNvCxnSpPr>
            <a:cxnSpLocks/>
          </p:cNvCxnSpPr>
          <p:nvPr/>
        </p:nvCxnSpPr>
        <p:spPr>
          <a:xfrm>
            <a:off x="1691680" y="4119836"/>
            <a:ext cx="0" cy="186941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a:extLst/>
          </p:cNvPr>
          <p:cNvCxnSpPr>
            <a:cxnSpLocks/>
          </p:cNvCxnSpPr>
          <p:nvPr/>
        </p:nvCxnSpPr>
        <p:spPr>
          <a:xfrm>
            <a:off x="4533900" y="4044598"/>
            <a:ext cx="0" cy="186941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8464" name="Прямоугольник 2"/>
          <p:cNvSpPr>
            <a:spLocks noChangeArrowheads="1"/>
          </p:cNvSpPr>
          <p:nvPr/>
        </p:nvSpPr>
        <p:spPr bwMode="auto">
          <a:xfrm>
            <a:off x="88537" y="3960433"/>
            <a:ext cx="1514606" cy="334558"/>
          </a:xfrm>
          <a:prstGeom prst="rect">
            <a:avLst/>
          </a:prstGeom>
          <a:noFill/>
          <a:ln w="9525">
            <a:noFill/>
            <a:miter lim="800000"/>
            <a:headEnd/>
            <a:tailEnd/>
          </a:ln>
        </p:spPr>
        <p:txBody>
          <a:bodyPr wrap="none" lIns="81641" tIns="40820" rIns="81641" bIns="40820">
            <a:spAutoFit/>
          </a:bodyPr>
          <a:lstStyle/>
          <a:p>
            <a:pPr algn="ctr" defTabSz="408176"/>
            <a:r>
              <a:rPr lang="uz-Cyrl-UZ" altLang="ru-RU" sz="819" b="1" dirty="0">
                <a:solidFill>
                  <a:srgbClr val="0156FF"/>
                </a:solidFill>
                <a:latin typeface="Arial" charset="0"/>
                <a:cs typeface="Arial" charset="0"/>
              </a:rPr>
              <a:t>2020 ЙИЛДА ГЕОГРАФИЯ </a:t>
            </a:r>
          </a:p>
          <a:p>
            <a:pPr algn="ctr" defTabSz="408176"/>
            <a:r>
              <a:rPr lang="uz-Cyrl-UZ" altLang="ru-RU" sz="819" b="1" dirty="0">
                <a:solidFill>
                  <a:srgbClr val="0156FF"/>
                </a:solidFill>
                <a:latin typeface="Arial" charset="0"/>
                <a:cs typeface="Arial" charset="0"/>
              </a:rPr>
              <a:t>ВА ДИВЕРСИФИКАЦИЯ</a:t>
            </a:r>
            <a:endParaRPr lang="ru-RU" altLang="ru-RU" sz="819" b="1" dirty="0">
              <a:solidFill>
                <a:srgbClr val="0156FF"/>
              </a:solidFill>
              <a:latin typeface="Arial" charset="0"/>
              <a:cs typeface="Arial" charset="0"/>
            </a:endParaRPr>
          </a:p>
        </p:txBody>
      </p:sp>
      <p:pic>
        <p:nvPicPr>
          <p:cNvPr id="18465" name="Picture 2" descr="Related image"/>
          <p:cNvPicPr>
            <a:picLocks noChangeAspect="1" noChangeArrowheads="1"/>
          </p:cNvPicPr>
          <p:nvPr/>
        </p:nvPicPr>
        <p:blipFill>
          <a:blip r:embed="rId11" cstate="print"/>
          <a:srcRect/>
          <a:stretch>
            <a:fillRect/>
          </a:stretch>
        </p:blipFill>
        <p:spPr bwMode="auto">
          <a:xfrm>
            <a:off x="-21725" y="5001330"/>
            <a:ext cx="800100" cy="319110"/>
          </a:xfrm>
          <a:prstGeom prst="rect">
            <a:avLst/>
          </a:prstGeom>
          <a:noFill/>
          <a:ln w="9525">
            <a:noFill/>
            <a:miter lim="800000"/>
            <a:headEnd/>
            <a:tailEnd/>
          </a:ln>
        </p:spPr>
      </p:pic>
      <p:sp>
        <p:nvSpPr>
          <p:cNvPr id="18466" name="Прямоугольник 51"/>
          <p:cNvSpPr>
            <a:spLocks noChangeArrowheads="1"/>
          </p:cNvSpPr>
          <p:nvPr/>
        </p:nvSpPr>
        <p:spPr bwMode="auto">
          <a:xfrm>
            <a:off x="44268" y="4836417"/>
            <a:ext cx="2400301" cy="194456"/>
          </a:xfrm>
          <a:prstGeom prst="rect">
            <a:avLst/>
          </a:prstGeom>
          <a:noFill/>
          <a:ln w="9525">
            <a:noFill/>
            <a:miter lim="800000"/>
            <a:headEnd/>
            <a:tailEnd/>
          </a:ln>
        </p:spPr>
        <p:txBody>
          <a:bodyPr lIns="81641" tIns="40820" rIns="81641" bIns="40820">
            <a:spAutoFit/>
          </a:bodyPr>
          <a:lstStyle/>
          <a:p>
            <a:pPr algn="ctr" defTabSz="408176"/>
            <a:r>
              <a:rPr lang="ru-RU" altLang="ru-RU" sz="728" b="1" dirty="0" err="1">
                <a:solidFill>
                  <a:srgbClr val="000000"/>
                </a:solidFill>
                <a:latin typeface="Arial" charset="0"/>
                <a:cs typeface="Arial" charset="0"/>
              </a:rPr>
              <a:t>Ма</a:t>
            </a:r>
            <a:r>
              <a:rPr lang="uz-Cyrl-UZ" altLang="ru-RU" sz="728" b="1" dirty="0">
                <a:solidFill>
                  <a:srgbClr val="000000"/>
                </a:solidFill>
                <a:latin typeface="Arial" charset="0"/>
                <a:cs typeface="Arial" charset="0"/>
              </a:rPr>
              <a:t>ҳсулотлар</a:t>
            </a:r>
            <a:r>
              <a:rPr lang="ru-RU" altLang="ru-RU" sz="728" b="1" dirty="0">
                <a:solidFill>
                  <a:srgbClr val="000000"/>
                </a:solidFill>
                <a:latin typeface="Arial" charset="0"/>
                <a:cs typeface="Arial" charset="0"/>
              </a:rPr>
              <a:t>:</a:t>
            </a:r>
          </a:p>
        </p:txBody>
      </p:sp>
      <p:sp>
        <p:nvSpPr>
          <p:cNvPr id="18467" name="Прямоугольник 48"/>
          <p:cNvSpPr>
            <a:spLocks noChangeArrowheads="1"/>
          </p:cNvSpPr>
          <p:nvPr/>
        </p:nvSpPr>
        <p:spPr bwMode="auto">
          <a:xfrm>
            <a:off x="-10555" y="5252657"/>
            <a:ext cx="2401888" cy="180477"/>
          </a:xfrm>
          <a:prstGeom prst="rect">
            <a:avLst/>
          </a:prstGeom>
          <a:noFill/>
          <a:ln w="9525">
            <a:noFill/>
            <a:miter lim="800000"/>
            <a:headEnd/>
            <a:tailEnd/>
          </a:ln>
        </p:spPr>
        <p:txBody>
          <a:bodyPr lIns="81641" tIns="40820" rIns="81641" bIns="40820">
            <a:spAutoFit/>
          </a:bodyPr>
          <a:lstStyle/>
          <a:p>
            <a:pPr algn="ctr" defTabSz="408176"/>
            <a:r>
              <a:rPr lang="ru-RU" altLang="ru-RU" sz="637" b="1" dirty="0">
                <a:solidFill>
                  <a:srgbClr val="0156FF"/>
                </a:solidFill>
                <a:latin typeface="Arial" charset="0"/>
                <a:cs typeface="Arial" charset="0"/>
              </a:rPr>
              <a:t>Янги: +2</a:t>
            </a:r>
          </a:p>
        </p:txBody>
      </p:sp>
      <p:sp>
        <p:nvSpPr>
          <p:cNvPr id="18468" name="Прямоугольник 47"/>
          <p:cNvSpPr>
            <a:spLocks noChangeArrowheads="1"/>
          </p:cNvSpPr>
          <p:nvPr/>
        </p:nvSpPr>
        <p:spPr bwMode="auto">
          <a:xfrm>
            <a:off x="393406" y="4951090"/>
            <a:ext cx="1573212" cy="355461"/>
          </a:xfrm>
          <a:prstGeom prst="rect">
            <a:avLst/>
          </a:prstGeom>
          <a:noFill/>
          <a:ln w="9525">
            <a:noFill/>
            <a:miter lim="800000"/>
            <a:headEnd/>
            <a:tailEnd/>
          </a:ln>
        </p:spPr>
        <p:txBody>
          <a:bodyPr lIns="81641" tIns="40820" rIns="81641" bIns="40820">
            <a:spAutoFit/>
          </a:bodyPr>
          <a:lstStyle/>
          <a:p>
            <a:pPr algn="ctr" defTabSz="408176"/>
            <a:r>
              <a:rPr lang="uz-Cyrl-UZ" altLang="ru-RU" sz="1774" b="1" dirty="0" smtClean="0">
                <a:solidFill>
                  <a:srgbClr val="000000"/>
                </a:solidFill>
                <a:latin typeface="Arial" charset="0"/>
                <a:cs typeface="Arial" charset="0"/>
              </a:rPr>
              <a:t>56</a:t>
            </a:r>
            <a:endParaRPr lang="ru-RU" altLang="ru-RU" sz="1774" b="1" dirty="0">
              <a:solidFill>
                <a:srgbClr val="000000"/>
              </a:solidFill>
              <a:latin typeface="Arial" charset="0"/>
              <a:cs typeface="Arial" charset="0"/>
            </a:endParaRPr>
          </a:p>
        </p:txBody>
      </p:sp>
      <p:sp>
        <p:nvSpPr>
          <p:cNvPr id="18469" name="Прямоугольник 48"/>
          <p:cNvSpPr>
            <a:spLocks noChangeArrowheads="1"/>
          </p:cNvSpPr>
          <p:nvPr/>
        </p:nvSpPr>
        <p:spPr bwMode="auto">
          <a:xfrm>
            <a:off x="-45294" y="5912819"/>
            <a:ext cx="2403476" cy="180477"/>
          </a:xfrm>
          <a:prstGeom prst="rect">
            <a:avLst/>
          </a:prstGeom>
          <a:noFill/>
          <a:ln w="9525">
            <a:noFill/>
            <a:miter lim="800000"/>
            <a:headEnd/>
            <a:tailEnd/>
          </a:ln>
        </p:spPr>
        <p:txBody>
          <a:bodyPr lIns="81641" tIns="40820" rIns="81641" bIns="40820">
            <a:spAutoFit/>
          </a:bodyPr>
          <a:lstStyle/>
          <a:p>
            <a:pPr algn="ctr" defTabSz="408176"/>
            <a:r>
              <a:rPr lang="ru-RU" altLang="ru-RU" sz="637" b="1" dirty="0" smtClean="0">
                <a:solidFill>
                  <a:srgbClr val="0156FF"/>
                </a:solidFill>
                <a:latin typeface="Arial" charset="0"/>
                <a:cs typeface="Arial" charset="0"/>
              </a:rPr>
              <a:t>Янги</a:t>
            </a:r>
            <a:r>
              <a:rPr lang="ru-RU" altLang="ru-RU" sz="637" b="1" dirty="0">
                <a:solidFill>
                  <a:srgbClr val="0156FF"/>
                </a:solidFill>
                <a:latin typeface="Arial" charset="0"/>
                <a:cs typeface="Arial" charset="0"/>
              </a:rPr>
              <a:t>: +2</a:t>
            </a:r>
          </a:p>
        </p:txBody>
      </p:sp>
      <p:sp>
        <p:nvSpPr>
          <p:cNvPr id="18470" name="Прямоугольник 96"/>
          <p:cNvSpPr>
            <a:spLocks noChangeArrowheads="1"/>
          </p:cNvSpPr>
          <p:nvPr/>
        </p:nvSpPr>
        <p:spPr bwMode="auto">
          <a:xfrm>
            <a:off x="481013" y="3849320"/>
            <a:ext cx="5237162" cy="725575"/>
          </a:xfrm>
          <a:prstGeom prst="rect">
            <a:avLst/>
          </a:prstGeom>
          <a:noFill/>
          <a:ln w="9525">
            <a:noFill/>
            <a:miter lim="800000"/>
            <a:headEnd/>
            <a:tailEnd/>
          </a:ln>
        </p:spPr>
        <p:txBody>
          <a:bodyPr lIns="385754" tIns="192877" rIns="385754" bIns="192877">
            <a:spAutoFit/>
          </a:bodyPr>
          <a:lstStyle/>
          <a:p>
            <a:pPr algn="ctr" eaLnBrk="1" hangingPunct="1"/>
            <a:r>
              <a:rPr lang="uz-Cyrl-UZ" altLang="ru-RU" sz="728" b="1" dirty="0">
                <a:solidFill>
                  <a:srgbClr val="7030A0"/>
                </a:solidFill>
                <a:latin typeface="Arial" charset="0"/>
                <a:cs typeface="Arial" charset="0"/>
              </a:rPr>
              <a:t>ЯНГИ ШАКЛЛАНТИРИЛГАН ЛОЙИҲАЛАР</a:t>
            </a:r>
          </a:p>
          <a:p>
            <a:pPr algn="ctr" eaLnBrk="1" hangingPunct="1"/>
            <a:r>
              <a:rPr lang="uz-Cyrl-UZ" altLang="ru-RU" sz="728" b="1" dirty="0">
                <a:solidFill>
                  <a:srgbClr val="7030A0"/>
                </a:solidFill>
                <a:latin typeface="Arial" charset="0"/>
                <a:cs typeface="Arial" charset="0"/>
              </a:rPr>
              <a:t> ҲИСОБИГА АМАЛГА ОШИРИЛАДИГАН </a:t>
            </a:r>
          </a:p>
          <a:p>
            <a:pPr algn="ctr" eaLnBrk="1" hangingPunct="1"/>
            <a:r>
              <a:rPr lang="uz-Cyrl-UZ" altLang="ru-RU" sz="728" b="1" dirty="0">
                <a:solidFill>
                  <a:srgbClr val="7030A0"/>
                </a:solidFill>
                <a:latin typeface="Arial" charset="0"/>
                <a:cs typeface="Arial" charset="0"/>
              </a:rPr>
              <a:t>ЭКСПОРТ ҲАЖМЛАРИ</a:t>
            </a:r>
            <a:endParaRPr lang="ru-RU" altLang="ru-RU" sz="728" b="1" dirty="0">
              <a:solidFill>
                <a:srgbClr val="7030A0"/>
              </a:solidFill>
              <a:latin typeface="Arial" charset="0"/>
              <a:cs typeface="Arial" charset="0"/>
            </a:endParaRPr>
          </a:p>
        </p:txBody>
      </p:sp>
      <p:sp>
        <p:nvSpPr>
          <p:cNvPr id="3" name="Прямоугольник 2">
            <a:extLst/>
          </p:cNvPr>
          <p:cNvSpPr/>
          <p:nvPr/>
        </p:nvSpPr>
        <p:spPr>
          <a:xfrm>
            <a:off x="4594186" y="4422428"/>
            <a:ext cx="3471903" cy="3512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641" tIns="40820" rIns="81641" bIns="40820" anchor="ctr"/>
          <a:lstStyle/>
          <a:p>
            <a:pPr algn="ctr">
              <a:defRPr/>
            </a:pPr>
            <a:endParaRPr lang="ru-RU" sz="819" dirty="0"/>
          </a:p>
        </p:txBody>
      </p:sp>
      <p:sp>
        <p:nvSpPr>
          <p:cNvPr id="110" name="Прямоугольник 109">
            <a:extLst/>
          </p:cNvPr>
          <p:cNvSpPr/>
          <p:nvPr/>
        </p:nvSpPr>
        <p:spPr>
          <a:xfrm>
            <a:off x="8100756" y="4414833"/>
            <a:ext cx="982663" cy="350068"/>
          </a:xfrm>
          <a:prstGeom prst="rect">
            <a:avLst/>
          </a:prstGeom>
          <a:solidFill>
            <a:srgbClr val="FFE79B"/>
          </a:solidFill>
          <a:ln>
            <a:noFill/>
          </a:ln>
        </p:spPr>
        <p:style>
          <a:lnRef idx="2">
            <a:schemeClr val="accent1">
              <a:shade val="50000"/>
            </a:schemeClr>
          </a:lnRef>
          <a:fillRef idx="1">
            <a:schemeClr val="accent1"/>
          </a:fillRef>
          <a:effectRef idx="0">
            <a:schemeClr val="accent1"/>
          </a:effectRef>
          <a:fontRef idx="minor">
            <a:schemeClr val="lt1"/>
          </a:fontRef>
        </p:style>
        <p:txBody>
          <a:bodyPr lIns="81641" tIns="40820" rIns="81641" bIns="40820" anchor="ctr"/>
          <a:lstStyle/>
          <a:p>
            <a:pPr algn="ctr">
              <a:defRPr/>
            </a:pPr>
            <a:endParaRPr lang="ru-RU" sz="819" dirty="0"/>
          </a:p>
        </p:txBody>
      </p:sp>
      <p:sp>
        <p:nvSpPr>
          <p:cNvPr id="18473" name="Прямоугольник 87"/>
          <p:cNvSpPr>
            <a:spLocks noChangeArrowheads="1"/>
          </p:cNvSpPr>
          <p:nvPr/>
        </p:nvSpPr>
        <p:spPr bwMode="auto">
          <a:xfrm>
            <a:off x="4065588" y="3973154"/>
            <a:ext cx="5459412" cy="362514"/>
          </a:xfrm>
          <a:prstGeom prst="rect">
            <a:avLst/>
          </a:prstGeom>
          <a:noFill/>
          <a:ln w="9525">
            <a:noFill/>
            <a:miter lim="800000"/>
            <a:headEnd/>
            <a:tailEnd/>
          </a:ln>
        </p:spPr>
        <p:txBody>
          <a:bodyPr lIns="81641" tIns="40820" rIns="81641" bIns="40820">
            <a:spAutoFit/>
          </a:bodyPr>
          <a:lstStyle/>
          <a:p>
            <a:pPr algn="ctr" eaLnBrk="1" hangingPunct="1">
              <a:buFont typeface="Arial" charset="0"/>
              <a:buNone/>
            </a:pPr>
            <a:r>
              <a:rPr lang="uz-Cyrl-UZ" altLang="ru-RU" sz="910" b="1" dirty="0">
                <a:latin typeface="Arial" charset="0"/>
                <a:cs typeface="Arial" charset="0"/>
              </a:rPr>
              <a:t>КАТТАҚЎРҒОН ШАҲРИДА</a:t>
            </a:r>
          </a:p>
          <a:p>
            <a:pPr algn="ctr" eaLnBrk="1" hangingPunct="1">
              <a:buFont typeface="Arial" charset="0"/>
              <a:buNone/>
            </a:pPr>
            <a:r>
              <a:rPr lang="uz-Cyrl-UZ" altLang="ru-RU" sz="910" b="1" dirty="0">
                <a:latin typeface="Arial" charset="0"/>
                <a:cs typeface="Arial" charset="0"/>
              </a:rPr>
              <a:t>2020 ЙИЛДА АМАЛГА ОШИРИЛАДИГАН ЧОРА-ТАДБИРЛАР:</a:t>
            </a:r>
            <a:endParaRPr lang="ru-RU" altLang="ru-RU" sz="910" b="1" dirty="0">
              <a:latin typeface="Arial" charset="0"/>
              <a:cs typeface="Arial" charset="0"/>
            </a:endParaRPr>
          </a:p>
        </p:txBody>
      </p:sp>
      <p:sp>
        <p:nvSpPr>
          <p:cNvPr id="112" name="Прямоугольник 111">
            <a:extLst/>
          </p:cNvPr>
          <p:cNvSpPr/>
          <p:nvPr/>
        </p:nvSpPr>
        <p:spPr>
          <a:xfrm>
            <a:off x="4572794" y="5006456"/>
            <a:ext cx="3482975" cy="4530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641" tIns="40820" rIns="81641" bIns="40820" anchor="ctr"/>
          <a:lstStyle/>
          <a:p>
            <a:pPr algn="ctr">
              <a:defRPr/>
            </a:pPr>
            <a:endParaRPr lang="ru-RU" sz="819" dirty="0"/>
          </a:p>
        </p:txBody>
      </p:sp>
      <p:sp>
        <p:nvSpPr>
          <p:cNvPr id="113" name="Прямоугольник 112">
            <a:extLst/>
          </p:cNvPr>
          <p:cNvSpPr/>
          <p:nvPr/>
        </p:nvSpPr>
        <p:spPr>
          <a:xfrm>
            <a:off x="8083042" y="4982875"/>
            <a:ext cx="982663" cy="454004"/>
          </a:xfrm>
          <a:prstGeom prst="rect">
            <a:avLst/>
          </a:prstGeom>
          <a:solidFill>
            <a:srgbClr val="FFE79B"/>
          </a:solidFill>
          <a:ln>
            <a:noFill/>
          </a:ln>
        </p:spPr>
        <p:style>
          <a:lnRef idx="2">
            <a:schemeClr val="accent1">
              <a:shade val="50000"/>
            </a:schemeClr>
          </a:lnRef>
          <a:fillRef idx="1">
            <a:schemeClr val="accent1"/>
          </a:fillRef>
          <a:effectRef idx="0">
            <a:schemeClr val="accent1"/>
          </a:effectRef>
          <a:fontRef idx="minor">
            <a:schemeClr val="lt1"/>
          </a:fontRef>
        </p:style>
        <p:txBody>
          <a:bodyPr lIns="81641" tIns="40820" rIns="81641" bIns="40820" anchor="ctr"/>
          <a:lstStyle/>
          <a:p>
            <a:pPr algn="ctr">
              <a:defRPr/>
            </a:pPr>
            <a:endParaRPr lang="ru-RU" sz="819" dirty="0"/>
          </a:p>
        </p:txBody>
      </p:sp>
      <p:sp>
        <p:nvSpPr>
          <p:cNvPr id="118" name="Прямоугольник 117">
            <a:extLst/>
          </p:cNvPr>
          <p:cNvSpPr/>
          <p:nvPr/>
        </p:nvSpPr>
        <p:spPr>
          <a:xfrm>
            <a:off x="4556821" y="5593545"/>
            <a:ext cx="3482975" cy="6856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641" tIns="40820" rIns="81641" bIns="40820" anchor="ctr"/>
          <a:lstStyle/>
          <a:p>
            <a:pPr algn="ctr">
              <a:defRPr/>
            </a:pPr>
            <a:endParaRPr lang="ru-RU" sz="819" dirty="0"/>
          </a:p>
        </p:txBody>
      </p:sp>
      <p:sp>
        <p:nvSpPr>
          <p:cNvPr id="119" name="Прямоугольник 118">
            <a:extLst/>
          </p:cNvPr>
          <p:cNvSpPr/>
          <p:nvPr/>
        </p:nvSpPr>
        <p:spPr>
          <a:xfrm>
            <a:off x="8092944" y="5573690"/>
            <a:ext cx="982662" cy="707495"/>
          </a:xfrm>
          <a:prstGeom prst="rect">
            <a:avLst/>
          </a:prstGeom>
          <a:solidFill>
            <a:srgbClr val="FFE79B"/>
          </a:solidFill>
          <a:ln>
            <a:noFill/>
          </a:ln>
        </p:spPr>
        <p:style>
          <a:lnRef idx="2">
            <a:schemeClr val="accent1">
              <a:shade val="50000"/>
            </a:schemeClr>
          </a:lnRef>
          <a:fillRef idx="1">
            <a:schemeClr val="accent1"/>
          </a:fillRef>
          <a:effectRef idx="0">
            <a:schemeClr val="accent1"/>
          </a:effectRef>
          <a:fontRef idx="minor">
            <a:schemeClr val="lt1"/>
          </a:fontRef>
        </p:style>
        <p:txBody>
          <a:bodyPr lIns="81641" tIns="40820" rIns="81641" bIns="40820" anchor="ctr"/>
          <a:lstStyle/>
          <a:p>
            <a:pPr algn="ctr">
              <a:defRPr/>
            </a:pPr>
            <a:endParaRPr lang="ru-RU" sz="819" dirty="0"/>
          </a:p>
        </p:txBody>
      </p:sp>
      <p:pic>
        <p:nvPicPr>
          <p:cNvPr id="18478" name="Рисунок 146"/>
          <p:cNvPicPr>
            <a:picLocks noChangeAspect="1"/>
          </p:cNvPicPr>
          <p:nvPr/>
        </p:nvPicPr>
        <p:blipFill>
          <a:blip r:embed="rId12" cstate="print"/>
          <a:srcRect/>
          <a:stretch>
            <a:fillRect/>
          </a:stretch>
        </p:blipFill>
        <p:spPr bwMode="auto">
          <a:xfrm>
            <a:off x="4651521" y="5081339"/>
            <a:ext cx="327025" cy="338161"/>
          </a:xfrm>
          <a:prstGeom prst="rect">
            <a:avLst/>
          </a:prstGeom>
          <a:noFill/>
          <a:ln w="9525">
            <a:noFill/>
            <a:miter lim="800000"/>
            <a:headEnd/>
            <a:tailEnd/>
          </a:ln>
        </p:spPr>
      </p:pic>
      <p:sp>
        <p:nvSpPr>
          <p:cNvPr id="18479" name="Прямоугольник 3"/>
          <p:cNvSpPr>
            <a:spLocks noChangeArrowheads="1"/>
          </p:cNvSpPr>
          <p:nvPr/>
        </p:nvSpPr>
        <p:spPr bwMode="auto">
          <a:xfrm>
            <a:off x="4979987" y="4464752"/>
            <a:ext cx="3127375" cy="306473"/>
          </a:xfrm>
          <a:prstGeom prst="rect">
            <a:avLst/>
          </a:prstGeom>
          <a:noFill/>
          <a:ln w="9525">
            <a:noFill/>
            <a:miter lim="800000"/>
            <a:headEnd/>
            <a:tailEnd/>
          </a:ln>
        </p:spPr>
        <p:txBody>
          <a:bodyPr lIns="81641" tIns="40820" rIns="81641" bIns="40820">
            <a:spAutoFit/>
          </a:bodyPr>
          <a:lstStyle/>
          <a:p>
            <a:pPr eaLnBrk="1" hangingPunct="1"/>
            <a:r>
              <a:rPr lang="uz-Cyrl-UZ" altLang="ru-RU" sz="728" b="1" dirty="0">
                <a:latin typeface="Arial" charset="0"/>
                <a:ea typeface="Calibri" pitchFamily="34" charset="0"/>
                <a:cs typeface="Calibri" pitchFamily="34" charset="0"/>
              </a:rPr>
              <a:t>6 та корхонага </a:t>
            </a:r>
            <a:r>
              <a:rPr lang="uz-Cyrl-UZ" altLang="ru-RU" sz="728" dirty="0">
                <a:latin typeface="Arial" charset="0"/>
                <a:ea typeface="Calibri" pitchFamily="34" charset="0"/>
                <a:cs typeface="Calibri" pitchFamily="34" charset="0"/>
              </a:rPr>
              <a:t>экспортолди молиялаштириш мақсадида </a:t>
            </a:r>
            <a:r>
              <a:rPr lang="uz-Cyrl-UZ" altLang="ru-RU" sz="728" b="1" dirty="0">
                <a:latin typeface="Arial" charset="0"/>
                <a:ea typeface="Calibri" pitchFamily="34" charset="0"/>
                <a:cs typeface="Calibri" pitchFamily="34" charset="0"/>
              </a:rPr>
              <a:t/>
            </a:r>
            <a:br>
              <a:rPr lang="uz-Cyrl-UZ" altLang="ru-RU" sz="728" b="1" dirty="0">
                <a:latin typeface="Arial" charset="0"/>
                <a:ea typeface="Calibri" pitchFamily="34" charset="0"/>
                <a:cs typeface="Calibri" pitchFamily="34" charset="0"/>
              </a:rPr>
            </a:br>
            <a:r>
              <a:rPr lang="uz-Cyrl-UZ" altLang="ru-RU" sz="728" b="1" dirty="0">
                <a:latin typeface="Arial" charset="0"/>
                <a:ea typeface="Calibri" pitchFamily="34" charset="0"/>
                <a:cs typeface="Calibri" pitchFamily="34" charset="0"/>
              </a:rPr>
              <a:t>15.0</a:t>
            </a:r>
            <a:r>
              <a:rPr lang="uz-Cyrl-UZ" altLang="ru-RU" sz="728" dirty="0">
                <a:latin typeface="Arial" charset="0"/>
                <a:ea typeface="Calibri" pitchFamily="34" charset="0"/>
                <a:cs typeface="Calibri" pitchFamily="34" charset="0"/>
              </a:rPr>
              <a:t> </a:t>
            </a:r>
            <a:r>
              <a:rPr lang="uz-Cyrl-UZ" altLang="ru-RU" sz="728" b="1" dirty="0">
                <a:latin typeface="Arial" charset="0"/>
                <a:ea typeface="Calibri" pitchFamily="34" charset="0"/>
                <a:cs typeface="Calibri" pitchFamily="34" charset="0"/>
              </a:rPr>
              <a:t>млрд. сўмлик </a:t>
            </a:r>
            <a:r>
              <a:rPr lang="uz-Cyrl-UZ" altLang="ru-RU" sz="728" dirty="0">
                <a:latin typeface="Arial" charset="0"/>
                <a:ea typeface="Calibri" pitchFamily="34" charset="0"/>
                <a:cs typeface="Calibri" pitchFamily="34" charset="0"/>
              </a:rPr>
              <a:t>айланма маблағ учун кредит ажратиш </a:t>
            </a:r>
            <a:endParaRPr lang="ru-RU" altLang="ru-RU" sz="728" dirty="0"/>
          </a:p>
        </p:txBody>
      </p:sp>
      <p:sp>
        <p:nvSpPr>
          <p:cNvPr id="18480" name="Прямоугольник 127"/>
          <p:cNvSpPr>
            <a:spLocks noChangeArrowheads="1"/>
          </p:cNvSpPr>
          <p:nvPr/>
        </p:nvSpPr>
        <p:spPr bwMode="auto">
          <a:xfrm>
            <a:off x="4917846" y="5097184"/>
            <a:ext cx="3455988" cy="306473"/>
          </a:xfrm>
          <a:prstGeom prst="rect">
            <a:avLst/>
          </a:prstGeom>
          <a:noFill/>
          <a:ln w="9525">
            <a:noFill/>
            <a:miter lim="800000"/>
            <a:headEnd/>
            <a:tailEnd/>
          </a:ln>
        </p:spPr>
        <p:txBody>
          <a:bodyPr wrap="square" lIns="81641" tIns="40820" rIns="81641" bIns="40820">
            <a:spAutoFit/>
          </a:bodyPr>
          <a:lstStyle/>
          <a:p>
            <a:pPr eaLnBrk="1" hangingPunct="1"/>
            <a:r>
              <a:rPr lang="uz-Cyrl-UZ" altLang="ru-RU" sz="728" dirty="0">
                <a:latin typeface="Arial" charset="0"/>
                <a:ea typeface="Calibri" pitchFamily="34" charset="0"/>
                <a:cs typeface="Calibri" pitchFamily="34" charset="0"/>
              </a:rPr>
              <a:t>Чорва моллари ички аъзоларини Хитой Халқ Республикасига</a:t>
            </a:r>
          </a:p>
          <a:p>
            <a:pPr eaLnBrk="1" hangingPunct="1"/>
            <a:r>
              <a:rPr lang="uz-Cyrl-UZ" altLang="ru-RU" sz="728" dirty="0">
                <a:latin typeface="Arial" charset="0"/>
                <a:ea typeface="Calibri" pitchFamily="34" charset="0"/>
                <a:cs typeface="Calibri" pitchFamily="34" charset="0"/>
              </a:rPr>
              <a:t>экспортга ортиш бўйича тегишли келишувларга эришиш</a:t>
            </a:r>
            <a:endParaRPr lang="ru-RU" altLang="ru-RU" sz="728" dirty="0"/>
          </a:p>
        </p:txBody>
      </p:sp>
      <p:sp>
        <p:nvSpPr>
          <p:cNvPr id="18481" name="Прямоугольник 131"/>
          <p:cNvSpPr>
            <a:spLocks noChangeArrowheads="1"/>
          </p:cNvSpPr>
          <p:nvPr/>
        </p:nvSpPr>
        <p:spPr bwMode="auto">
          <a:xfrm>
            <a:off x="5014914" y="5745911"/>
            <a:ext cx="3055937" cy="418491"/>
          </a:xfrm>
          <a:prstGeom prst="rect">
            <a:avLst/>
          </a:prstGeom>
          <a:noFill/>
          <a:ln w="9525">
            <a:noFill/>
            <a:miter lim="800000"/>
            <a:headEnd/>
            <a:tailEnd/>
          </a:ln>
        </p:spPr>
        <p:txBody>
          <a:bodyPr lIns="81641" tIns="40820" rIns="81641" bIns="40820">
            <a:spAutoFit/>
          </a:bodyPr>
          <a:lstStyle/>
          <a:p>
            <a:pPr eaLnBrk="1" hangingPunct="1"/>
            <a:r>
              <a:rPr lang="uz-Cyrl-UZ" altLang="ru-RU" sz="728" dirty="0">
                <a:latin typeface="Arial" charset="0"/>
                <a:ea typeface="Calibri" pitchFamily="34" charset="0"/>
                <a:cs typeface="Calibri" pitchFamily="34" charset="0"/>
              </a:rPr>
              <a:t>Шаҳарда экспортёр корхоналарда халқаро </a:t>
            </a:r>
          </a:p>
          <a:p>
            <a:pPr eaLnBrk="1" hangingPunct="1"/>
            <a:r>
              <a:rPr lang="uz-Cyrl-UZ" altLang="ru-RU" sz="728" b="1" dirty="0">
                <a:latin typeface="Arial" charset="0"/>
                <a:ea typeface="Calibri" pitchFamily="34" charset="0"/>
                <a:cs typeface="Calibri" pitchFamily="34" charset="0"/>
              </a:rPr>
              <a:t>(</a:t>
            </a:r>
            <a:r>
              <a:rPr lang="en-US" altLang="ru-RU" sz="728" b="1" dirty="0">
                <a:latin typeface="Arial" charset="0"/>
                <a:ea typeface="Calibri" pitchFamily="34" charset="0"/>
                <a:cs typeface="Calibri" pitchFamily="34" charset="0"/>
              </a:rPr>
              <a:t>Global G.A.P., </a:t>
            </a:r>
            <a:r>
              <a:rPr lang="en-US" altLang="ru-RU" sz="728" b="1" dirty="0" err="1">
                <a:latin typeface="Arial" charset="0"/>
                <a:ea typeface="Calibri" pitchFamily="34" charset="0"/>
                <a:cs typeface="Calibri" pitchFamily="34" charset="0"/>
              </a:rPr>
              <a:t>Halal</a:t>
            </a:r>
            <a:r>
              <a:rPr lang="en-US" altLang="ru-RU" sz="728" b="1" dirty="0">
                <a:latin typeface="Arial" charset="0"/>
                <a:ea typeface="Calibri" pitchFamily="34" charset="0"/>
                <a:cs typeface="Calibri" pitchFamily="34" charset="0"/>
              </a:rPr>
              <a:t>, Organic) </a:t>
            </a:r>
            <a:r>
              <a:rPr lang="uz-Cyrl-UZ" altLang="ru-RU" sz="728" dirty="0">
                <a:latin typeface="Arial" charset="0"/>
                <a:ea typeface="Calibri" pitchFamily="34" charset="0"/>
                <a:cs typeface="Calibri" pitchFamily="34" charset="0"/>
              </a:rPr>
              <a:t>ва бошқа стандартларни жорий этиш</a:t>
            </a:r>
          </a:p>
        </p:txBody>
      </p:sp>
      <p:sp>
        <p:nvSpPr>
          <p:cNvPr id="18482" name="Прямоугольник 70"/>
          <p:cNvSpPr>
            <a:spLocks noChangeArrowheads="1"/>
          </p:cNvSpPr>
          <p:nvPr/>
        </p:nvSpPr>
        <p:spPr bwMode="auto">
          <a:xfrm>
            <a:off x="7820026" y="4232729"/>
            <a:ext cx="1546225" cy="467479"/>
          </a:xfrm>
          <a:prstGeom prst="rect">
            <a:avLst/>
          </a:prstGeom>
          <a:noFill/>
          <a:ln w="9525">
            <a:noFill/>
            <a:miter lim="800000"/>
            <a:headEnd/>
            <a:tailEnd/>
          </a:ln>
        </p:spPr>
        <p:txBody>
          <a:bodyPr lIns="81641" tIns="40820" rIns="81641" bIns="40820">
            <a:spAutoFit/>
          </a:bodyPr>
          <a:lstStyle/>
          <a:p>
            <a:pPr algn="ctr" defTabSz="408176"/>
            <a:r>
              <a:rPr lang="ru-RU" altLang="ru-RU" sz="1228" b="1" dirty="0">
                <a:latin typeface="Arial" charset="0"/>
                <a:cs typeface="Arial" charset="0"/>
              </a:rPr>
              <a:t>+ </a:t>
            </a:r>
            <a:r>
              <a:rPr lang="uz-Cyrl-UZ" altLang="ru-RU" sz="1228" b="1" dirty="0">
                <a:latin typeface="Arial" charset="0"/>
                <a:ea typeface="Calibri" pitchFamily="34" charset="0"/>
                <a:cs typeface="Calibri" pitchFamily="34" charset="0"/>
              </a:rPr>
              <a:t>1,2 </a:t>
            </a:r>
          </a:p>
          <a:p>
            <a:pPr algn="ctr" defTabSz="408176"/>
            <a:r>
              <a:rPr lang="uz-Cyrl-UZ" altLang="ru-RU" sz="637" b="1" dirty="0">
                <a:latin typeface="Arial" charset="0"/>
                <a:ea typeface="Calibri" pitchFamily="34" charset="0"/>
                <a:cs typeface="Calibri" pitchFamily="34" charset="0"/>
              </a:rPr>
              <a:t>млн. долл.</a:t>
            </a:r>
            <a:r>
              <a:rPr lang="en-US" altLang="ru-RU" sz="637" b="1" dirty="0">
                <a:latin typeface="Arial" charset="0"/>
                <a:ea typeface="Calibri" pitchFamily="34" charset="0"/>
                <a:cs typeface="Calibri" pitchFamily="34" charset="0"/>
              </a:rPr>
              <a:t> </a:t>
            </a:r>
            <a:endParaRPr lang="uz-Cyrl-UZ" altLang="ru-RU" sz="637" b="1" dirty="0">
              <a:latin typeface="Arial" charset="0"/>
              <a:ea typeface="Calibri" pitchFamily="34" charset="0"/>
              <a:cs typeface="Calibri" pitchFamily="34" charset="0"/>
            </a:endParaRPr>
          </a:p>
          <a:p>
            <a:pPr algn="ctr" defTabSz="408176"/>
            <a:r>
              <a:rPr lang="uz-Cyrl-UZ" altLang="ru-RU" sz="637" b="1" dirty="0">
                <a:latin typeface="Arial" charset="0"/>
                <a:ea typeface="Calibri" pitchFamily="34" charset="0"/>
                <a:cs typeface="Calibri" pitchFamily="34" charset="0"/>
              </a:rPr>
              <a:t>кўшимча экспорт</a:t>
            </a:r>
            <a:r>
              <a:rPr lang="ru-RU" altLang="ru-RU" sz="637" b="1" dirty="0">
                <a:latin typeface="Arial" charset="0"/>
                <a:cs typeface="Arial" charset="0"/>
              </a:rPr>
              <a:t> </a:t>
            </a:r>
          </a:p>
        </p:txBody>
      </p:sp>
      <p:sp>
        <p:nvSpPr>
          <p:cNvPr id="18483" name="Прямоугольник 70"/>
          <p:cNvSpPr>
            <a:spLocks noChangeArrowheads="1"/>
          </p:cNvSpPr>
          <p:nvPr/>
        </p:nvSpPr>
        <p:spPr bwMode="auto">
          <a:xfrm>
            <a:off x="7770213" y="4968395"/>
            <a:ext cx="1546225" cy="467479"/>
          </a:xfrm>
          <a:prstGeom prst="rect">
            <a:avLst/>
          </a:prstGeom>
          <a:noFill/>
          <a:ln w="9525">
            <a:noFill/>
            <a:miter lim="800000"/>
            <a:headEnd/>
            <a:tailEnd/>
          </a:ln>
        </p:spPr>
        <p:txBody>
          <a:bodyPr lIns="81641" tIns="40820" rIns="81641" bIns="40820">
            <a:spAutoFit/>
          </a:bodyPr>
          <a:lstStyle/>
          <a:p>
            <a:pPr algn="ctr" defTabSz="408176"/>
            <a:r>
              <a:rPr lang="ru-RU" altLang="ru-RU" sz="1228" b="1" dirty="0">
                <a:latin typeface="Arial" charset="0"/>
                <a:cs typeface="Arial" charset="0"/>
              </a:rPr>
              <a:t>+ </a:t>
            </a:r>
            <a:r>
              <a:rPr lang="uz-Cyrl-UZ" altLang="ru-RU" sz="1228" b="1" dirty="0">
                <a:latin typeface="Arial" charset="0"/>
                <a:ea typeface="Calibri" pitchFamily="34" charset="0"/>
                <a:cs typeface="Calibri" pitchFamily="34" charset="0"/>
              </a:rPr>
              <a:t>2 </a:t>
            </a:r>
          </a:p>
          <a:p>
            <a:pPr algn="ctr" defTabSz="408176"/>
            <a:r>
              <a:rPr lang="uz-Cyrl-UZ" altLang="ru-RU" sz="637" b="1" dirty="0">
                <a:latin typeface="Arial" charset="0"/>
                <a:ea typeface="Calibri" pitchFamily="34" charset="0"/>
                <a:cs typeface="Calibri" pitchFamily="34" charset="0"/>
              </a:rPr>
              <a:t>млн. долл. йилига </a:t>
            </a:r>
          </a:p>
          <a:p>
            <a:pPr algn="ctr" defTabSz="408176"/>
            <a:r>
              <a:rPr lang="uz-Cyrl-UZ" altLang="ru-RU" sz="637" b="1" dirty="0">
                <a:latin typeface="Arial" charset="0"/>
                <a:ea typeface="Calibri" pitchFamily="34" charset="0"/>
                <a:cs typeface="Calibri" pitchFamily="34" charset="0"/>
              </a:rPr>
              <a:t>кўшимча экспорт</a:t>
            </a:r>
            <a:r>
              <a:rPr lang="ru-RU" altLang="ru-RU" sz="637" b="1" dirty="0">
                <a:latin typeface="Arial" charset="0"/>
                <a:cs typeface="Arial" charset="0"/>
              </a:rPr>
              <a:t> </a:t>
            </a:r>
          </a:p>
        </p:txBody>
      </p:sp>
      <p:sp>
        <p:nvSpPr>
          <p:cNvPr id="18484" name="AutoShape 17" descr="Image result for флаг малайзии"/>
          <p:cNvSpPr>
            <a:spLocks noChangeAspect="1" noChangeArrowheads="1"/>
          </p:cNvSpPr>
          <p:nvPr/>
        </p:nvSpPr>
        <p:spPr bwMode="auto">
          <a:xfrm>
            <a:off x="155575" y="748715"/>
            <a:ext cx="304800" cy="228617"/>
          </a:xfrm>
          <a:prstGeom prst="rect">
            <a:avLst/>
          </a:prstGeom>
          <a:noFill/>
          <a:ln w="9525">
            <a:noFill/>
            <a:miter lim="800000"/>
            <a:headEnd/>
            <a:tailEnd/>
          </a:ln>
        </p:spPr>
        <p:txBody>
          <a:bodyPr lIns="81641" tIns="40820" rIns="81641" bIns="40820"/>
          <a:lstStyle/>
          <a:p>
            <a:pPr eaLnBrk="1" hangingPunct="1"/>
            <a:endParaRPr lang="ru-RU" altLang="ru-RU" sz="819"/>
          </a:p>
        </p:txBody>
      </p:sp>
      <p:sp>
        <p:nvSpPr>
          <p:cNvPr id="18485" name="AutoShape 21" descr="Image result for флаг саудовской аравии"/>
          <p:cNvSpPr>
            <a:spLocks noChangeAspect="1" noChangeArrowheads="1"/>
          </p:cNvSpPr>
          <p:nvPr/>
        </p:nvSpPr>
        <p:spPr bwMode="auto">
          <a:xfrm>
            <a:off x="307975" y="863023"/>
            <a:ext cx="304800" cy="228616"/>
          </a:xfrm>
          <a:prstGeom prst="rect">
            <a:avLst/>
          </a:prstGeom>
          <a:noFill/>
          <a:ln w="9525">
            <a:noFill/>
            <a:miter lim="800000"/>
            <a:headEnd/>
            <a:tailEnd/>
          </a:ln>
        </p:spPr>
        <p:txBody>
          <a:bodyPr lIns="81641" tIns="40820" rIns="81641" bIns="40820"/>
          <a:lstStyle/>
          <a:p>
            <a:pPr eaLnBrk="1" hangingPunct="1"/>
            <a:endParaRPr lang="ru-RU" altLang="ru-RU" sz="819"/>
          </a:p>
        </p:txBody>
      </p:sp>
      <p:pic>
        <p:nvPicPr>
          <p:cNvPr id="18486" name="Picture 25" descr="Image result for global g a p"/>
          <p:cNvPicPr>
            <a:picLocks noChangeAspect="1" noChangeArrowheads="1"/>
          </p:cNvPicPr>
          <p:nvPr/>
        </p:nvPicPr>
        <p:blipFill>
          <a:blip r:embed="rId13" cstate="print"/>
          <a:srcRect/>
          <a:stretch>
            <a:fillRect/>
          </a:stretch>
        </p:blipFill>
        <p:spPr bwMode="auto">
          <a:xfrm>
            <a:off x="8130993" y="5733153"/>
            <a:ext cx="539750" cy="384377"/>
          </a:xfrm>
          <a:prstGeom prst="rect">
            <a:avLst/>
          </a:prstGeom>
          <a:noFill/>
          <a:ln w="9525">
            <a:noFill/>
            <a:miter lim="800000"/>
            <a:headEnd/>
            <a:tailEnd/>
          </a:ln>
        </p:spPr>
      </p:pic>
      <p:pic>
        <p:nvPicPr>
          <p:cNvPr id="18487" name="Picture 29" descr="Image result for organic"/>
          <p:cNvPicPr>
            <a:picLocks noChangeAspect="1" noChangeArrowheads="1"/>
          </p:cNvPicPr>
          <p:nvPr/>
        </p:nvPicPr>
        <p:blipFill>
          <a:blip r:embed="rId14" cstate="print"/>
          <a:srcRect/>
          <a:stretch>
            <a:fillRect/>
          </a:stretch>
        </p:blipFill>
        <p:spPr bwMode="auto">
          <a:xfrm>
            <a:off x="8733474" y="5733152"/>
            <a:ext cx="279400" cy="431249"/>
          </a:xfrm>
          <a:prstGeom prst="rect">
            <a:avLst/>
          </a:prstGeom>
          <a:noFill/>
          <a:ln w="9525">
            <a:noFill/>
            <a:miter lim="800000"/>
            <a:headEnd/>
            <a:tailEnd/>
          </a:ln>
        </p:spPr>
      </p:pic>
      <p:pic>
        <p:nvPicPr>
          <p:cNvPr id="18488" name="Picture 42" descr="Image result for завод иконка"/>
          <p:cNvPicPr>
            <a:picLocks noChangeAspect="1" noChangeArrowheads="1"/>
          </p:cNvPicPr>
          <p:nvPr/>
        </p:nvPicPr>
        <p:blipFill>
          <a:blip r:embed="rId15" cstate="print"/>
          <a:srcRect/>
          <a:stretch>
            <a:fillRect/>
          </a:stretch>
        </p:blipFill>
        <p:spPr bwMode="auto">
          <a:xfrm>
            <a:off x="1970410" y="4480640"/>
            <a:ext cx="857250" cy="788929"/>
          </a:xfrm>
          <a:prstGeom prst="rect">
            <a:avLst/>
          </a:prstGeom>
          <a:noFill/>
          <a:ln w="9525">
            <a:noFill/>
            <a:miter lim="800000"/>
            <a:headEnd/>
            <a:tailEnd/>
          </a:ln>
        </p:spPr>
      </p:pic>
      <p:sp>
        <p:nvSpPr>
          <p:cNvPr id="18489" name="Прямоугольник 47"/>
          <p:cNvSpPr>
            <a:spLocks noChangeArrowheads="1"/>
          </p:cNvSpPr>
          <p:nvPr/>
        </p:nvSpPr>
        <p:spPr bwMode="auto">
          <a:xfrm>
            <a:off x="3143251" y="4447057"/>
            <a:ext cx="1001713" cy="565326"/>
          </a:xfrm>
          <a:prstGeom prst="rect">
            <a:avLst/>
          </a:prstGeom>
          <a:noFill/>
          <a:ln w="9525">
            <a:noFill/>
            <a:miter lim="800000"/>
            <a:headEnd/>
            <a:tailEnd/>
          </a:ln>
        </p:spPr>
        <p:txBody>
          <a:bodyPr lIns="81641" tIns="40820" rIns="81641" bIns="40820">
            <a:spAutoFit/>
          </a:bodyPr>
          <a:lstStyle/>
          <a:p>
            <a:pPr algn="ctr" defTabSz="408176"/>
            <a:r>
              <a:rPr lang="ru-RU" altLang="ru-RU" sz="2501" b="1" dirty="0">
                <a:solidFill>
                  <a:srgbClr val="000000"/>
                </a:solidFill>
                <a:latin typeface="Arial" charset="0"/>
                <a:cs typeface="Arial" charset="0"/>
              </a:rPr>
              <a:t>13</a:t>
            </a:r>
            <a:r>
              <a:rPr lang="ru-RU" altLang="ru-RU" sz="1774" b="1" dirty="0">
                <a:solidFill>
                  <a:srgbClr val="000000"/>
                </a:solidFill>
                <a:latin typeface="Arial" charset="0"/>
                <a:cs typeface="Arial" charset="0"/>
              </a:rPr>
              <a:t> </a:t>
            </a:r>
          </a:p>
          <a:p>
            <a:pPr algn="ctr" defTabSz="408176"/>
            <a:r>
              <a:rPr lang="ru-RU" altLang="ru-RU" sz="637" b="1" dirty="0" err="1">
                <a:solidFill>
                  <a:srgbClr val="000000"/>
                </a:solidFill>
                <a:latin typeface="Arial" charset="0"/>
                <a:cs typeface="Arial" charset="0"/>
              </a:rPr>
              <a:t>лойи</a:t>
            </a:r>
            <a:r>
              <a:rPr lang="uz-Cyrl-UZ" altLang="ru-RU" sz="637" b="1" dirty="0">
                <a:solidFill>
                  <a:srgbClr val="000000"/>
                </a:solidFill>
                <a:latin typeface="Arial" charset="0"/>
                <a:cs typeface="Arial" charset="0"/>
              </a:rPr>
              <a:t>ҳалар</a:t>
            </a:r>
            <a:endParaRPr lang="ru-RU" altLang="ru-RU" sz="637" b="1" dirty="0">
              <a:solidFill>
                <a:srgbClr val="000000"/>
              </a:solidFill>
              <a:latin typeface="Arial" charset="0"/>
              <a:cs typeface="Arial" charset="0"/>
            </a:endParaRPr>
          </a:p>
        </p:txBody>
      </p:sp>
      <p:graphicFrame>
        <p:nvGraphicFramePr>
          <p:cNvPr id="18490" name="Диаграмма 11"/>
          <p:cNvGraphicFramePr>
            <a:graphicFrameLocks/>
          </p:cNvGraphicFramePr>
          <p:nvPr>
            <p:extLst>
              <p:ext uri="{D42A27DB-BD31-4B8C-83A1-F6EECF244321}">
                <p14:modId xmlns:p14="http://schemas.microsoft.com/office/powerpoint/2010/main" xmlns="" val="487529518"/>
              </p:ext>
            </p:extLst>
          </p:nvPr>
        </p:nvGraphicFramePr>
        <p:xfrm>
          <a:off x="1928813" y="4982874"/>
          <a:ext cx="2330450" cy="1608318"/>
        </p:xfrm>
        <a:graphic>
          <a:graphicData uri="http://schemas.openxmlformats.org/presentationml/2006/ole">
            <p:oleObj spid="_x0000_s2074" r:id="rId16" imgW="2334970" imgH="1176630" progId="">
              <p:embed/>
            </p:oleObj>
          </a:graphicData>
        </a:graphic>
      </p:graphicFrame>
      <p:pic>
        <p:nvPicPr>
          <p:cNvPr id="18491" name="Picture 47" descr="Image result for рост стрелка"/>
          <p:cNvPicPr>
            <a:picLocks noChangeAspect="1" noChangeArrowheads="1"/>
          </p:cNvPicPr>
          <p:nvPr/>
        </p:nvPicPr>
        <p:blipFill>
          <a:blip r:embed="rId17" cstate="print"/>
          <a:srcRect/>
          <a:stretch>
            <a:fillRect/>
          </a:stretch>
        </p:blipFill>
        <p:spPr bwMode="auto">
          <a:xfrm>
            <a:off x="2786063" y="5357948"/>
            <a:ext cx="500062" cy="377455"/>
          </a:xfrm>
          <a:prstGeom prst="rect">
            <a:avLst/>
          </a:prstGeom>
          <a:noFill/>
          <a:ln w="9525">
            <a:noFill/>
            <a:miter lim="800000"/>
            <a:headEnd/>
            <a:tailEnd/>
          </a:ln>
        </p:spPr>
      </p:pic>
      <p:pic>
        <p:nvPicPr>
          <p:cNvPr id="18492" name="Рисунок 146"/>
          <p:cNvPicPr>
            <a:picLocks noChangeAspect="1"/>
          </p:cNvPicPr>
          <p:nvPr/>
        </p:nvPicPr>
        <p:blipFill>
          <a:blip r:embed="rId12" cstate="print"/>
          <a:srcRect/>
          <a:stretch>
            <a:fillRect/>
          </a:stretch>
        </p:blipFill>
        <p:spPr bwMode="auto">
          <a:xfrm>
            <a:off x="4632070" y="4436060"/>
            <a:ext cx="327025" cy="338161"/>
          </a:xfrm>
          <a:prstGeom prst="rect">
            <a:avLst/>
          </a:prstGeom>
          <a:noFill/>
          <a:ln w="9525">
            <a:noFill/>
            <a:miter lim="800000"/>
            <a:headEnd/>
            <a:tailEnd/>
          </a:ln>
        </p:spPr>
      </p:pic>
      <p:pic>
        <p:nvPicPr>
          <p:cNvPr id="18493" name="Рисунок 146"/>
          <p:cNvPicPr>
            <a:picLocks noChangeAspect="1"/>
          </p:cNvPicPr>
          <p:nvPr/>
        </p:nvPicPr>
        <p:blipFill>
          <a:blip r:embed="rId12" cstate="print"/>
          <a:srcRect/>
          <a:stretch>
            <a:fillRect/>
          </a:stretch>
        </p:blipFill>
        <p:spPr bwMode="auto">
          <a:xfrm>
            <a:off x="4638771" y="5779369"/>
            <a:ext cx="327025" cy="338161"/>
          </a:xfrm>
          <a:prstGeom prst="rect">
            <a:avLst/>
          </a:prstGeom>
          <a:noFill/>
          <a:ln w="9525">
            <a:noFill/>
            <a:miter lim="800000"/>
            <a:headEnd/>
            <a:tailEnd/>
          </a:ln>
        </p:spPr>
      </p:pic>
      <p:sp>
        <p:nvSpPr>
          <p:cNvPr id="64" name="Прямоугольник 33"/>
          <p:cNvSpPr>
            <a:spLocks noChangeArrowheads="1"/>
          </p:cNvSpPr>
          <p:nvPr/>
        </p:nvSpPr>
        <p:spPr bwMode="auto">
          <a:xfrm>
            <a:off x="8142289" y="1777661"/>
            <a:ext cx="984012" cy="698375"/>
          </a:xfrm>
          <a:prstGeom prst="rect">
            <a:avLst/>
          </a:prstGeom>
          <a:noFill/>
          <a:ln w="9525">
            <a:noFill/>
            <a:miter lim="800000"/>
            <a:headEnd/>
            <a:tailEnd/>
          </a:ln>
        </p:spPr>
        <p:txBody>
          <a:bodyPr wrap="none" lIns="81641" tIns="40820" rIns="81641" bIns="40820">
            <a:spAutoFit/>
          </a:bodyPr>
          <a:lstStyle/>
          <a:p>
            <a:pPr algn="ctr" defTabSz="408176"/>
            <a:r>
              <a:rPr lang="uz-Cyrl-UZ" altLang="ru-RU" sz="1001" b="1" dirty="0">
                <a:solidFill>
                  <a:srgbClr val="000000"/>
                </a:solidFill>
                <a:latin typeface="Arial" charset="0"/>
                <a:cs typeface="Arial" charset="0"/>
              </a:rPr>
              <a:t>Саноат</a:t>
            </a:r>
            <a:br>
              <a:rPr lang="uz-Cyrl-UZ" altLang="ru-RU" sz="1001" b="1" dirty="0">
                <a:solidFill>
                  <a:srgbClr val="000000"/>
                </a:solidFill>
                <a:latin typeface="Arial" charset="0"/>
                <a:cs typeface="Arial" charset="0"/>
              </a:rPr>
            </a:br>
            <a:r>
              <a:rPr lang="uz-Cyrl-UZ" altLang="ru-RU" sz="2001" b="1" dirty="0">
                <a:solidFill>
                  <a:srgbClr val="000000"/>
                </a:solidFill>
                <a:latin typeface="Arial" charset="0"/>
                <a:cs typeface="Arial" charset="0"/>
              </a:rPr>
              <a:t>5464.0</a:t>
            </a:r>
            <a:r>
              <a:rPr lang="uz-Cyrl-UZ" altLang="ru-RU" sz="1001" b="1" dirty="0">
                <a:solidFill>
                  <a:srgbClr val="000000"/>
                </a:solidFill>
                <a:latin typeface="Arial" charset="0"/>
                <a:cs typeface="Arial" charset="0"/>
              </a:rPr>
              <a:t> </a:t>
            </a:r>
          </a:p>
          <a:p>
            <a:pPr algn="ctr" defTabSz="408176"/>
            <a:r>
              <a:rPr lang="en-US" altLang="ru-RU" sz="1001" b="1" dirty="0">
                <a:solidFill>
                  <a:srgbClr val="000000"/>
                </a:solidFill>
                <a:latin typeface="Arial" charset="0"/>
                <a:cs typeface="Arial" charset="0"/>
              </a:rPr>
              <a:t>$ </a:t>
            </a:r>
            <a:r>
              <a:rPr lang="uz-Cyrl-UZ" altLang="ru-RU" sz="1001" b="1" dirty="0">
                <a:solidFill>
                  <a:srgbClr val="000000"/>
                </a:solidFill>
                <a:latin typeface="Arial" charset="0"/>
                <a:cs typeface="Arial" charset="0"/>
              </a:rPr>
              <a:t>минг.</a:t>
            </a:r>
            <a:endParaRPr lang="ru-RU" altLang="ru-RU" sz="3229" b="1" dirty="0">
              <a:solidFill>
                <a:srgbClr val="000000"/>
              </a:solidFill>
              <a:latin typeface="Arial" charset="0"/>
              <a:cs typeface="Arial" charset="0"/>
            </a:endParaRPr>
          </a:p>
        </p:txBody>
      </p:sp>
      <p:sp>
        <p:nvSpPr>
          <p:cNvPr id="65" name="Прямоугольник 34"/>
          <p:cNvSpPr>
            <a:spLocks noChangeArrowheads="1"/>
          </p:cNvSpPr>
          <p:nvPr/>
        </p:nvSpPr>
        <p:spPr bwMode="auto">
          <a:xfrm>
            <a:off x="8301304" y="2476036"/>
            <a:ext cx="764401" cy="852392"/>
          </a:xfrm>
          <a:prstGeom prst="rect">
            <a:avLst/>
          </a:prstGeom>
          <a:noFill/>
          <a:ln w="9525">
            <a:noFill/>
            <a:miter lim="800000"/>
            <a:headEnd/>
            <a:tailEnd/>
          </a:ln>
        </p:spPr>
        <p:txBody>
          <a:bodyPr wrap="none" lIns="81641" tIns="40820" rIns="81641" bIns="40820">
            <a:spAutoFit/>
          </a:bodyPr>
          <a:lstStyle/>
          <a:p>
            <a:pPr algn="ctr" defTabSz="408176"/>
            <a:r>
              <a:rPr lang="uz-Cyrl-UZ" altLang="ru-RU" sz="1001" b="1" dirty="0">
                <a:solidFill>
                  <a:srgbClr val="000000"/>
                </a:solidFill>
                <a:latin typeface="Arial" charset="0"/>
                <a:cs typeface="Arial" charset="0"/>
              </a:rPr>
              <a:t>Қишлоқ </a:t>
            </a:r>
          </a:p>
          <a:p>
            <a:pPr algn="ctr" defTabSz="408176"/>
            <a:r>
              <a:rPr lang="uz-Cyrl-UZ" altLang="ru-RU" sz="1001" b="1" dirty="0">
                <a:solidFill>
                  <a:srgbClr val="000000"/>
                </a:solidFill>
                <a:latin typeface="Arial" charset="0"/>
                <a:cs typeface="Arial" charset="0"/>
              </a:rPr>
              <a:t>хўжалиги</a:t>
            </a:r>
            <a:br>
              <a:rPr lang="uz-Cyrl-UZ" altLang="ru-RU" sz="1001" b="1" dirty="0">
                <a:solidFill>
                  <a:srgbClr val="000000"/>
                </a:solidFill>
                <a:latin typeface="Arial" charset="0"/>
                <a:cs typeface="Arial" charset="0"/>
              </a:rPr>
            </a:br>
            <a:r>
              <a:rPr lang="uz-Cyrl-UZ" altLang="ru-RU" sz="2001" b="1" dirty="0">
                <a:solidFill>
                  <a:srgbClr val="000000"/>
                </a:solidFill>
                <a:latin typeface="Arial" charset="0"/>
                <a:cs typeface="Arial" charset="0"/>
              </a:rPr>
              <a:t>62.0</a:t>
            </a:r>
            <a:endParaRPr lang="uz-Cyrl-UZ" altLang="ru-RU" sz="1001" b="1" dirty="0">
              <a:solidFill>
                <a:srgbClr val="000000"/>
              </a:solidFill>
              <a:latin typeface="Arial" charset="0"/>
              <a:cs typeface="Arial" charset="0"/>
            </a:endParaRPr>
          </a:p>
          <a:p>
            <a:pPr algn="ctr" defTabSz="408176"/>
            <a:r>
              <a:rPr lang="en-US" altLang="ru-RU" sz="1001" b="1" dirty="0">
                <a:solidFill>
                  <a:srgbClr val="000000"/>
                </a:solidFill>
                <a:latin typeface="Arial" charset="0"/>
                <a:cs typeface="Arial" charset="0"/>
              </a:rPr>
              <a:t>$ </a:t>
            </a:r>
            <a:r>
              <a:rPr lang="uz-Cyrl-UZ" altLang="ru-RU" sz="1001" b="1" dirty="0">
                <a:solidFill>
                  <a:srgbClr val="000000"/>
                </a:solidFill>
                <a:latin typeface="Arial" charset="0"/>
                <a:cs typeface="Arial" charset="0"/>
              </a:rPr>
              <a:t>минг.</a:t>
            </a:r>
            <a:endParaRPr lang="ru-RU" altLang="ru-RU" sz="3229" b="1" dirty="0">
              <a:solidFill>
                <a:srgbClr val="000000"/>
              </a:solidFill>
              <a:latin typeface="Arial" charset="0"/>
              <a:cs typeface="Arial" charset="0"/>
            </a:endParaRPr>
          </a:p>
        </p:txBody>
      </p:sp>
      <p:sp>
        <p:nvSpPr>
          <p:cNvPr id="66" name="Прямоугольник 33"/>
          <p:cNvSpPr>
            <a:spLocks noChangeArrowheads="1"/>
          </p:cNvSpPr>
          <p:nvPr/>
        </p:nvSpPr>
        <p:spPr bwMode="auto">
          <a:xfrm>
            <a:off x="7453187" y="1431869"/>
            <a:ext cx="1984625" cy="334558"/>
          </a:xfrm>
          <a:prstGeom prst="rect">
            <a:avLst/>
          </a:prstGeom>
          <a:noFill/>
          <a:ln w="9525">
            <a:noFill/>
            <a:miter lim="800000"/>
            <a:headEnd/>
            <a:tailEnd/>
          </a:ln>
        </p:spPr>
        <p:txBody>
          <a:bodyPr wrap="square" lIns="81641" tIns="40820" rIns="81641" bIns="40820">
            <a:spAutoFit/>
          </a:bodyPr>
          <a:lstStyle/>
          <a:p>
            <a:pPr algn="ctr" defTabSz="408176"/>
            <a:r>
              <a:rPr lang="uz-Cyrl-UZ" altLang="ru-RU" sz="819" b="1" dirty="0">
                <a:solidFill>
                  <a:srgbClr val="000000"/>
                </a:solidFill>
                <a:latin typeface="Arial" charset="0"/>
                <a:cs typeface="Arial" charset="0"/>
              </a:rPr>
              <a:t>Январ-сентябр (факт </a:t>
            </a:r>
          </a:p>
          <a:p>
            <a:pPr algn="ctr" defTabSz="408176"/>
            <a:r>
              <a:rPr lang="uz-Cyrl-UZ" altLang="ru-RU" sz="819" b="1" dirty="0">
                <a:solidFill>
                  <a:srgbClr val="000000"/>
                </a:solidFill>
                <a:latin typeface="Arial" charset="0"/>
                <a:cs typeface="Arial" charset="0"/>
              </a:rPr>
              <a:t>5526.0 минг АҚШ долл 69%)</a:t>
            </a:r>
            <a:endParaRPr lang="ru-RU" altLang="ru-RU" sz="2729" b="1" dirty="0">
              <a:solidFill>
                <a:srgbClr val="000000"/>
              </a:solidFill>
              <a:latin typeface="Arial" charset="0"/>
              <a:cs typeface="Arial" charset="0"/>
            </a:endParaRPr>
          </a:p>
        </p:txBody>
      </p:sp>
    </p:spTree>
    <p:extLst>
      <p:ext uri="{BB962C8B-B14F-4D97-AF65-F5344CB8AC3E}">
        <p14:creationId xmlns:p14="http://schemas.microsoft.com/office/powerpoint/2010/main" xmlns="" val="1398200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2187" y="432002"/>
            <a:ext cx="6976118" cy="4653182"/>
          </a:xfrm>
        </p:spPr>
        <p:txBody>
          <a:bodyPr/>
          <a:lstStyle/>
          <a:p>
            <a:pPr>
              <a:lnSpc>
                <a:spcPct val="150000"/>
              </a:lnSpc>
            </a:pPr>
            <a:r>
              <a:rPr lang="uz-Cyrl-UZ" sz="1400" dirty="0">
                <a:latin typeface="Times New Roman" panose="02020603050405020304" pitchFamily="18" charset="0"/>
                <a:cs typeface="Times New Roman" panose="02020603050405020304" pitchFamily="18" charset="0"/>
              </a:rPr>
              <a:t>20</a:t>
            </a:r>
            <a:r>
              <a:rPr lang="ru-RU" sz="1400" dirty="0">
                <a:latin typeface="Times New Roman" panose="02020603050405020304" pitchFamily="18" charset="0"/>
                <a:cs typeface="Times New Roman" panose="02020603050405020304" pitchFamily="18" charset="0"/>
              </a:rPr>
              <a:t>20</a:t>
            </a:r>
            <a:r>
              <a:rPr lang="uz-Cyrl-UZ" sz="1400" dirty="0">
                <a:latin typeface="Times New Roman" panose="02020603050405020304" pitchFamily="18" charset="0"/>
                <a:cs typeface="Times New Roman" panose="02020603050405020304" pitchFamily="18" charset="0"/>
              </a:rPr>
              <a:t> йилда худудий экспорт режаси </a:t>
            </a:r>
            <a:r>
              <a:rPr lang="ru-RU" sz="1400" b="1" dirty="0">
                <a:latin typeface="Times New Roman" panose="02020603050405020304" pitchFamily="18" charset="0"/>
                <a:cs typeface="Times New Roman" panose="02020603050405020304" pitchFamily="18" charset="0"/>
              </a:rPr>
              <a:t>10638 </a:t>
            </a:r>
            <a:r>
              <a:rPr lang="ru-RU" sz="1400" dirty="0">
                <a:latin typeface="Times New Roman" panose="02020603050405020304" pitchFamily="18" charset="0"/>
                <a:cs typeface="Times New Roman" panose="02020603050405020304" pitchFamily="18" charset="0"/>
              </a:rPr>
              <a:t>минг</a:t>
            </a:r>
            <a:r>
              <a:rPr lang="uz-Cyrl-UZ" sz="1400" dirty="0">
                <a:latin typeface="Times New Roman" panose="02020603050405020304" pitchFamily="18" charset="0"/>
                <a:cs typeface="Times New Roman" panose="02020603050405020304" pitchFamily="18" charset="0"/>
              </a:rPr>
              <a:t>. АҚШ доллар этиб белгиланган бўлиб, шундан саноат </a:t>
            </a:r>
            <a:r>
              <a:rPr lang="uz-Cyrl-UZ" sz="1400" b="1" dirty="0">
                <a:latin typeface="Times New Roman" panose="02020603050405020304" pitchFamily="18" charset="0"/>
                <a:cs typeface="Times New Roman" panose="02020603050405020304" pitchFamily="18" charset="0"/>
              </a:rPr>
              <a:t>8493,0 </a:t>
            </a:r>
            <a:r>
              <a:rPr lang="ru-RU" sz="1400" dirty="0">
                <a:latin typeface="Times New Roman" panose="02020603050405020304" pitchFamily="18" charset="0"/>
                <a:cs typeface="Times New Roman" panose="02020603050405020304" pitchFamily="18" charset="0"/>
              </a:rPr>
              <a:t>минг</a:t>
            </a:r>
            <a:r>
              <a:rPr lang="uz-Cyrl-UZ" sz="1400" dirty="0">
                <a:latin typeface="Times New Roman" panose="02020603050405020304" pitchFamily="18" charset="0"/>
                <a:cs typeface="Times New Roman" panose="02020603050405020304" pitchFamily="18" charset="0"/>
              </a:rPr>
              <a:t>. АҚШ доллар, қишлоқ хўжалиги маҳсулотлари </a:t>
            </a:r>
            <a:r>
              <a:rPr lang="uz-Cyrl-UZ" sz="1400" b="1" dirty="0" smtClean="0">
                <a:latin typeface="Times New Roman" panose="02020603050405020304" pitchFamily="18" charset="0"/>
                <a:cs typeface="Times New Roman" panose="02020603050405020304" pitchFamily="18" charset="0"/>
              </a:rPr>
              <a:t>2145,0 </a:t>
            </a:r>
            <a:r>
              <a:rPr lang="uz-Cyrl-UZ" sz="1400" dirty="0">
                <a:latin typeface="Times New Roman" panose="02020603050405020304" pitchFamily="18" charset="0"/>
                <a:cs typeface="Times New Roman" panose="02020603050405020304" pitchFamily="18" charset="0"/>
              </a:rPr>
              <a:t>минг. АҚШ доллар этиб белгиланган. </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uz-Cyrl-UZ" sz="1400" dirty="0">
                <a:latin typeface="Times New Roman" panose="02020603050405020304" pitchFamily="18" charset="0"/>
                <a:cs typeface="Times New Roman" panose="02020603050405020304" pitchFamily="18" charset="0"/>
              </a:rPr>
              <a:t>Шундан ўтган </a:t>
            </a:r>
            <a:r>
              <a:rPr lang="uz-Cyrl-UZ" sz="1400" b="1" dirty="0">
                <a:latin typeface="Times New Roman" panose="02020603050405020304" pitchFamily="18" charset="0"/>
                <a:cs typeface="Times New Roman" panose="02020603050405020304" pitchFamily="18" charset="0"/>
              </a:rPr>
              <a:t>2020 йилнинг январ-ноябрь </a:t>
            </a:r>
            <a:r>
              <a:rPr lang="uz-Cyrl-UZ" sz="1400" dirty="0">
                <a:latin typeface="Times New Roman" panose="02020603050405020304" pitchFamily="18" charset="0"/>
                <a:cs typeface="Times New Roman" panose="02020603050405020304" pitchFamily="18" charset="0"/>
              </a:rPr>
              <a:t>ойларида ҳудудий экспорт кўрсатгичи </a:t>
            </a:r>
            <a:r>
              <a:rPr lang="uz-Cyrl-UZ" sz="1400" b="1" dirty="0">
                <a:latin typeface="Times New Roman" panose="02020603050405020304" pitchFamily="18" charset="0"/>
                <a:cs typeface="Times New Roman" panose="02020603050405020304" pitchFamily="18" charset="0"/>
              </a:rPr>
              <a:t> </a:t>
            </a:r>
            <a:r>
              <a:rPr lang="uz-Latn-UZ" sz="1400" b="1" dirty="0" smtClean="0">
                <a:latin typeface="Times New Roman" panose="02020603050405020304" pitchFamily="18" charset="0"/>
                <a:cs typeface="Times New Roman" panose="02020603050405020304" pitchFamily="18" charset="0"/>
              </a:rPr>
              <a:t>  </a:t>
            </a:r>
            <a:r>
              <a:rPr lang="uz-Cyrl-UZ" sz="1400" b="1" dirty="0" smtClean="0">
                <a:latin typeface="Times New Roman" panose="02020603050405020304" pitchFamily="18" charset="0"/>
                <a:cs typeface="Times New Roman" panose="02020603050405020304" pitchFamily="18" charset="0"/>
              </a:rPr>
              <a:t>6285,0 </a:t>
            </a:r>
            <a:r>
              <a:rPr lang="uz-Cyrl-UZ" sz="1400" dirty="0">
                <a:latin typeface="Times New Roman" panose="02020603050405020304" pitchFamily="18" charset="0"/>
                <a:cs typeface="Times New Roman" panose="02020603050405020304" pitchFamily="18" charset="0"/>
              </a:rPr>
              <a:t>минг. АҚШ долларини ташкил этиб январ – ноябрь  режаси </a:t>
            </a:r>
            <a:r>
              <a:rPr lang="uz-Cyrl-UZ" sz="1400" b="1" dirty="0">
                <a:latin typeface="Times New Roman" panose="02020603050405020304" pitchFamily="18" charset="0"/>
                <a:cs typeface="Times New Roman" panose="02020603050405020304" pitchFamily="18" charset="0"/>
              </a:rPr>
              <a:t>63,8 % </a:t>
            </a:r>
            <a:r>
              <a:rPr lang="uz-Cyrl-UZ" sz="1400" dirty="0">
                <a:latin typeface="Times New Roman" panose="02020603050405020304" pitchFamily="18" charset="0"/>
                <a:cs typeface="Times New Roman" panose="02020603050405020304" pitchFamily="18" charset="0"/>
              </a:rPr>
              <a:t>га бажарилиб келинмоқда.</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uz-Cyrl-UZ" sz="1400" dirty="0">
                <a:latin typeface="Times New Roman" panose="02020603050405020304" pitchFamily="18" charset="0"/>
                <a:cs typeface="Times New Roman" panose="02020603050405020304" pitchFamily="18" charset="0"/>
              </a:rPr>
              <a:t>Бундан ташқари, худуддий экспорт салоҳиятини ошириш,  экспорт ражасини бажариш мақсадида қуйидаги янги саноат корхоналарини экспортга жалб қилиш бўйича амалий ишлар олиб борилмоқда:</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uz-Cyrl-UZ" sz="1400" b="1" dirty="0">
                <a:latin typeface="Times New Roman" panose="02020603050405020304" pitchFamily="18" charset="0"/>
                <a:cs typeface="Times New Roman" panose="02020603050405020304" pitchFamily="18" charset="0"/>
              </a:rPr>
              <a:t>“Жасурбек Зухриддин” МЧЖ </a:t>
            </a:r>
            <a:r>
              <a:rPr lang="uz-Cyrl-UZ" sz="1400" dirty="0">
                <a:latin typeface="Times New Roman" panose="02020603050405020304" pitchFamily="18" charset="0"/>
                <a:cs typeface="Times New Roman" panose="02020603050405020304" pitchFamily="18" charset="0"/>
              </a:rPr>
              <a:t>томонидан</a:t>
            </a:r>
            <a:r>
              <a:rPr lang="uz-Cyrl-UZ" sz="1400" b="1" dirty="0">
                <a:latin typeface="Times New Roman" panose="02020603050405020304" pitchFamily="18" charset="0"/>
                <a:cs typeface="Times New Roman" panose="02020603050405020304" pitchFamily="18" charset="0"/>
              </a:rPr>
              <a:t> Афғонистон </a:t>
            </a:r>
            <a:r>
              <a:rPr lang="uz-Cyrl-UZ" sz="1400" dirty="0">
                <a:latin typeface="Times New Roman" panose="02020603050405020304" pitchFamily="18" charset="0"/>
                <a:cs typeface="Times New Roman" panose="02020603050405020304" pitchFamily="18" charset="0"/>
              </a:rPr>
              <a:t>давлатига</a:t>
            </a:r>
            <a:r>
              <a:rPr lang="uz-Cyrl-UZ" sz="1400" b="1" dirty="0">
                <a:latin typeface="Times New Roman" panose="02020603050405020304" pitchFamily="18" charset="0"/>
                <a:cs typeface="Times New Roman" panose="02020603050405020304" pitchFamily="18" charset="0"/>
              </a:rPr>
              <a:t> </a:t>
            </a:r>
            <a:r>
              <a:rPr lang="uz-Cyrl-UZ" sz="1400" dirty="0">
                <a:latin typeface="Times New Roman" panose="02020603050405020304" pitchFamily="18" charset="0"/>
                <a:cs typeface="Times New Roman" panose="02020603050405020304" pitchFamily="18" charset="0"/>
              </a:rPr>
              <a:t>ун маҳсулотини экспорт қилиш ҳамда </a:t>
            </a:r>
            <a:r>
              <a:rPr lang="uz-Cyrl-UZ" sz="1400" b="1" dirty="0">
                <a:latin typeface="Times New Roman" panose="02020603050405020304" pitchFamily="18" charset="0"/>
                <a:cs typeface="Times New Roman" panose="02020603050405020304" pitchFamily="18" charset="0"/>
              </a:rPr>
              <a:t>“Классик Мотор” МЧЖ </a:t>
            </a:r>
            <a:r>
              <a:rPr lang="uz-Cyrl-UZ" sz="1400" dirty="0">
                <a:latin typeface="Times New Roman" panose="02020603050405020304" pitchFamily="18" charset="0"/>
                <a:cs typeface="Times New Roman" panose="02020603050405020304" pitchFamily="18" charset="0"/>
              </a:rPr>
              <a:t>томонидан </a:t>
            </a:r>
            <a:r>
              <a:rPr lang="uz-Cyrl-UZ" sz="1400" b="1" dirty="0">
                <a:latin typeface="Times New Roman" panose="02020603050405020304" pitchFamily="18" charset="0"/>
                <a:cs typeface="Times New Roman" panose="02020603050405020304" pitchFamily="18" charset="0"/>
              </a:rPr>
              <a:t>Афғонистон</a:t>
            </a:r>
            <a:r>
              <a:rPr lang="uz-Cyrl-UZ" sz="1400" dirty="0">
                <a:latin typeface="Times New Roman" panose="02020603050405020304" pitchFamily="18" charset="0"/>
                <a:cs typeface="Times New Roman" panose="02020603050405020304" pitchFamily="18" charset="0"/>
              </a:rPr>
              <a:t> давлатига қишлоқ хўжалигида фойдаланиладиган дори сепиш аппаратларини экспорт қилиш режалаштирилган. </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uz-Cyrl-UZ" sz="1400" b="1" u="sng" dirty="0">
                <a:latin typeface="Times New Roman" panose="02020603050405020304" pitchFamily="18" charset="0"/>
                <a:cs typeface="Times New Roman" panose="02020603050405020304" pitchFamily="18" charset="0"/>
              </a:rPr>
              <a:t>Худуднинг экспорт салоҳияти жорий ва келгуси йилларда қўйидагилар ҳисобидан ошади:</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uz-Cyrl-UZ" sz="1400" dirty="0">
                <a:latin typeface="Times New Roman" panose="02020603050405020304" pitchFamily="18" charset="0"/>
                <a:cs typeface="Times New Roman" panose="02020603050405020304" pitchFamily="18" charset="0"/>
              </a:rPr>
              <a:t>- жами йиллик қуввати </a:t>
            </a:r>
            <a:r>
              <a:rPr lang="uz-Cyrl-UZ" sz="1400" b="1" dirty="0">
                <a:latin typeface="Times New Roman" panose="02020603050405020304" pitchFamily="18" charset="0"/>
                <a:cs typeface="Times New Roman" panose="02020603050405020304" pitchFamily="18" charset="0"/>
              </a:rPr>
              <a:t>1,5 минг</a:t>
            </a:r>
            <a:r>
              <a:rPr lang="uz-Cyrl-UZ" sz="1400" dirty="0">
                <a:latin typeface="Times New Roman" panose="02020603050405020304" pitchFamily="18" charset="0"/>
                <a:cs typeface="Times New Roman" panose="02020603050405020304" pitchFamily="18" charset="0"/>
              </a:rPr>
              <a:t> тонна </a:t>
            </a:r>
            <a:r>
              <a:rPr lang="uz-Cyrl-UZ" sz="1400" b="1" dirty="0">
                <a:latin typeface="Times New Roman" panose="02020603050405020304" pitchFamily="18" charset="0"/>
                <a:cs typeface="Times New Roman" panose="02020603050405020304" pitchFamily="18" charset="0"/>
              </a:rPr>
              <a:t>мевани қайта ишловчи </a:t>
            </a:r>
            <a:r>
              <a:rPr lang="uz-Cyrl-UZ" sz="1400" dirty="0">
                <a:latin typeface="Times New Roman" panose="02020603050405020304" pitchFamily="18" charset="0"/>
                <a:cs typeface="Times New Roman" panose="02020603050405020304" pitchFamily="18" charset="0"/>
              </a:rPr>
              <a:t>ва қуритишга йўналтирилган </a:t>
            </a:r>
            <a:r>
              <a:rPr lang="uz-Cyrl-UZ" sz="1400" b="1" dirty="0">
                <a:latin typeface="Times New Roman" panose="02020603050405020304" pitchFamily="18" charset="0"/>
                <a:cs typeface="Times New Roman" panose="02020603050405020304" pitchFamily="18" charset="0"/>
              </a:rPr>
              <a:t>1 та</a:t>
            </a:r>
            <a:r>
              <a:rPr lang="uz-Cyrl-UZ" sz="1400" dirty="0">
                <a:latin typeface="Times New Roman" panose="02020603050405020304" pitchFamily="18" charset="0"/>
                <a:cs typeface="Times New Roman" panose="02020603050405020304" pitchFamily="18" charset="0"/>
              </a:rPr>
              <a:t> лойиҳани амалга ошириш</a:t>
            </a:r>
            <a:r>
              <a:rPr lang="uz-Cyrl-UZ" sz="1400" dirty="0" smtClean="0">
                <a:latin typeface="Times New Roman" panose="02020603050405020304" pitchFamily="18" charset="0"/>
                <a:cs typeface="Times New Roman" panose="02020603050405020304" pitchFamily="18" charset="0"/>
              </a:rPr>
              <a:t>;</a:t>
            </a:r>
            <a:r>
              <a:rPr lang="uz-Latn-UZ" sz="1400" dirty="0">
                <a:latin typeface="Times New Roman" panose="02020603050405020304" pitchFamily="18" charset="0"/>
                <a:cs typeface="Times New Roman" panose="02020603050405020304" pitchFamily="18" charset="0"/>
              </a:rPr>
              <a:t/>
            </a:r>
            <a:br>
              <a:rPr lang="uz-Latn-UZ" sz="1400" dirty="0">
                <a:latin typeface="Times New Roman" panose="02020603050405020304" pitchFamily="18" charset="0"/>
                <a:cs typeface="Times New Roman" panose="02020603050405020304" pitchFamily="18" charset="0"/>
              </a:rPr>
            </a:br>
            <a:r>
              <a:rPr lang="uz-Cyrl-UZ" sz="1400" dirty="0" smtClean="0">
                <a:latin typeface="Times New Roman" panose="02020603050405020304" pitchFamily="18" charset="0"/>
                <a:cs typeface="Times New Roman" panose="02020603050405020304" pitchFamily="18" charset="0"/>
              </a:rPr>
              <a:t>-</a:t>
            </a:r>
            <a:r>
              <a:rPr lang="uz-Cyrl-UZ" sz="1400" dirty="0">
                <a:latin typeface="Times New Roman" panose="02020603050405020304" pitchFamily="18" charset="0"/>
                <a:cs typeface="Times New Roman" panose="02020603050405020304" pitchFamily="18" charset="0"/>
              </a:rPr>
              <a:t> жами қуввати </a:t>
            </a:r>
            <a:r>
              <a:rPr lang="uz-Cyrl-UZ" sz="1400" b="1" dirty="0">
                <a:latin typeface="Times New Roman" panose="02020603050405020304" pitchFamily="18" charset="0"/>
                <a:cs typeface="Times New Roman" panose="02020603050405020304" pitchFamily="18" charset="0"/>
              </a:rPr>
              <a:t>800 тонналик 3 та музлаткичли камераларда</a:t>
            </a:r>
            <a:r>
              <a:rPr lang="uz-Cyrl-UZ" sz="1400" dirty="0">
                <a:latin typeface="Times New Roman" panose="02020603050405020304" pitchFamily="18" charset="0"/>
                <a:cs typeface="Times New Roman" panose="02020603050405020304" pitchFamily="18" charset="0"/>
              </a:rPr>
              <a:t> экспортга ортилиши режалаштирилаётган </a:t>
            </a:r>
            <a:r>
              <a:rPr lang="uz-Cyrl-UZ" sz="1400" b="1" dirty="0">
                <a:latin typeface="Times New Roman" panose="02020603050405020304" pitchFamily="18" charset="0"/>
                <a:cs typeface="Times New Roman" panose="02020603050405020304" pitchFamily="18" charset="0"/>
              </a:rPr>
              <a:t>800 тонна</a:t>
            </a:r>
            <a:r>
              <a:rPr lang="uz-Cyrl-UZ" sz="1400" dirty="0">
                <a:latin typeface="Times New Roman" panose="02020603050405020304" pitchFamily="18" charset="0"/>
                <a:cs typeface="Times New Roman" panose="02020603050405020304" pitchFamily="18" charset="0"/>
              </a:rPr>
              <a:t> миқдоридаги қишлоқ хўжалиги маҳсулотларини сақлаш.</a:t>
            </a:r>
            <a:r>
              <a:rPr lang="ru-RU" sz="1400" dirty="0"/>
              <a:t/>
            </a:r>
            <a:br>
              <a:rPr lang="ru-RU" sz="1400" dirty="0"/>
            </a:br>
            <a:endParaRPr lang="ru-RU" sz="1400" dirty="0"/>
          </a:p>
        </p:txBody>
      </p:sp>
    </p:spTree>
    <p:extLst>
      <p:ext uri="{BB962C8B-B14F-4D97-AF65-F5344CB8AC3E}">
        <p14:creationId xmlns:p14="http://schemas.microsoft.com/office/powerpoint/2010/main" xmlns="" val="2375541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ru-RU" dirty="0"/>
          </a:p>
        </p:txBody>
      </p:sp>
      <p:sp>
        <p:nvSpPr>
          <p:cNvPr id="3" name="Title 2"/>
          <p:cNvSpPr>
            <a:spLocks noGrp="1"/>
          </p:cNvSpPr>
          <p:nvPr>
            <p:ph type="title"/>
          </p:nvPr>
        </p:nvSpPr>
        <p:spPr/>
        <p:txBody>
          <a:bodyPr/>
          <a:lstStyle/>
          <a:p>
            <a:endParaRPr lang="ru-RU" dirty="0"/>
          </a:p>
        </p:txBody>
      </p:sp>
      <p:graphicFrame>
        <p:nvGraphicFramePr>
          <p:cNvPr id="6" name="Table 5"/>
          <p:cNvGraphicFramePr>
            <a:graphicFrameLocks noGrp="1"/>
          </p:cNvGraphicFramePr>
          <p:nvPr>
            <p:extLst>
              <p:ext uri="{D42A27DB-BD31-4B8C-83A1-F6EECF244321}">
                <p14:modId xmlns:p14="http://schemas.microsoft.com/office/powerpoint/2010/main" xmlns="" val="337073381"/>
              </p:ext>
            </p:extLst>
          </p:nvPr>
        </p:nvGraphicFramePr>
        <p:xfrm>
          <a:off x="1" y="-3"/>
          <a:ext cx="9143998" cy="6901614"/>
        </p:xfrm>
        <a:graphic>
          <a:graphicData uri="http://schemas.openxmlformats.org/drawingml/2006/table">
            <a:tbl>
              <a:tblPr>
                <a:tableStyleId>{5C22544A-7EE6-4342-B048-85BDC9FD1C3A}</a:tableStyleId>
              </a:tblPr>
              <a:tblGrid>
                <a:gridCol w="658704">
                  <a:extLst>
                    <a:ext uri="{9D8B030D-6E8A-4147-A177-3AD203B41FA5}">
                      <a16:colId xmlns:a16="http://schemas.microsoft.com/office/drawing/2014/main" xmlns="" val="1764025403"/>
                    </a:ext>
                  </a:extLst>
                </a:gridCol>
                <a:gridCol w="1664722">
                  <a:extLst>
                    <a:ext uri="{9D8B030D-6E8A-4147-A177-3AD203B41FA5}">
                      <a16:colId xmlns:a16="http://schemas.microsoft.com/office/drawing/2014/main" xmlns="" val="826359703"/>
                    </a:ext>
                  </a:extLst>
                </a:gridCol>
                <a:gridCol w="1521004">
                  <a:extLst>
                    <a:ext uri="{9D8B030D-6E8A-4147-A177-3AD203B41FA5}">
                      <a16:colId xmlns:a16="http://schemas.microsoft.com/office/drawing/2014/main" xmlns="" val="1004743253"/>
                    </a:ext>
                  </a:extLst>
                </a:gridCol>
                <a:gridCol w="802420">
                  <a:extLst>
                    <a:ext uri="{9D8B030D-6E8A-4147-A177-3AD203B41FA5}">
                      <a16:colId xmlns:a16="http://schemas.microsoft.com/office/drawing/2014/main" xmlns="" val="3114017089"/>
                    </a:ext>
                  </a:extLst>
                </a:gridCol>
                <a:gridCol w="682655">
                  <a:extLst>
                    <a:ext uri="{9D8B030D-6E8A-4147-A177-3AD203B41FA5}">
                      <a16:colId xmlns:a16="http://schemas.microsoft.com/office/drawing/2014/main" xmlns="" val="1859594686"/>
                    </a:ext>
                  </a:extLst>
                </a:gridCol>
                <a:gridCol w="754516">
                  <a:extLst>
                    <a:ext uri="{9D8B030D-6E8A-4147-A177-3AD203B41FA5}">
                      <a16:colId xmlns:a16="http://schemas.microsoft.com/office/drawing/2014/main" xmlns="" val="1344672355"/>
                    </a:ext>
                  </a:extLst>
                </a:gridCol>
                <a:gridCol w="754516">
                  <a:extLst>
                    <a:ext uri="{9D8B030D-6E8A-4147-A177-3AD203B41FA5}">
                      <a16:colId xmlns:a16="http://schemas.microsoft.com/office/drawing/2014/main" xmlns="" val="2927268023"/>
                    </a:ext>
                  </a:extLst>
                </a:gridCol>
                <a:gridCol w="673673">
                  <a:extLst>
                    <a:ext uri="{9D8B030D-6E8A-4147-A177-3AD203B41FA5}">
                      <a16:colId xmlns:a16="http://schemas.microsoft.com/office/drawing/2014/main" xmlns="" val="1826035999"/>
                    </a:ext>
                  </a:extLst>
                </a:gridCol>
                <a:gridCol w="925180">
                  <a:extLst>
                    <a:ext uri="{9D8B030D-6E8A-4147-A177-3AD203B41FA5}">
                      <a16:colId xmlns:a16="http://schemas.microsoft.com/office/drawing/2014/main" xmlns="" val="2416946835"/>
                    </a:ext>
                  </a:extLst>
                </a:gridCol>
                <a:gridCol w="706608">
                  <a:extLst>
                    <a:ext uri="{9D8B030D-6E8A-4147-A177-3AD203B41FA5}">
                      <a16:colId xmlns:a16="http://schemas.microsoft.com/office/drawing/2014/main" xmlns="" val="1667005400"/>
                    </a:ext>
                  </a:extLst>
                </a:gridCol>
              </a:tblGrid>
              <a:tr h="156279">
                <a:tc gridSpan="10">
                  <a:txBody>
                    <a:bodyPr/>
                    <a:lstStyle/>
                    <a:p>
                      <a:pPr algn="ctr" fontAlgn="b"/>
                      <a:r>
                        <a:rPr lang="ru-RU" sz="1000" b="1" u="none" strike="noStrike">
                          <a:effectLst/>
                        </a:rPr>
                        <a:t>Каттақўрғон шаҳарда ташкил қилинган кичик саноат зоналари тўғрисида</a:t>
                      </a:r>
                      <a:endParaRPr lang="ru-RU" sz="1000" b="1" i="0" u="none" strike="noStrike">
                        <a:solidFill>
                          <a:srgbClr val="000000"/>
                        </a:solidFill>
                        <a:effectLst/>
                        <a:latin typeface="Times New Roman" panose="02020603050405020304" pitchFamily="18" charset="0"/>
                      </a:endParaRPr>
                    </a:p>
                  </a:txBody>
                  <a:tcPr marL="2869" marR="2869" marT="2869"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2267849738"/>
                  </a:ext>
                </a:extLst>
              </a:tr>
              <a:tr h="157298">
                <a:tc gridSpan="10">
                  <a:txBody>
                    <a:bodyPr/>
                    <a:lstStyle/>
                    <a:p>
                      <a:pPr algn="ctr" fontAlgn="b"/>
                      <a:r>
                        <a:rPr lang="ru-RU" sz="1000" b="1" u="none" strike="noStrike" dirty="0">
                          <a:effectLst/>
                        </a:rPr>
                        <a:t>МАЪЛУМОТ</a:t>
                      </a:r>
                      <a:endParaRPr lang="ru-RU" sz="1000" b="1" i="0" u="none" strike="noStrike" dirty="0">
                        <a:solidFill>
                          <a:srgbClr val="000000"/>
                        </a:solidFill>
                        <a:effectLst/>
                        <a:latin typeface="Times New Roman" panose="02020603050405020304" pitchFamily="18" charset="0"/>
                      </a:endParaRPr>
                    </a:p>
                  </a:txBody>
                  <a:tcPr marL="2869" marR="2869" marT="2869"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2469138658"/>
                  </a:ext>
                </a:extLst>
              </a:tr>
              <a:tr h="157298">
                <a:tc>
                  <a:txBody>
                    <a:bodyPr/>
                    <a:lstStyle/>
                    <a:p>
                      <a:pPr algn="l" fontAlgn="b"/>
                      <a:endParaRPr lang="ru-RU" sz="1000" b="1" i="0" u="none" strike="noStrike">
                        <a:solidFill>
                          <a:srgbClr val="000000"/>
                        </a:solidFill>
                        <a:effectLst/>
                        <a:latin typeface="Times New Roman" panose="02020603050405020304" pitchFamily="18" charset="0"/>
                      </a:endParaRPr>
                    </a:p>
                  </a:txBody>
                  <a:tcPr marL="2869" marR="2869" marT="2869" marB="0" anchor="b"/>
                </a:tc>
                <a:tc>
                  <a:txBody>
                    <a:bodyPr/>
                    <a:lstStyle/>
                    <a:p>
                      <a:pPr algn="l" fontAlgn="b"/>
                      <a:endParaRPr lang="ru-RU" sz="1000" b="1" i="0" u="none" strike="noStrike">
                        <a:solidFill>
                          <a:srgbClr val="000000"/>
                        </a:solidFill>
                        <a:effectLst/>
                        <a:latin typeface="Times New Roman" panose="02020603050405020304" pitchFamily="18" charset="0"/>
                      </a:endParaRPr>
                    </a:p>
                  </a:txBody>
                  <a:tcPr marL="2869" marR="2869" marT="2869" marB="0" anchor="b"/>
                </a:tc>
                <a:tc>
                  <a:txBody>
                    <a:bodyPr/>
                    <a:lstStyle/>
                    <a:p>
                      <a:pPr algn="l" fontAlgn="b"/>
                      <a:endParaRPr lang="ru-RU" sz="1000" b="1" i="0" u="none" strike="noStrike">
                        <a:solidFill>
                          <a:srgbClr val="000000"/>
                        </a:solidFill>
                        <a:effectLst/>
                        <a:latin typeface="Times New Roman" panose="02020603050405020304" pitchFamily="18" charset="0"/>
                      </a:endParaRPr>
                    </a:p>
                  </a:txBody>
                  <a:tcPr marL="2869" marR="2869" marT="2869" marB="0" anchor="b"/>
                </a:tc>
                <a:tc>
                  <a:txBody>
                    <a:bodyPr/>
                    <a:lstStyle/>
                    <a:p>
                      <a:pPr algn="l" fontAlgn="b"/>
                      <a:endParaRPr lang="ru-RU" sz="1000" b="1" i="0" u="none" strike="noStrike">
                        <a:solidFill>
                          <a:srgbClr val="000000"/>
                        </a:solidFill>
                        <a:effectLst/>
                        <a:latin typeface="Times New Roman" panose="02020603050405020304" pitchFamily="18" charset="0"/>
                      </a:endParaRPr>
                    </a:p>
                  </a:txBody>
                  <a:tcPr marL="2869" marR="2869" marT="2869" marB="0" anchor="b"/>
                </a:tc>
                <a:tc>
                  <a:txBody>
                    <a:bodyPr/>
                    <a:lstStyle/>
                    <a:p>
                      <a:pPr algn="l" fontAlgn="b"/>
                      <a:endParaRPr lang="ru-RU" sz="1000" b="1" i="0" u="none" strike="noStrike">
                        <a:solidFill>
                          <a:srgbClr val="000000"/>
                        </a:solidFill>
                        <a:effectLst/>
                        <a:latin typeface="Times New Roman" panose="02020603050405020304" pitchFamily="18" charset="0"/>
                      </a:endParaRPr>
                    </a:p>
                  </a:txBody>
                  <a:tcPr marL="2869" marR="2869" marT="2869" marB="0" anchor="b"/>
                </a:tc>
                <a:tc>
                  <a:txBody>
                    <a:bodyPr/>
                    <a:lstStyle/>
                    <a:p>
                      <a:pPr algn="l" fontAlgn="b"/>
                      <a:endParaRPr lang="ru-RU" sz="1000" b="1" i="0" u="none" strike="noStrike">
                        <a:solidFill>
                          <a:srgbClr val="000000"/>
                        </a:solidFill>
                        <a:effectLst/>
                        <a:latin typeface="Times New Roman" panose="02020603050405020304" pitchFamily="18" charset="0"/>
                      </a:endParaRPr>
                    </a:p>
                  </a:txBody>
                  <a:tcPr marL="2869" marR="2869" marT="2869" marB="0" anchor="b"/>
                </a:tc>
                <a:tc>
                  <a:txBody>
                    <a:bodyPr/>
                    <a:lstStyle/>
                    <a:p>
                      <a:pPr algn="l" fontAlgn="b"/>
                      <a:endParaRPr lang="ru-RU" sz="1000" b="1" i="0" u="none" strike="noStrike">
                        <a:solidFill>
                          <a:srgbClr val="000000"/>
                        </a:solidFill>
                        <a:effectLst/>
                        <a:latin typeface="Times New Roman" panose="02020603050405020304" pitchFamily="18" charset="0"/>
                      </a:endParaRPr>
                    </a:p>
                  </a:txBody>
                  <a:tcPr marL="2869" marR="2869" marT="2869" marB="0" anchor="b"/>
                </a:tc>
                <a:tc>
                  <a:txBody>
                    <a:bodyPr/>
                    <a:lstStyle/>
                    <a:p>
                      <a:pPr algn="l" fontAlgn="b"/>
                      <a:endParaRPr lang="ru-RU" sz="1000" b="1" i="0" u="none" strike="noStrike">
                        <a:solidFill>
                          <a:srgbClr val="000000"/>
                        </a:solidFill>
                        <a:effectLst/>
                        <a:latin typeface="Times New Roman" panose="02020603050405020304" pitchFamily="18" charset="0"/>
                      </a:endParaRPr>
                    </a:p>
                  </a:txBody>
                  <a:tcPr marL="2869" marR="2869" marT="2869" marB="0" anchor="b"/>
                </a:tc>
                <a:tc>
                  <a:txBody>
                    <a:bodyPr/>
                    <a:lstStyle/>
                    <a:p>
                      <a:pPr algn="l" fontAlgn="b"/>
                      <a:endParaRPr lang="ru-RU" sz="1000" b="1" i="0" u="none" strike="noStrike">
                        <a:solidFill>
                          <a:srgbClr val="000000"/>
                        </a:solidFill>
                        <a:effectLst/>
                        <a:latin typeface="Times New Roman" panose="02020603050405020304" pitchFamily="18" charset="0"/>
                      </a:endParaRPr>
                    </a:p>
                  </a:txBody>
                  <a:tcPr marL="2869" marR="2869" marT="2869" marB="0" anchor="b"/>
                </a:tc>
                <a:tc>
                  <a:txBody>
                    <a:bodyPr/>
                    <a:lstStyle/>
                    <a:p>
                      <a:pPr algn="l" fontAlgn="b"/>
                      <a:endParaRPr lang="ru-RU" sz="1000" b="1" i="0" u="none" strike="noStrike">
                        <a:solidFill>
                          <a:srgbClr val="000000"/>
                        </a:solidFill>
                        <a:effectLst/>
                        <a:latin typeface="Times New Roman" panose="02020603050405020304" pitchFamily="18" charset="0"/>
                      </a:endParaRPr>
                    </a:p>
                  </a:txBody>
                  <a:tcPr marL="2869" marR="2869" marT="2869" marB="0" anchor="b"/>
                </a:tc>
                <a:extLst>
                  <a:ext uri="{0D108BD9-81ED-4DB2-BD59-A6C34878D82A}">
                    <a16:rowId xmlns:a16="http://schemas.microsoft.com/office/drawing/2014/main" xmlns="" val="2379781644"/>
                  </a:ext>
                </a:extLst>
              </a:tr>
              <a:tr h="160648">
                <a:tc rowSpan="2">
                  <a:txBody>
                    <a:bodyPr/>
                    <a:lstStyle/>
                    <a:p>
                      <a:pPr algn="ctr" fontAlgn="ctr"/>
                      <a:r>
                        <a:rPr lang="ru-RU" sz="1000" u="none" strike="noStrike">
                          <a:effectLst/>
                        </a:rPr>
                        <a:t>№</a:t>
                      </a:r>
                      <a:endParaRPr lang="ru-RU" sz="1000" b="1" i="0" u="none" strike="noStrike">
                        <a:solidFill>
                          <a:srgbClr val="000000"/>
                        </a:solidFill>
                        <a:effectLst/>
                        <a:latin typeface="Times New Roman" panose="02020603050405020304" pitchFamily="18" charset="0"/>
                      </a:endParaRPr>
                    </a:p>
                  </a:txBody>
                  <a:tcPr marL="2869" marR="2869" marT="2869" marB="0" anchor="ctr"/>
                </a:tc>
                <a:tc rowSpan="2">
                  <a:txBody>
                    <a:bodyPr/>
                    <a:lstStyle/>
                    <a:p>
                      <a:pPr algn="ctr" fontAlgn="ctr"/>
                      <a:r>
                        <a:rPr lang="ru-RU" sz="1000" u="none" strike="noStrike">
                          <a:effectLst/>
                        </a:rPr>
                        <a:t>Лойиҳа ташаббускори</a:t>
                      </a:r>
                      <a:endParaRPr lang="ru-RU" sz="1000" b="1" i="0" u="none" strike="noStrike">
                        <a:solidFill>
                          <a:srgbClr val="000000"/>
                        </a:solidFill>
                        <a:effectLst/>
                        <a:latin typeface="Times New Roman" panose="02020603050405020304" pitchFamily="18" charset="0"/>
                      </a:endParaRPr>
                    </a:p>
                  </a:txBody>
                  <a:tcPr marL="2869" marR="2869" marT="2869" marB="0" anchor="ctr"/>
                </a:tc>
                <a:tc rowSpan="2">
                  <a:txBody>
                    <a:bodyPr/>
                    <a:lstStyle/>
                    <a:p>
                      <a:pPr algn="ctr" fontAlgn="ctr"/>
                      <a:r>
                        <a:rPr lang="ru-RU" sz="1000" u="none" strike="noStrike">
                          <a:effectLst/>
                        </a:rPr>
                        <a:t>Лойиҳа номи</a:t>
                      </a:r>
                      <a:endParaRPr lang="ru-RU" sz="1000" b="1" i="0" u="none" strike="noStrike">
                        <a:solidFill>
                          <a:srgbClr val="000000"/>
                        </a:solidFill>
                        <a:effectLst/>
                        <a:latin typeface="Times New Roman" panose="02020603050405020304" pitchFamily="18" charset="0"/>
                      </a:endParaRPr>
                    </a:p>
                  </a:txBody>
                  <a:tcPr marL="2869" marR="2869" marT="2869" marB="0" anchor="ctr"/>
                </a:tc>
                <a:tc rowSpan="2">
                  <a:txBody>
                    <a:bodyPr/>
                    <a:lstStyle/>
                    <a:p>
                      <a:pPr algn="ctr" fontAlgn="ctr"/>
                      <a:r>
                        <a:rPr lang="ru-RU" sz="1000" u="none" strike="noStrike">
                          <a:effectLst/>
                        </a:rPr>
                        <a:t>Лойиҳа қиймати, </a:t>
                      </a:r>
                      <a:br>
                        <a:rPr lang="ru-RU" sz="1000" u="none" strike="noStrike">
                          <a:effectLst/>
                        </a:rPr>
                      </a:br>
                      <a:r>
                        <a:rPr lang="ru-RU" sz="1000" u="none" strike="noStrike">
                          <a:effectLst/>
                        </a:rPr>
                        <a:t>минг. долл.</a:t>
                      </a:r>
                      <a:endParaRPr lang="ru-RU" sz="1000" b="1" i="0" u="none" strike="noStrike">
                        <a:solidFill>
                          <a:srgbClr val="000000"/>
                        </a:solidFill>
                        <a:effectLst/>
                        <a:latin typeface="Times New Roman" panose="02020603050405020304" pitchFamily="18" charset="0"/>
                      </a:endParaRPr>
                    </a:p>
                  </a:txBody>
                  <a:tcPr marL="2869" marR="2869" marT="2869" marB="0" anchor="ctr"/>
                </a:tc>
                <a:tc gridSpan="3">
                  <a:txBody>
                    <a:bodyPr/>
                    <a:lstStyle/>
                    <a:p>
                      <a:pPr algn="ctr" fontAlgn="ctr"/>
                      <a:r>
                        <a:rPr lang="ru-RU" sz="1000" u="none" strike="noStrike">
                          <a:effectLst/>
                        </a:rPr>
                        <a:t>Молиялаштириш манбаи (млн.долл.)</a:t>
                      </a:r>
                      <a:endParaRPr lang="ru-RU" sz="1000" b="1" i="0" u="none" strike="noStrike">
                        <a:solidFill>
                          <a:srgbClr val="000000"/>
                        </a:solidFill>
                        <a:effectLst/>
                        <a:latin typeface="Times New Roman" panose="02020603050405020304" pitchFamily="18" charset="0"/>
                      </a:endParaRPr>
                    </a:p>
                  </a:txBody>
                  <a:tcPr marL="2869" marR="2869" marT="2869" marB="0" anchor="ctr"/>
                </a:tc>
                <a:tc hMerge="1">
                  <a:txBody>
                    <a:bodyPr/>
                    <a:lstStyle/>
                    <a:p>
                      <a:endParaRPr lang="ru-RU"/>
                    </a:p>
                  </a:txBody>
                  <a:tcPr/>
                </a:tc>
                <a:tc hMerge="1">
                  <a:txBody>
                    <a:bodyPr/>
                    <a:lstStyle/>
                    <a:p>
                      <a:endParaRPr lang="ru-RU"/>
                    </a:p>
                  </a:txBody>
                  <a:tcPr/>
                </a:tc>
                <a:tc rowSpan="2">
                  <a:txBody>
                    <a:bodyPr/>
                    <a:lstStyle/>
                    <a:p>
                      <a:pPr algn="ctr" fontAlgn="ctr"/>
                      <a:r>
                        <a:rPr lang="ru-RU" sz="1000" u="none" strike="noStrike">
                          <a:effectLst/>
                        </a:rPr>
                        <a:t>ер майдони  (гектар)</a:t>
                      </a:r>
                      <a:endParaRPr lang="ru-RU" sz="1000" b="1" i="0" u="none" strike="noStrike">
                        <a:solidFill>
                          <a:srgbClr val="000000"/>
                        </a:solidFill>
                        <a:effectLst/>
                        <a:latin typeface="Times New Roman" panose="02020603050405020304" pitchFamily="18" charset="0"/>
                      </a:endParaRPr>
                    </a:p>
                  </a:txBody>
                  <a:tcPr marL="2869" marR="2869" marT="2869" marB="0" anchor="ctr"/>
                </a:tc>
                <a:tc rowSpan="2">
                  <a:txBody>
                    <a:bodyPr/>
                    <a:lstStyle/>
                    <a:p>
                      <a:pPr algn="ctr" fontAlgn="ctr"/>
                      <a:r>
                        <a:rPr lang="ru-RU" sz="1000" u="none" strike="noStrike">
                          <a:effectLst/>
                        </a:rPr>
                        <a:t>Ишга тушириш муддати</a:t>
                      </a:r>
                      <a:endParaRPr lang="ru-RU" sz="1000" b="1" i="0" u="none" strike="noStrike">
                        <a:solidFill>
                          <a:srgbClr val="000000"/>
                        </a:solidFill>
                        <a:effectLst/>
                        <a:latin typeface="Times New Roman" panose="02020603050405020304" pitchFamily="18" charset="0"/>
                      </a:endParaRPr>
                    </a:p>
                  </a:txBody>
                  <a:tcPr marL="2869" marR="2869" marT="2869" marB="0" anchor="ctr"/>
                </a:tc>
                <a:tc rowSpan="2">
                  <a:txBody>
                    <a:bodyPr/>
                    <a:lstStyle/>
                    <a:p>
                      <a:pPr algn="ctr" fontAlgn="ctr"/>
                      <a:r>
                        <a:rPr lang="ru-RU" sz="1000" u="none" strike="noStrike">
                          <a:effectLst/>
                        </a:rPr>
                        <a:t>Янги </a:t>
                      </a:r>
                      <a:br>
                        <a:rPr lang="ru-RU" sz="1000" u="none" strike="noStrike">
                          <a:effectLst/>
                        </a:rPr>
                      </a:br>
                      <a:r>
                        <a:rPr lang="ru-RU" sz="1000" u="none" strike="noStrike">
                          <a:effectLst/>
                        </a:rPr>
                        <a:t>иш ўрни</a:t>
                      </a:r>
                      <a:endParaRPr lang="ru-RU" sz="1000" b="1" i="0" u="none" strike="noStrike">
                        <a:solidFill>
                          <a:srgbClr val="000000"/>
                        </a:solidFill>
                        <a:effectLst/>
                        <a:latin typeface="Times New Roman" panose="02020603050405020304" pitchFamily="18" charset="0"/>
                      </a:endParaRPr>
                    </a:p>
                  </a:txBody>
                  <a:tcPr marL="2869" marR="2869" marT="2869" marB="0" anchor="ctr"/>
                </a:tc>
                <a:extLst>
                  <a:ext uri="{0D108BD9-81ED-4DB2-BD59-A6C34878D82A}">
                    <a16:rowId xmlns:a16="http://schemas.microsoft.com/office/drawing/2014/main" xmlns="" val="759437307"/>
                  </a:ext>
                </a:extLst>
              </a:tr>
              <a:tr h="38041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00" u="none" strike="noStrike">
                          <a:effectLst/>
                        </a:rPr>
                        <a:t>ўз маблағи</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банк кредити</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хорижий инвест</a:t>
                      </a:r>
                      <a:endParaRPr lang="ru-RU" sz="1000" b="1" i="0" u="none" strike="noStrike">
                        <a:solidFill>
                          <a:srgbClr val="000000"/>
                        </a:solidFill>
                        <a:effectLst/>
                        <a:latin typeface="Times New Roman" panose="02020603050405020304" pitchFamily="18" charset="0"/>
                      </a:endParaRPr>
                    </a:p>
                  </a:txBody>
                  <a:tcPr marL="2869" marR="2869" marT="2869" marB="0" anchor="ct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2216097217"/>
                  </a:ext>
                </a:extLst>
              </a:tr>
              <a:tr h="157298">
                <a:tc gridSpan="10">
                  <a:txBody>
                    <a:bodyPr/>
                    <a:lstStyle/>
                    <a:p>
                      <a:pPr algn="ctr" fontAlgn="b"/>
                      <a:r>
                        <a:rPr lang="ru-RU" sz="1000" b="1" u="none" strike="noStrike" dirty="0">
                          <a:effectLst/>
                        </a:rPr>
                        <a:t>Каттақўрғон шаҳар  собиқ "Каттақўрғон Агросервис МТП" худудида</a:t>
                      </a:r>
                      <a:endParaRPr lang="ru-RU" sz="1000" b="1" i="1" u="none" strike="noStrike" dirty="0">
                        <a:solidFill>
                          <a:srgbClr val="000000"/>
                        </a:solidFill>
                        <a:effectLst/>
                        <a:latin typeface="Times New Roman" panose="02020603050405020304" pitchFamily="18" charset="0"/>
                      </a:endParaRPr>
                    </a:p>
                  </a:txBody>
                  <a:tcPr marL="2869" marR="2869" marT="2869"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4145838228"/>
                  </a:ext>
                </a:extLst>
              </a:tr>
              <a:tr h="466081">
                <a:tc>
                  <a:txBody>
                    <a:bodyPr/>
                    <a:lstStyle/>
                    <a:p>
                      <a:pPr algn="ctr" fontAlgn="ctr"/>
                      <a:r>
                        <a:rPr lang="ru-RU" sz="1000" u="none" strike="noStrike">
                          <a:effectLst/>
                        </a:rPr>
                        <a:t>1</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uz-Latn-UZ" sz="1000" u="none" strike="noStrike">
                          <a:effectLst/>
                        </a:rPr>
                        <a:t> "CLASSIC MOTOR"  </a:t>
                      </a:r>
                      <a:r>
                        <a:rPr lang="ru-RU" sz="1000" u="none" strike="noStrike">
                          <a:effectLst/>
                        </a:rPr>
                        <a:t>МЧЖ</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Юқори босимли пластик қувурлар  </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1400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1400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1,00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2020</a:t>
                      </a:r>
                      <a:br>
                        <a:rPr lang="ru-RU" sz="1000" u="none" strike="noStrike">
                          <a:effectLst/>
                        </a:rPr>
                      </a:br>
                      <a:r>
                        <a:rPr lang="ru-RU" sz="1000" u="none" strike="noStrike">
                          <a:effectLst/>
                        </a:rPr>
                        <a:t>27 февралда ишга тушган</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85</a:t>
                      </a:r>
                      <a:endParaRPr lang="ru-RU" sz="1000" b="1" i="0" u="none" strike="noStrike">
                        <a:solidFill>
                          <a:srgbClr val="000000"/>
                        </a:solidFill>
                        <a:effectLst/>
                        <a:latin typeface="Times New Roman" panose="02020603050405020304" pitchFamily="18" charset="0"/>
                      </a:endParaRPr>
                    </a:p>
                  </a:txBody>
                  <a:tcPr marL="2869" marR="2869" marT="2869" marB="0" anchor="ctr"/>
                </a:tc>
                <a:extLst>
                  <a:ext uri="{0D108BD9-81ED-4DB2-BD59-A6C34878D82A}">
                    <a16:rowId xmlns:a16="http://schemas.microsoft.com/office/drawing/2014/main" xmlns="" val="1238761043"/>
                  </a:ext>
                </a:extLst>
              </a:tr>
              <a:tr h="620472">
                <a:tc>
                  <a:txBody>
                    <a:bodyPr/>
                    <a:lstStyle/>
                    <a:p>
                      <a:pPr algn="ctr" fontAlgn="ctr"/>
                      <a:r>
                        <a:rPr lang="ru-RU" sz="1000" u="none" strike="noStrike">
                          <a:effectLst/>
                        </a:rPr>
                        <a:t>2</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uz-Latn-UZ" sz="1000" u="none" strike="noStrike">
                          <a:effectLst/>
                        </a:rPr>
                        <a:t> "CLASSIC MOTOR POWER"   </a:t>
                      </a:r>
                      <a:r>
                        <a:rPr lang="ru-RU" sz="1000" u="none" strike="noStrike">
                          <a:effectLst/>
                        </a:rPr>
                        <a:t>ҚК</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dirty="0">
                          <a:effectLst/>
                        </a:rPr>
                        <a:t>Саноат учун турли хил темир  қувурлар ва профиллар ишлаб чикариш  </a:t>
                      </a:r>
                      <a:endParaRPr lang="ru-RU" sz="1000" b="1" i="0" u="none" strike="noStrike" dirty="0">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2250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2250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1,00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2021 йил январ</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85</a:t>
                      </a:r>
                      <a:endParaRPr lang="ru-RU" sz="1000" b="1" i="0" u="none" strike="noStrike">
                        <a:solidFill>
                          <a:srgbClr val="000000"/>
                        </a:solidFill>
                        <a:effectLst/>
                        <a:latin typeface="Times New Roman" panose="02020603050405020304" pitchFamily="18" charset="0"/>
                      </a:endParaRPr>
                    </a:p>
                  </a:txBody>
                  <a:tcPr marL="2869" marR="2869" marT="2869" marB="0" anchor="ctr"/>
                </a:tc>
                <a:extLst>
                  <a:ext uri="{0D108BD9-81ED-4DB2-BD59-A6C34878D82A}">
                    <a16:rowId xmlns:a16="http://schemas.microsoft.com/office/drawing/2014/main" xmlns="" val="304223643"/>
                  </a:ext>
                </a:extLst>
              </a:tr>
              <a:tr h="157298">
                <a:tc gridSpan="10">
                  <a:txBody>
                    <a:bodyPr/>
                    <a:lstStyle/>
                    <a:p>
                      <a:pPr algn="ctr" fontAlgn="b"/>
                      <a:r>
                        <a:rPr lang="ru-RU" sz="1000" b="1" u="none" strike="noStrike" dirty="0">
                          <a:effectLst/>
                        </a:rPr>
                        <a:t>Каттақўрғон шаҳар Ингичка қўрғончаси собиқ "Ингичка кони" худудида</a:t>
                      </a:r>
                      <a:endParaRPr lang="ru-RU" sz="1000" b="1" i="1" u="none" strike="noStrike" dirty="0">
                        <a:solidFill>
                          <a:srgbClr val="000000"/>
                        </a:solidFill>
                        <a:effectLst/>
                        <a:latin typeface="Times New Roman" panose="02020603050405020304" pitchFamily="18" charset="0"/>
                      </a:endParaRPr>
                    </a:p>
                  </a:txBody>
                  <a:tcPr marL="2869" marR="2869" marT="2869"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14222312"/>
                  </a:ext>
                </a:extLst>
              </a:tr>
              <a:tr h="620472">
                <a:tc>
                  <a:txBody>
                    <a:bodyPr/>
                    <a:lstStyle/>
                    <a:p>
                      <a:pPr algn="ctr" fontAlgn="ctr"/>
                      <a:r>
                        <a:rPr lang="ru-RU" sz="1000" u="none" strike="noStrike">
                          <a:effectLst/>
                        </a:rPr>
                        <a:t>1</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uz-Latn-UZ" sz="1000" u="none" strike="noStrike">
                          <a:effectLst/>
                        </a:rPr>
                        <a:t>"SAMKAT SAPFIR" </a:t>
                      </a:r>
                      <a:r>
                        <a:rPr lang="ru-RU" sz="1000" u="none" strike="noStrike">
                          <a:effectLst/>
                        </a:rPr>
                        <a:t>МЧЖ</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dirty="0">
                          <a:effectLst/>
                        </a:rPr>
                        <a:t>Қурилиш гипси ишлаб чиқариш </a:t>
                      </a:r>
                      <a:endParaRPr lang="ru-RU" sz="1000" b="1" i="0" u="none" strike="noStrike" dirty="0">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61,7</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61,7</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0,50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dirty="0">
                          <a:effectLst/>
                        </a:rPr>
                        <a:t>2019 йил </a:t>
                      </a:r>
                      <a:br>
                        <a:rPr lang="ru-RU" sz="1000" u="none" strike="noStrike" dirty="0">
                          <a:effectLst/>
                        </a:rPr>
                      </a:br>
                      <a:r>
                        <a:rPr lang="ru-RU" sz="1000" u="none" strike="noStrike" dirty="0">
                          <a:effectLst/>
                        </a:rPr>
                        <a:t>17 апрелда ишга </a:t>
                      </a:r>
                      <a:r>
                        <a:rPr lang="ru-RU" sz="1000" u="none" strike="noStrike" dirty="0" smtClean="0">
                          <a:effectLst/>
                        </a:rPr>
                        <a:t>туширилган</a:t>
                      </a:r>
                      <a:endParaRPr lang="ru-RU" sz="1000" b="1" i="0" u="none" strike="noStrike" dirty="0">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7</a:t>
                      </a:r>
                      <a:endParaRPr lang="ru-RU" sz="1000" b="1" i="0" u="none" strike="noStrike">
                        <a:solidFill>
                          <a:srgbClr val="000000"/>
                        </a:solidFill>
                        <a:effectLst/>
                        <a:latin typeface="Times New Roman" panose="02020603050405020304" pitchFamily="18" charset="0"/>
                      </a:endParaRPr>
                    </a:p>
                  </a:txBody>
                  <a:tcPr marL="2869" marR="2869" marT="2869" marB="0" anchor="ctr"/>
                </a:tc>
                <a:extLst>
                  <a:ext uri="{0D108BD9-81ED-4DB2-BD59-A6C34878D82A}">
                    <a16:rowId xmlns:a16="http://schemas.microsoft.com/office/drawing/2014/main" xmlns="" val="1290536745"/>
                  </a:ext>
                </a:extLst>
              </a:tr>
              <a:tr h="466081">
                <a:tc>
                  <a:txBody>
                    <a:bodyPr/>
                    <a:lstStyle/>
                    <a:p>
                      <a:pPr algn="ctr" fontAlgn="ctr"/>
                      <a:r>
                        <a:rPr lang="ru-RU" sz="1000" u="none" strike="noStrike">
                          <a:effectLst/>
                        </a:rPr>
                        <a:t>2</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"Мартабаев Зафар Сервис" ХК</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Қурилиш гипси ишлаб чиқариш </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50,00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50,00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0,11</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dirty="0">
                          <a:effectLst/>
                        </a:rPr>
                        <a:t>2019 йил 1 майда ишга </a:t>
                      </a:r>
                      <a:r>
                        <a:rPr lang="ru-RU" sz="1000" u="none" strike="noStrike" dirty="0" smtClean="0">
                          <a:effectLst/>
                        </a:rPr>
                        <a:t>туширилган</a:t>
                      </a:r>
                      <a:endParaRPr lang="ru-RU" sz="1000" b="1" i="0" u="none" strike="noStrike" dirty="0">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6</a:t>
                      </a:r>
                      <a:endParaRPr lang="ru-RU" sz="1000" b="1" i="0" u="none" strike="noStrike">
                        <a:solidFill>
                          <a:srgbClr val="000000"/>
                        </a:solidFill>
                        <a:effectLst/>
                        <a:latin typeface="Times New Roman" panose="02020603050405020304" pitchFamily="18" charset="0"/>
                      </a:endParaRPr>
                    </a:p>
                  </a:txBody>
                  <a:tcPr marL="2869" marR="2869" marT="2869" marB="0" anchor="ctr"/>
                </a:tc>
                <a:extLst>
                  <a:ext uri="{0D108BD9-81ED-4DB2-BD59-A6C34878D82A}">
                    <a16:rowId xmlns:a16="http://schemas.microsoft.com/office/drawing/2014/main" xmlns="" val="1840074196"/>
                  </a:ext>
                </a:extLst>
              </a:tr>
              <a:tr h="466081">
                <a:tc>
                  <a:txBody>
                    <a:bodyPr/>
                    <a:lstStyle/>
                    <a:p>
                      <a:pPr algn="ctr" fontAlgn="ctr"/>
                      <a:r>
                        <a:rPr lang="ru-RU" sz="1000" u="none" strike="noStrike">
                          <a:effectLst/>
                        </a:rPr>
                        <a:t>3</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uz-Latn-UZ" sz="1000" u="none" strike="noStrike">
                          <a:effectLst/>
                        </a:rPr>
                        <a:t>"Neftegaz prom proekt servis" </a:t>
                      </a:r>
                      <a:r>
                        <a:rPr lang="ru-RU" sz="1000" u="none" strike="noStrike">
                          <a:effectLst/>
                        </a:rPr>
                        <a:t>МЧЖ</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қурилиш материаллари ишлаб чиқариш</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12,00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6,00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6,00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0,05</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dirty="0">
                          <a:effectLst/>
                        </a:rPr>
                        <a:t>2019 йил   апрелда ишга </a:t>
                      </a:r>
                      <a:r>
                        <a:rPr lang="ru-RU" sz="1000" u="none" strike="noStrike" dirty="0" smtClean="0">
                          <a:effectLst/>
                        </a:rPr>
                        <a:t>туширилган </a:t>
                      </a:r>
                      <a:endParaRPr lang="ru-RU" sz="1000" b="1" i="0" u="none" strike="noStrike" dirty="0">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5</a:t>
                      </a:r>
                      <a:endParaRPr lang="ru-RU" sz="1000" b="1" i="0" u="none" strike="noStrike">
                        <a:solidFill>
                          <a:srgbClr val="000000"/>
                        </a:solidFill>
                        <a:effectLst/>
                        <a:latin typeface="Times New Roman" panose="02020603050405020304" pitchFamily="18" charset="0"/>
                      </a:endParaRPr>
                    </a:p>
                  </a:txBody>
                  <a:tcPr marL="2869" marR="2869" marT="2869" marB="0" anchor="ctr"/>
                </a:tc>
                <a:extLst>
                  <a:ext uri="{0D108BD9-81ED-4DB2-BD59-A6C34878D82A}">
                    <a16:rowId xmlns:a16="http://schemas.microsoft.com/office/drawing/2014/main" xmlns="" val="3719021483"/>
                  </a:ext>
                </a:extLst>
              </a:tr>
              <a:tr h="466081">
                <a:tc>
                  <a:txBody>
                    <a:bodyPr/>
                    <a:lstStyle/>
                    <a:p>
                      <a:pPr algn="ctr" fontAlgn="ctr"/>
                      <a:r>
                        <a:rPr lang="ru-RU" sz="1000" u="none" strike="noStrike">
                          <a:effectLst/>
                        </a:rPr>
                        <a:t>4</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"Зарина Акмаловна" ХК</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Қурилиш гипси ишлаб чиқариш </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62,50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62,50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0,24</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dirty="0">
                          <a:effectLst/>
                        </a:rPr>
                        <a:t>2019 йил 26 июнда ишга </a:t>
                      </a:r>
                      <a:r>
                        <a:rPr lang="ru-RU" sz="1000" u="none" strike="noStrike" dirty="0" smtClean="0">
                          <a:effectLst/>
                        </a:rPr>
                        <a:t>туширилган</a:t>
                      </a:r>
                      <a:endParaRPr lang="ru-RU" sz="1000" b="1" i="0" u="none" strike="noStrike" dirty="0">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10</a:t>
                      </a:r>
                      <a:endParaRPr lang="ru-RU" sz="1000" b="1" i="0" u="none" strike="noStrike">
                        <a:solidFill>
                          <a:srgbClr val="000000"/>
                        </a:solidFill>
                        <a:effectLst/>
                        <a:latin typeface="Times New Roman" panose="02020603050405020304" pitchFamily="18" charset="0"/>
                      </a:endParaRPr>
                    </a:p>
                  </a:txBody>
                  <a:tcPr marL="2869" marR="2869" marT="2869" marB="0" anchor="ctr"/>
                </a:tc>
                <a:extLst>
                  <a:ext uri="{0D108BD9-81ED-4DB2-BD59-A6C34878D82A}">
                    <a16:rowId xmlns:a16="http://schemas.microsoft.com/office/drawing/2014/main" xmlns="" val="1588060760"/>
                  </a:ext>
                </a:extLst>
              </a:tr>
              <a:tr h="466081">
                <a:tc>
                  <a:txBody>
                    <a:bodyPr/>
                    <a:lstStyle/>
                    <a:p>
                      <a:pPr algn="ctr" fontAlgn="ctr"/>
                      <a:r>
                        <a:rPr lang="ru-RU" sz="1000" u="none" strike="noStrike">
                          <a:effectLst/>
                        </a:rPr>
                        <a:t>5</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"Ингичка гипс" ХК</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Қурилиш гипси ишлаб чиқариш </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50,00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50,00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0,12</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dirty="0">
                          <a:effectLst/>
                        </a:rPr>
                        <a:t>2020 йил 10 январда ишга </a:t>
                      </a:r>
                      <a:r>
                        <a:rPr lang="ru-RU" sz="1000" u="none" strike="noStrike" dirty="0" smtClean="0">
                          <a:effectLst/>
                        </a:rPr>
                        <a:t>туширилган</a:t>
                      </a:r>
                      <a:endParaRPr lang="ru-RU" sz="1000" b="1" i="0" u="none" strike="noStrike" dirty="0">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8</a:t>
                      </a:r>
                      <a:endParaRPr lang="ru-RU" sz="1000" b="1" i="0" u="none" strike="noStrike">
                        <a:solidFill>
                          <a:srgbClr val="000000"/>
                        </a:solidFill>
                        <a:effectLst/>
                        <a:latin typeface="Times New Roman" panose="02020603050405020304" pitchFamily="18" charset="0"/>
                      </a:endParaRPr>
                    </a:p>
                  </a:txBody>
                  <a:tcPr marL="2869" marR="2869" marT="2869" marB="0" anchor="ctr"/>
                </a:tc>
                <a:extLst>
                  <a:ext uri="{0D108BD9-81ED-4DB2-BD59-A6C34878D82A}">
                    <a16:rowId xmlns:a16="http://schemas.microsoft.com/office/drawing/2014/main" xmlns="" val="555714214"/>
                  </a:ext>
                </a:extLst>
              </a:tr>
              <a:tr h="466081">
                <a:tc>
                  <a:txBody>
                    <a:bodyPr/>
                    <a:lstStyle/>
                    <a:p>
                      <a:pPr algn="ctr" fontAlgn="ctr"/>
                      <a:r>
                        <a:rPr lang="ru-RU" sz="1000" u="none" strike="noStrike">
                          <a:effectLst/>
                        </a:rPr>
                        <a:t>6</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Ташаббускор Бердияров Санъат Тошниязович</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Травертин порошок,гипс,шлакаблок ишлаб чиқариш</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70,00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dirty="0">
                          <a:effectLst/>
                        </a:rPr>
                        <a:t>70,00</a:t>
                      </a:r>
                      <a:endParaRPr lang="ru-RU" sz="1000" b="1" i="0" u="none" strike="noStrike" dirty="0">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0,10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2021 йил                15 март</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10</a:t>
                      </a:r>
                      <a:endParaRPr lang="ru-RU" sz="1000" b="1" i="0" u="none" strike="noStrike">
                        <a:solidFill>
                          <a:srgbClr val="000000"/>
                        </a:solidFill>
                        <a:effectLst/>
                        <a:latin typeface="Times New Roman" panose="02020603050405020304" pitchFamily="18" charset="0"/>
                      </a:endParaRPr>
                    </a:p>
                  </a:txBody>
                  <a:tcPr marL="2869" marR="2869" marT="2869" marB="0" anchor="ctr"/>
                </a:tc>
                <a:extLst>
                  <a:ext uri="{0D108BD9-81ED-4DB2-BD59-A6C34878D82A}">
                    <a16:rowId xmlns:a16="http://schemas.microsoft.com/office/drawing/2014/main" xmlns="" val="3552877272"/>
                  </a:ext>
                </a:extLst>
              </a:tr>
              <a:tr h="576156">
                <a:tc>
                  <a:txBody>
                    <a:bodyPr/>
                    <a:lstStyle/>
                    <a:p>
                      <a:pPr algn="ctr" fontAlgn="ctr"/>
                      <a:r>
                        <a:rPr lang="ru-RU" sz="1000" u="none" strike="noStrike">
                          <a:effectLst/>
                        </a:rPr>
                        <a:t>7</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uz-Latn-UZ" sz="1000" u="none" strike="noStrike">
                          <a:effectLst/>
                        </a:rPr>
                        <a:t>"Al-Mineral" </a:t>
                      </a:r>
                      <a:r>
                        <a:rPr lang="ru-RU" sz="1000" u="none" strike="noStrike">
                          <a:effectLst/>
                        </a:rPr>
                        <a:t>МЧЖ</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Травертин порошок, краска, сухой смесь, мель, гипс,охак </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100,00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100,00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0,15</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dirty="0">
                          <a:effectLst/>
                        </a:rPr>
                        <a:t>2020 йил                 1-декабр ишга туширилган.</a:t>
                      </a:r>
                      <a:endParaRPr lang="ru-RU" sz="1000" b="1" i="0" u="none" strike="noStrike" dirty="0">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15</a:t>
                      </a:r>
                      <a:endParaRPr lang="ru-RU" sz="1000" b="1" i="0" u="none" strike="noStrike">
                        <a:solidFill>
                          <a:srgbClr val="000000"/>
                        </a:solidFill>
                        <a:effectLst/>
                        <a:latin typeface="Times New Roman" panose="02020603050405020304" pitchFamily="18" charset="0"/>
                      </a:endParaRPr>
                    </a:p>
                  </a:txBody>
                  <a:tcPr marL="2869" marR="2869" marT="2869" marB="0" anchor="ctr"/>
                </a:tc>
                <a:extLst>
                  <a:ext uri="{0D108BD9-81ED-4DB2-BD59-A6C34878D82A}">
                    <a16:rowId xmlns:a16="http://schemas.microsoft.com/office/drawing/2014/main" xmlns="" val="2304031403"/>
                  </a:ext>
                </a:extLst>
              </a:tr>
              <a:tr h="774863">
                <a:tc>
                  <a:txBody>
                    <a:bodyPr/>
                    <a:lstStyle/>
                    <a:p>
                      <a:pPr algn="ctr" fontAlgn="ctr"/>
                      <a:r>
                        <a:rPr lang="ru-RU" sz="1000" u="none" strike="noStrike">
                          <a:effectLst/>
                        </a:rPr>
                        <a:t>8</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uz-Latn-UZ" sz="1000" u="none" strike="noStrike">
                          <a:effectLst/>
                        </a:rPr>
                        <a:t>"Asrorbek Qo'rg'on STAR " </a:t>
                      </a:r>
                      <a:r>
                        <a:rPr lang="ru-RU" sz="1000" u="none" strike="noStrike">
                          <a:effectLst/>
                        </a:rPr>
                        <a:t>МЧЖ</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травертин порошок ва гипс маҳсулотларини ишлаб чиқариш</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60,00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60,00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0,00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0,20</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2021 йил                 1-май ишга тушириш режалаштирилган</a:t>
                      </a:r>
                      <a:endParaRPr lang="ru-RU" sz="1000" b="1" i="0" u="none" strike="noStrike">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u="none" strike="noStrike">
                          <a:effectLst/>
                        </a:rPr>
                        <a:t>8</a:t>
                      </a:r>
                      <a:endParaRPr lang="ru-RU" sz="1000" b="1" i="0" u="none" strike="noStrike">
                        <a:solidFill>
                          <a:srgbClr val="000000"/>
                        </a:solidFill>
                        <a:effectLst/>
                        <a:latin typeface="Times New Roman" panose="02020603050405020304" pitchFamily="18" charset="0"/>
                      </a:endParaRPr>
                    </a:p>
                  </a:txBody>
                  <a:tcPr marL="2869" marR="2869" marT="2869" marB="0" anchor="ctr"/>
                </a:tc>
                <a:extLst>
                  <a:ext uri="{0D108BD9-81ED-4DB2-BD59-A6C34878D82A}">
                    <a16:rowId xmlns:a16="http://schemas.microsoft.com/office/drawing/2014/main" xmlns="" val="3216648027"/>
                  </a:ext>
                </a:extLst>
              </a:tr>
              <a:tr h="186635">
                <a:tc>
                  <a:txBody>
                    <a:bodyPr/>
                    <a:lstStyle/>
                    <a:p>
                      <a:pPr algn="ctr" fontAlgn="ctr"/>
                      <a:r>
                        <a:rPr lang="ru-RU" sz="1000" u="none" strike="noStrike">
                          <a:effectLst/>
                        </a:rPr>
                        <a:t> </a:t>
                      </a:r>
                      <a:endParaRPr lang="ru-RU" sz="1000" b="1" i="0" u="none" strike="noStrike">
                        <a:solidFill>
                          <a:srgbClr val="000000"/>
                        </a:solidFill>
                        <a:effectLst/>
                        <a:latin typeface="Times New Roman" panose="02020603050405020304" pitchFamily="18" charset="0"/>
                      </a:endParaRPr>
                    </a:p>
                  </a:txBody>
                  <a:tcPr marL="2869" marR="2869" marT="2869" marB="0" anchor="ctr"/>
                </a:tc>
                <a:tc gridSpan="2">
                  <a:txBody>
                    <a:bodyPr/>
                    <a:lstStyle/>
                    <a:p>
                      <a:pPr algn="ctr" fontAlgn="ctr"/>
                      <a:r>
                        <a:rPr lang="ru-RU" sz="1000" b="1" u="none" strike="noStrike" dirty="0">
                          <a:effectLst/>
                        </a:rPr>
                        <a:t>Жами КСЗ бўйича</a:t>
                      </a:r>
                      <a:endParaRPr lang="ru-RU" sz="1000" b="1" i="0" u="none" strike="noStrike" dirty="0">
                        <a:solidFill>
                          <a:srgbClr val="000000"/>
                        </a:solidFill>
                        <a:effectLst/>
                        <a:latin typeface="Times New Roman" panose="02020603050405020304" pitchFamily="18" charset="0"/>
                      </a:endParaRPr>
                    </a:p>
                  </a:txBody>
                  <a:tcPr marL="2869" marR="2869" marT="2869" marB="0" anchor="ctr"/>
                </a:tc>
                <a:tc hMerge="1">
                  <a:txBody>
                    <a:bodyPr/>
                    <a:lstStyle/>
                    <a:p>
                      <a:endParaRPr lang="ru-RU"/>
                    </a:p>
                  </a:txBody>
                  <a:tcPr/>
                </a:tc>
                <a:tc>
                  <a:txBody>
                    <a:bodyPr/>
                    <a:lstStyle/>
                    <a:p>
                      <a:pPr algn="ctr" fontAlgn="ctr"/>
                      <a:r>
                        <a:rPr lang="ru-RU" sz="1000" b="1" u="none" strike="noStrike" dirty="0">
                          <a:effectLst/>
                        </a:rPr>
                        <a:t>4056,20</a:t>
                      </a:r>
                      <a:endParaRPr lang="ru-RU" sz="1000" b="1" i="0" u="none" strike="noStrike" dirty="0">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b="1" u="none" strike="noStrike" dirty="0">
                          <a:effectLst/>
                        </a:rPr>
                        <a:t>4110,20</a:t>
                      </a:r>
                      <a:endParaRPr lang="ru-RU" sz="1000" b="1" i="0" u="none" strike="noStrike" dirty="0">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b="1" u="none" strike="noStrike" dirty="0">
                          <a:effectLst/>
                        </a:rPr>
                        <a:t>6,00</a:t>
                      </a:r>
                      <a:endParaRPr lang="ru-RU" sz="1000" b="1" i="0" u="none" strike="noStrike" dirty="0">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b="1" u="none" strike="noStrike" dirty="0">
                          <a:effectLst/>
                        </a:rPr>
                        <a:t>0,00</a:t>
                      </a:r>
                      <a:endParaRPr lang="ru-RU" sz="1000" b="1" i="0" u="none" strike="noStrike" dirty="0">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b="1" u="none" strike="noStrike" dirty="0">
                          <a:effectLst/>
                        </a:rPr>
                        <a:t>3,47</a:t>
                      </a:r>
                      <a:endParaRPr lang="ru-RU" sz="1000" b="1" i="0" u="none" strike="noStrike" dirty="0">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b="1" u="none" strike="noStrike" dirty="0">
                          <a:effectLst/>
                        </a:rPr>
                        <a:t> </a:t>
                      </a:r>
                      <a:endParaRPr lang="ru-RU" sz="1000" b="1" i="0" u="none" strike="noStrike" dirty="0">
                        <a:solidFill>
                          <a:srgbClr val="000000"/>
                        </a:solidFill>
                        <a:effectLst/>
                        <a:latin typeface="Times New Roman" panose="02020603050405020304" pitchFamily="18" charset="0"/>
                      </a:endParaRPr>
                    </a:p>
                  </a:txBody>
                  <a:tcPr marL="2869" marR="2869" marT="2869" marB="0" anchor="ctr"/>
                </a:tc>
                <a:tc>
                  <a:txBody>
                    <a:bodyPr/>
                    <a:lstStyle/>
                    <a:p>
                      <a:pPr algn="ctr" fontAlgn="ctr"/>
                      <a:r>
                        <a:rPr lang="ru-RU" sz="1000" b="1" u="none" strike="noStrike" dirty="0">
                          <a:effectLst/>
                        </a:rPr>
                        <a:t>239</a:t>
                      </a:r>
                      <a:endParaRPr lang="ru-RU" sz="1000" b="1" i="0" u="none" strike="noStrike" dirty="0">
                        <a:solidFill>
                          <a:srgbClr val="000000"/>
                        </a:solidFill>
                        <a:effectLst/>
                        <a:latin typeface="Times New Roman" panose="02020603050405020304" pitchFamily="18" charset="0"/>
                      </a:endParaRPr>
                    </a:p>
                  </a:txBody>
                  <a:tcPr marL="2869" marR="2869" marT="2869" marB="0" anchor="ctr"/>
                </a:tc>
                <a:extLst>
                  <a:ext uri="{0D108BD9-81ED-4DB2-BD59-A6C34878D82A}">
                    <a16:rowId xmlns:a16="http://schemas.microsoft.com/office/drawing/2014/main" xmlns="" val="1604434578"/>
                  </a:ext>
                </a:extLst>
              </a:tr>
            </a:tbl>
          </a:graphicData>
        </a:graphic>
      </p:graphicFrame>
    </p:spTree>
    <p:extLst>
      <p:ext uri="{BB962C8B-B14F-4D97-AF65-F5344CB8AC3E}">
        <p14:creationId xmlns:p14="http://schemas.microsoft.com/office/powerpoint/2010/main" xmlns="" val="2538766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232456" y="137206"/>
            <a:ext cx="8679089" cy="597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4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39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33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5pPr>
            <a:lvl6pPr marL="2514600" indent="-228600" defTabSz="1279525" eaLnBrk="0" fontAlgn="base" hangingPunct="0">
              <a:spcBef>
                <a:spcPct val="20000"/>
              </a:spcBef>
              <a:spcAft>
                <a:spcPct val="0"/>
              </a:spcAft>
              <a:buFont typeface="Arial" panose="020B0604020202020204" pitchFamily="34" charset="0"/>
              <a:buChar char="»"/>
              <a:defRPr sz="2800">
                <a:solidFill>
                  <a:schemeClr val="tx1"/>
                </a:solidFill>
                <a:latin typeface="Calibri" panose="020F0502020204030204" pitchFamily="34" charset="0"/>
              </a:defRPr>
            </a:lvl6pPr>
            <a:lvl7pPr marL="2971800" indent="-228600" defTabSz="1279525" eaLnBrk="0" fontAlgn="base" hangingPunct="0">
              <a:spcBef>
                <a:spcPct val="20000"/>
              </a:spcBef>
              <a:spcAft>
                <a:spcPct val="0"/>
              </a:spcAft>
              <a:buFont typeface="Arial" panose="020B0604020202020204" pitchFamily="34" charset="0"/>
              <a:buChar char="»"/>
              <a:defRPr sz="2800">
                <a:solidFill>
                  <a:schemeClr val="tx1"/>
                </a:solidFill>
                <a:latin typeface="Calibri" panose="020F0502020204030204" pitchFamily="34" charset="0"/>
              </a:defRPr>
            </a:lvl7pPr>
            <a:lvl8pPr marL="3429000" indent="-228600" defTabSz="1279525" eaLnBrk="0" fontAlgn="base" hangingPunct="0">
              <a:spcBef>
                <a:spcPct val="20000"/>
              </a:spcBef>
              <a:spcAft>
                <a:spcPct val="0"/>
              </a:spcAft>
              <a:buFont typeface="Arial" panose="020B0604020202020204" pitchFamily="34" charset="0"/>
              <a:buChar char="»"/>
              <a:defRPr sz="2800">
                <a:solidFill>
                  <a:schemeClr val="tx1"/>
                </a:solidFill>
                <a:latin typeface="Calibri" panose="020F0502020204030204" pitchFamily="34" charset="0"/>
              </a:defRPr>
            </a:lvl8pPr>
            <a:lvl9pPr marL="3886200" indent="-228600" defTabSz="1279525" eaLnBrk="0" fontAlgn="base" hangingPunct="0">
              <a:spcBef>
                <a:spcPct val="20000"/>
              </a:spcBef>
              <a:spcAft>
                <a:spcPct val="0"/>
              </a:spcAft>
              <a:buFont typeface="Arial" panose="020B0604020202020204" pitchFamily="34" charset="0"/>
              <a:buChar char="»"/>
              <a:defRPr sz="2800">
                <a:solidFill>
                  <a:schemeClr val="tx1"/>
                </a:solidFill>
                <a:latin typeface="Calibri" panose="020F0502020204030204" pitchFamily="34" charset="0"/>
              </a:defRPr>
            </a:lvl9pPr>
          </a:lstStyle>
          <a:p>
            <a:pPr algn="ctr" eaLnBrk="1" hangingPunct="1">
              <a:spcBef>
                <a:spcPct val="0"/>
              </a:spcBef>
              <a:buFontTx/>
              <a:buNone/>
            </a:pPr>
            <a:r>
              <a:rPr lang="uz-Cyrl-UZ" altLang="ru-RU" sz="1571" b="1">
                <a:latin typeface="Times New Roman" panose="02020603050405020304" pitchFamily="18" charset="0"/>
                <a:cs typeface="Times New Roman" panose="02020603050405020304" pitchFamily="18" charset="0"/>
              </a:rPr>
              <a:t>“</a:t>
            </a:r>
            <a:r>
              <a:rPr lang="ru-RU" altLang="ru-RU" sz="1714" b="1">
                <a:latin typeface="Times New Roman" panose="02020603050405020304" pitchFamily="18" charset="0"/>
                <a:cs typeface="Times New Roman" panose="02020603050405020304" pitchFamily="18" charset="0"/>
              </a:rPr>
              <a:t>Гипс ишлаб чиқаришни </a:t>
            </a:r>
            <a:r>
              <a:rPr lang="ru-RU" altLang="ru-RU" sz="1571" b="1">
                <a:latin typeface="Times New Roman" panose="02020603050405020304" pitchFamily="18" charset="0"/>
                <a:cs typeface="Times New Roman" panose="02020603050405020304" pitchFamily="18" charset="0"/>
              </a:rPr>
              <a:t>ташкил этиш</a:t>
            </a:r>
            <a:r>
              <a:rPr lang="uz-Cyrl-UZ" altLang="ru-RU" sz="1571" b="1">
                <a:latin typeface="Times New Roman" panose="02020603050405020304" pitchFamily="18" charset="0"/>
                <a:cs typeface="Times New Roman" panose="02020603050405020304" pitchFamily="18" charset="0"/>
              </a:rPr>
              <a:t>” лойиҳаси</a:t>
            </a:r>
          </a:p>
          <a:p>
            <a:pPr algn="ctr" eaLnBrk="1" hangingPunct="1">
              <a:spcBef>
                <a:spcPct val="0"/>
              </a:spcBef>
              <a:buFontTx/>
              <a:buNone/>
            </a:pPr>
            <a:r>
              <a:rPr lang="uz-Cyrl-UZ" altLang="ru-RU" sz="1571" b="1">
                <a:latin typeface="Times New Roman" panose="02020603050405020304" pitchFamily="18" charset="0"/>
                <a:cs typeface="Times New Roman" panose="02020603050405020304" pitchFamily="18" charset="0"/>
              </a:rPr>
              <a:t>ПАСПОРТИ</a:t>
            </a:r>
          </a:p>
        </p:txBody>
      </p:sp>
      <p:graphicFrame>
        <p:nvGraphicFramePr>
          <p:cNvPr id="5" name="Таблица 4"/>
          <p:cNvGraphicFramePr>
            <a:graphicFrameLocks noGrp="1"/>
          </p:cNvGraphicFramePr>
          <p:nvPr/>
        </p:nvGraphicFramePr>
        <p:xfrm>
          <a:off x="298224" y="834571"/>
          <a:ext cx="3965348" cy="3506105"/>
        </p:xfrm>
        <a:graphic>
          <a:graphicData uri="http://schemas.openxmlformats.org/drawingml/2006/table">
            <a:tbl>
              <a:tblPr firstRow="1" bandRow="1">
                <a:tableStyleId>{16D9F66E-5EB9-4882-86FB-DCBF35E3C3E4}</a:tableStyleId>
              </a:tblPr>
              <a:tblGrid>
                <a:gridCol w="1701997">
                  <a:extLst>
                    <a:ext uri="{9D8B030D-6E8A-4147-A177-3AD203B41FA5}">
                      <a16:colId xmlns:a16="http://schemas.microsoft.com/office/drawing/2014/main" xmlns="" val="20000"/>
                    </a:ext>
                  </a:extLst>
                </a:gridCol>
                <a:gridCol w="2263351">
                  <a:extLst>
                    <a:ext uri="{9D8B030D-6E8A-4147-A177-3AD203B41FA5}">
                      <a16:colId xmlns:a16="http://schemas.microsoft.com/office/drawing/2014/main" xmlns="" val="20001"/>
                    </a:ext>
                  </a:extLst>
                </a:gridCol>
              </a:tblGrid>
              <a:tr h="257816">
                <a:tc>
                  <a:txBody>
                    <a:bodyPr/>
                    <a:lstStyle/>
                    <a:p>
                      <a:pPr algn="l">
                        <a:spcBef>
                          <a:spcPts val="0"/>
                        </a:spcBef>
                        <a:spcAft>
                          <a:spcPts val="0"/>
                        </a:spcAft>
                      </a:pPr>
                      <a:r>
                        <a:rPr lang="uz-Cyrl-UZ" sz="1000" b="0" dirty="0" smtClean="0">
                          <a:latin typeface="Times New Roman" pitchFamily="18" charset="0"/>
                          <a:cs typeface="Times New Roman" pitchFamily="18" charset="0"/>
                        </a:rPr>
                        <a:t>Лойиҳа ташаббускори</a:t>
                      </a:r>
                      <a:endParaRPr lang="ru-RU" sz="1000" b="0" dirty="0">
                        <a:latin typeface="Times New Roman" pitchFamily="18" charset="0"/>
                        <a:cs typeface="Times New Roman" pitchFamily="18" charset="0"/>
                      </a:endParaRPr>
                    </a:p>
                  </a:txBody>
                  <a:tcPr marL="91450" marR="91450" marT="45727" marB="45727" anchor="ctr"/>
                </a:tc>
                <a:tc>
                  <a:txBody>
                    <a:bodyPr/>
                    <a:lstStyle/>
                    <a:p>
                      <a:pPr algn="ctr">
                        <a:spcBef>
                          <a:spcPts val="0"/>
                        </a:spcBef>
                        <a:spcAft>
                          <a:spcPts val="0"/>
                        </a:spcAft>
                      </a:pPr>
                      <a:r>
                        <a:rPr lang="en-US" sz="1000" b="0" dirty="0" smtClean="0">
                          <a:latin typeface="Times New Roman" pitchFamily="18" charset="0"/>
                          <a:cs typeface="Times New Roman" pitchFamily="18" charset="0"/>
                        </a:rPr>
                        <a:t>"SAMKAT SAPFIR" </a:t>
                      </a:r>
                      <a:r>
                        <a:rPr lang="ru-RU" sz="1000" b="0" dirty="0" smtClean="0">
                          <a:latin typeface="Times New Roman" pitchFamily="18" charset="0"/>
                          <a:cs typeface="Times New Roman" pitchFamily="18" charset="0"/>
                        </a:rPr>
                        <a:t>МЧЖ</a:t>
                      </a:r>
                      <a:endParaRPr lang="uz-Cyrl-UZ" sz="1000" b="0" dirty="0" smtClean="0">
                        <a:latin typeface="Times New Roman" pitchFamily="18" charset="0"/>
                        <a:cs typeface="Times New Roman" pitchFamily="18" charset="0"/>
                      </a:endParaRPr>
                    </a:p>
                  </a:txBody>
                  <a:tcPr marL="91450" marR="91450" marT="45727" marB="45727" anchor="ctr"/>
                </a:tc>
                <a:extLst>
                  <a:ext uri="{0D108BD9-81ED-4DB2-BD59-A6C34878D82A}">
                    <a16:rowId xmlns:a16="http://schemas.microsoft.com/office/drawing/2014/main" xmlns="" val="10000"/>
                  </a:ext>
                </a:extLst>
              </a:tr>
              <a:tr h="257816">
                <a:tc>
                  <a:txBody>
                    <a:bodyPr/>
                    <a:lstStyle/>
                    <a:p>
                      <a:pPr algn="l">
                        <a:spcBef>
                          <a:spcPts val="0"/>
                        </a:spcBef>
                        <a:spcAft>
                          <a:spcPts val="0"/>
                        </a:spcAft>
                      </a:pPr>
                      <a:r>
                        <a:rPr lang="uz-Cyrl-UZ" sz="1000" dirty="0" smtClean="0">
                          <a:latin typeface="Times New Roman" pitchFamily="18" charset="0"/>
                          <a:cs typeface="Times New Roman" pitchFamily="18" charset="0"/>
                        </a:rPr>
                        <a:t>Лойиҳа номи </a:t>
                      </a:r>
                      <a:endParaRPr lang="ru-RU" sz="1000" dirty="0">
                        <a:latin typeface="Times New Roman" pitchFamily="18" charset="0"/>
                        <a:cs typeface="Times New Roman" pitchFamily="18" charset="0"/>
                      </a:endParaRPr>
                    </a:p>
                  </a:txBody>
                  <a:tcPr marL="91450" marR="91450" marT="45727" marB="45727" anchor="ctr"/>
                </a:tc>
                <a:tc>
                  <a:txBody>
                    <a:bodyPr/>
                    <a:lstStyle/>
                    <a:p>
                      <a:pPr algn="ctr">
                        <a:spcBef>
                          <a:spcPts val="0"/>
                        </a:spcBef>
                        <a:spcAft>
                          <a:spcPts val="0"/>
                        </a:spcAft>
                      </a:pPr>
                      <a:r>
                        <a:rPr lang="ru-RU" sz="1000" dirty="0" smtClean="0">
                          <a:latin typeface="Times New Roman" pitchFamily="18" charset="0"/>
                          <a:cs typeface="Times New Roman" pitchFamily="18" charset="0"/>
                        </a:rPr>
                        <a:t>Гипс </a:t>
                      </a:r>
                      <a:r>
                        <a:rPr lang="ru-RU" sz="1000" dirty="0" err="1" smtClean="0">
                          <a:latin typeface="Times New Roman" pitchFamily="18" charset="0"/>
                          <a:cs typeface="Times New Roman" pitchFamily="18" charset="0"/>
                        </a:rPr>
                        <a:t>ишлаб</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чиқариш</a:t>
                      </a:r>
                      <a:endParaRPr lang="ru-RU" sz="1000" dirty="0">
                        <a:latin typeface="Times New Roman" pitchFamily="18" charset="0"/>
                        <a:cs typeface="Times New Roman" pitchFamily="18" charset="0"/>
                      </a:endParaRPr>
                    </a:p>
                  </a:txBody>
                  <a:tcPr marL="91450" marR="91450" marT="45727" marB="45727" anchor="ctr"/>
                </a:tc>
                <a:extLst>
                  <a:ext uri="{0D108BD9-81ED-4DB2-BD59-A6C34878D82A}">
                    <a16:rowId xmlns:a16="http://schemas.microsoft.com/office/drawing/2014/main" xmlns="" val="10001"/>
                  </a:ext>
                </a:extLst>
              </a:tr>
              <a:tr h="257816">
                <a:tc>
                  <a:txBody>
                    <a:bodyPr/>
                    <a:lstStyle/>
                    <a:p>
                      <a:pPr algn="l">
                        <a:spcBef>
                          <a:spcPts val="0"/>
                        </a:spcBef>
                        <a:spcAft>
                          <a:spcPts val="0"/>
                        </a:spcAft>
                      </a:pPr>
                      <a:r>
                        <a:rPr lang="uz-Cyrl-UZ" sz="1000" dirty="0" smtClean="0">
                          <a:latin typeface="Times New Roman" pitchFamily="18" charset="0"/>
                          <a:cs typeface="Times New Roman" pitchFamily="18" charset="0"/>
                        </a:rPr>
                        <a:t>Лойиҳа қуввати</a:t>
                      </a:r>
                      <a:endParaRPr lang="ru-RU" sz="1000" dirty="0">
                        <a:latin typeface="Times New Roman" pitchFamily="18" charset="0"/>
                        <a:cs typeface="Times New Roman" pitchFamily="18" charset="0"/>
                      </a:endParaRPr>
                    </a:p>
                  </a:txBody>
                  <a:tcPr marL="91450" marR="91450" marT="45727" marB="45727" anchor="ctr"/>
                </a:tc>
                <a:tc>
                  <a:txBody>
                    <a:bodyPr/>
                    <a:lstStyle/>
                    <a:p>
                      <a:pPr algn="ctr">
                        <a:spcBef>
                          <a:spcPts val="0"/>
                        </a:spcBef>
                        <a:spcAft>
                          <a:spcPts val="0"/>
                        </a:spcAft>
                      </a:pPr>
                      <a:r>
                        <a:rPr lang="uz-Cyrl-UZ" sz="1000" dirty="0" smtClean="0">
                          <a:latin typeface="Times New Roman" pitchFamily="18" charset="0"/>
                          <a:cs typeface="Times New Roman" pitchFamily="18" charset="0"/>
                        </a:rPr>
                        <a:t>6000,0 тонна</a:t>
                      </a:r>
                      <a:r>
                        <a:rPr lang="uz-Cyrl-UZ" sz="1000" baseline="0" dirty="0" smtClean="0">
                          <a:latin typeface="Times New Roman" pitchFamily="18" charset="0"/>
                          <a:cs typeface="Times New Roman" pitchFamily="18" charset="0"/>
                        </a:rPr>
                        <a:t> </a:t>
                      </a:r>
                      <a:r>
                        <a:rPr lang="uz-Cyrl-UZ" sz="1000" dirty="0" smtClean="0">
                          <a:latin typeface="Times New Roman" pitchFamily="18" charset="0"/>
                          <a:cs typeface="Times New Roman" pitchFamily="18" charset="0"/>
                        </a:rPr>
                        <a:t>(ишлаб чиқариш)</a:t>
                      </a:r>
                      <a:endParaRPr lang="ru-RU" sz="1000" dirty="0">
                        <a:latin typeface="Times New Roman" pitchFamily="18" charset="0"/>
                        <a:cs typeface="Times New Roman" pitchFamily="18" charset="0"/>
                      </a:endParaRPr>
                    </a:p>
                  </a:txBody>
                  <a:tcPr marL="91450" marR="91450" marT="45727" marB="45727" anchor="ctr"/>
                </a:tc>
                <a:extLst>
                  <a:ext uri="{0D108BD9-81ED-4DB2-BD59-A6C34878D82A}">
                    <a16:rowId xmlns:a16="http://schemas.microsoft.com/office/drawing/2014/main" xmlns="" val="10002"/>
                  </a:ext>
                </a:extLst>
              </a:tr>
              <a:tr h="396300">
                <a:tc>
                  <a:txBody>
                    <a:bodyPr/>
                    <a:lstStyle/>
                    <a:p>
                      <a:pPr algn="l">
                        <a:spcBef>
                          <a:spcPts val="0"/>
                        </a:spcBef>
                        <a:spcAft>
                          <a:spcPts val="0"/>
                        </a:spcAft>
                      </a:pPr>
                      <a:r>
                        <a:rPr lang="uz-Cyrl-UZ" sz="1000" dirty="0" smtClean="0">
                          <a:latin typeface="Times New Roman" pitchFamily="18" charset="0"/>
                          <a:cs typeface="Times New Roman" pitchFamily="18" charset="0"/>
                        </a:rPr>
                        <a:t>Манзили</a:t>
                      </a:r>
                      <a:endParaRPr lang="ru-RU" sz="1000" dirty="0">
                        <a:latin typeface="Times New Roman" pitchFamily="18" charset="0"/>
                        <a:cs typeface="Times New Roman" pitchFamily="18" charset="0"/>
                      </a:endParaRPr>
                    </a:p>
                  </a:txBody>
                  <a:tcPr marL="91450" marR="91450" marT="45727" marB="45727" anchor="ctr"/>
                </a:tc>
                <a:tc>
                  <a:txBody>
                    <a:bodyPr/>
                    <a:lstStyle/>
                    <a:p>
                      <a:pPr algn="ctr">
                        <a:spcBef>
                          <a:spcPts val="0"/>
                        </a:spcBef>
                        <a:spcAft>
                          <a:spcPts val="0"/>
                        </a:spcAft>
                      </a:pPr>
                      <a:r>
                        <a:rPr lang="uz-Cyrl-UZ" sz="1000" spc="-10" baseline="0" dirty="0" smtClean="0">
                          <a:latin typeface="Times New Roman" pitchFamily="18" charset="0"/>
                          <a:cs typeface="Times New Roman" pitchFamily="18" charset="0"/>
                        </a:rPr>
                        <a:t>Каттакургон шахар  Ингичка қўрғончаси</a:t>
                      </a:r>
                    </a:p>
                  </a:txBody>
                  <a:tcPr marL="91450" marR="91450" marT="45727" marB="45727" anchor="ctr"/>
                </a:tc>
                <a:extLst>
                  <a:ext uri="{0D108BD9-81ED-4DB2-BD59-A6C34878D82A}">
                    <a16:rowId xmlns:a16="http://schemas.microsoft.com/office/drawing/2014/main" xmlns="" val="10003"/>
                  </a:ext>
                </a:extLst>
              </a:tr>
              <a:tr h="257816">
                <a:tc>
                  <a:txBody>
                    <a:bodyPr/>
                    <a:lstStyle/>
                    <a:p>
                      <a:pPr algn="l">
                        <a:spcBef>
                          <a:spcPts val="0"/>
                        </a:spcBef>
                        <a:spcAft>
                          <a:spcPts val="0"/>
                        </a:spcAft>
                      </a:pPr>
                      <a:r>
                        <a:rPr lang="uz-Cyrl-UZ" sz="1000" dirty="0" smtClean="0">
                          <a:latin typeface="Times New Roman" pitchFamily="18" charset="0"/>
                          <a:cs typeface="Times New Roman" pitchFamily="18" charset="0"/>
                        </a:rPr>
                        <a:t>Лойиҳа қиймати</a:t>
                      </a:r>
                      <a:endParaRPr lang="ru-RU" sz="1000" dirty="0">
                        <a:latin typeface="Times New Roman" pitchFamily="18" charset="0"/>
                        <a:cs typeface="Times New Roman" pitchFamily="18" charset="0"/>
                      </a:endParaRPr>
                    </a:p>
                  </a:txBody>
                  <a:tcPr marL="91450" marR="91450" marT="45727" marB="45727" anchor="ctr"/>
                </a:tc>
                <a:tc>
                  <a:txBody>
                    <a:bodyPr/>
                    <a:lstStyle/>
                    <a:p>
                      <a:pPr algn="ctr">
                        <a:spcBef>
                          <a:spcPts val="0"/>
                        </a:spcBef>
                        <a:spcAft>
                          <a:spcPts val="0"/>
                        </a:spcAft>
                      </a:pPr>
                      <a:r>
                        <a:rPr lang="uz-Cyrl-UZ" sz="1000" dirty="0" smtClean="0">
                          <a:latin typeface="Times New Roman" pitchFamily="18" charset="0"/>
                          <a:cs typeface="Times New Roman" pitchFamily="18" charset="0"/>
                        </a:rPr>
                        <a:t>500.0 млн сўм</a:t>
                      </a:r>
                      <a:endParaRPr lang="ru-RU" sz="1000" dirty="0">
                        <a:latin typeface="Times New Roman" pitchFamily="18" charset="0"/>
                        <a:cs typeface="Times New Roman" pitchFamily="18" charset="0"/>
                      </a:endParaRPr>
                    </a:p>
                  </a:txBody>
                  <a:tcPr marL="91450" marR="91450" marT="45727" marB="45727" anchor="ctr"/>
                </a:tc>
                <a:extLst>
                  <a:ext uri="{0D108BD9-81ED-4DB2-BD59-A6C34878D82A}">
                    <a16:rowId xmlns:a16="http://schemas.microsoft.com/office/drawing/2014/main" xmlns="" val="10004"/>
                  </a:ext>
                </a:extLst>
              </a:tr>
              <a:tr h="257816">
                <a:tc>
                  <a:txBody>
                    <a:bodyPr/>
                    <a:lstStyle/>
                    <a:p>
                      <a:pPr algn="ctr">
                        <a:spcBef>
                          <a:spcPts val="0"/>
                        </a:spcBef>
                        <a:spcAft>
                          <a:spcPts val="0"/>
                        </a:spcAft>
                      </a:pPr>
                      <a:r>
                        <a:rPr lang="uz-Cyrl-UZ" sz="1000" dirty="0" smtClean="0">
                          <a:latin typeface="Times New Roman" pitchFamily="18" charset="0"/>
                          <a:cs typeface="Times New Roman" pitchFamily="18" charset="0"/>
                        </a:rPr>
                        <a:t>шу жумладан:</a:t>
                      </a:r>
                      <a:endParaRPr lang="ru-RU" sz="1000" dirty="0">
                        <a:latin typeface="Times New Roman" pitchFamily="18" charset="0"/>
                        <a:cs typeface="Times New Roman" pitchFamily="18" charset="0"/>
                      </a:endParaRPr>
                    </a:p>
                  </a:txBody>
                  <a:tcPr marL="91450" marR="91450" marT="45727" marB="45727" anchor="ctr"/>
                </a:tc>
                <a:tc>
                  <a:txBody>
                    <a:bodyPr/>
                    <a:lstStyle/>
                    <a:p>
                      <a:pPr algn="ctr">
                        <a:spcBef>
                          <a:spcPts val="0"/>
                        </a:spcBef>
                        <a:spcAft>
                          <a:spcPts val="0"/>
                        </a:spcAft>
                      </a:pPr>
                      <a:endParaRPr lang="ru-RU" sz="1000" dirty="0">
                        <a:latin typeface="Times New Roman" pitchFamily="18" charset="0"/>
                        <a:cs typeface="Times New Roman" pitchFamily="18" charset="0"/>
                      </a:endParaRPr>
                    </a:p>
                  </a:txBody>
                  <a:tcPr marL="91450" marR="91450" marT="45727" marB="45727" anchor="ctr"/>
                </a:tc>
                <a:extLst>
                  <a:ext uri="{0D108BD9-81ED-4DB2-BD59-A6C34878D82A}">
                    <a16:rowId xmlns:a16="http://schemas.microsoft.com/office/drawing/2014/main" xmlns="" val="10005"/>
                  </a:ext>
                </a:extLst>
              </a:tr>
              <a:tr h="257816">
                <a:tc>
                  <a:txBody>
                    <a:bodyPr/>
                    <a:lstStyle/>
                    <a:p>
                      <a:pPr algn="l">
                        <a:spcBef>
                          <a:spcPts val="0"/>
                        </a:spcBef>
                        <a:spcAft>
                          <a:spcPts val="0"/>
                        </a:spcAft>
                      </a:pPr>
                      <a:r>
                        <a:rPr lang="uz-Cyrl-UZ" sz="1000" dirty="0" smtClean="0">
                          <a:latin typeface="Times New Roman" pitchFamily="18" charset="0"/>
                          <a:cs typeface="Times New Roman" pitchFamily="18" charset="0"/>
                        </a:rPr>
                        <a:t>ўз маблағи</a:t>
                      </a:r>
                      <a:endParaRPr lang="ru-RU" sz="1000" dirty="0">
                        <a:latin typeface="Times New Roman" pitchFamily="18" charset="0"/>
                        <a:cs typeface="Times New Roman" pitchFamily="18" charset="0"/>
                      </a:endParaRPr>
                    </a:p>
                  </a:txBody>
                  <a:tcPr marL="91450" marR="91450" marT="45727" marB="45727" anchor="ctr"/>
                </a:tc>
                <a:tc>
                  <a:txBody>
                    <a:bodyPr/>
                    <a:lstStyle/>
                    <a:p>
                      <a:pPr algn="ctr">
                        <a:spcBef>
                          <a:spcPts val="0"/>
                        </a:spcBef>
                        <a:spcAft>
                          <a:spcPts val="0"/>
                        </a:spcAft>
                      </a:pPr>
                      <a:r>
                        <a:rPr lang="uz-Cyrl-UZ" sz="1000" dirty="0" smtClean="0">
                          <a:latin typeface="Times New Roman" pitchFamily="18" charset="0"/>
                          <a:cs typeface="Times New Roman" pitchFamily="18" charset="0"/>
                        </a:rPr>
                        <a:t>500.0 млн сўм</a:t>
                      </a:r>
                      <a:endParaRPr lang="ru-RU" sz="1000" dirty="0">
                        <a:latin typeface="Times New Roman" pitchFamily="18" charset="0"/>
                        <a:cs typeface="Times New Roman" pitchFamily="18" charset="0"/>
                      </a:endParaRPr>
                    </a:p>
                  </a:txBody>
                  <a:tcPr marL="91450" marR="91450" marT="45727" marB="45727" anchor="ctr"/>
                </a:tc>
                <a:extLst>
                  <a:ext uri="{0D108BD9-81ED-4DB2-BD59-A6C34878D82A}">
                    <a16:rowId xmlns:a16="http://schemas.microsoft.com/office/drawing/2014/main" xmlns="" val="10006"/>
                  </a:ext>
                </a:extLst>
              </a:tr>
              <a:tr h="257816">
                <a:tc>
                  <a:txBody>
                    <a:bodyPr/>
                    <a:lstStyle/>
                    <a:p>
                      <a:pPr algn="l">
                        <a:spcBef>
                          <a:spcPts val="0"/>
                        </a:spcBef>
                        <a:spcAft>
                          <a:spcPts val="0"/>
                        </a:spcAft>
                      </a:pPr>
                      <a:r>
                        <a:rPr lang="uz-Cyrl-UZ" sz="1000" dirty="0" smtClean="0">
                          <a:latin typeface="Times New Roman" pitchFamily="18" charset="0"/>
                          <a:cs typeface="Times New Roman" pitchFamily="18" charset="0"/>
                        </a:rPr>
                        <a:t>банк кредити</a:t>
                      </a:r>
                      <a:endParaRPr lang="ru-RU" sz="1000" dirty="0">
                        <a:latin typeface="Times New Roman" pitchFamily="18" charset="0"/>
                        <a:cs typeface="Times New Roman" pitchFamily="18" charset="0"/>
                      </a:endParaRPr>
                    </a:p>
                  </a:txBody>
                  <a:tcPr marL="91450" marR="91450" marT="45727" marB="45727" anchor="ctr"/>
                </a:tc>
                <a:tc>
                  <a:txBody>
                    <a:bodyPr/>
                    <a:lstStyle/>
                    <a:p>
                      <a:pPr algn="ctr">
                        <a:spcBef>
                          <a:spcPts val="0"/>
                        </a:spcBef>
                        <a:spcAft>
                          <a:spcPts val="0"/>
                        </a:spcAft>
                      </a:pPr>
                      <a:r>
                        <a:rPr lang="uz-Cyrl-UZ"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marL="91450" marR="91450" marT="45727" marB="45727" anchor="ctr"/>
                </a:tc>
                <a:extLst>
                  <a:ext uri="{0D108BD9-81ED-4DB2-BD59-A6C34878D82A}">
                    <a16:rowId xmlns:a16="http://schemas.microsoft.com/office/drawing/2014/main" xmlns="" val="10007"/>
                  </a:ext>
                </a:extLst>
              </a:tr>
              <a:tr h="257816">
                <a:tc>
                  <a:txBody>
                    <a:bodyPr/>
                    <a:lstStyle/>
                    <a:p>
                      <a:pPr algn="l">
                        <a:spcBef>
                          <a:spcPts val="0"/>
                        </a:spcBef>
                        <a:spcAft>
                          <a:spcPts val="0"/>
                        </a:spcAft>
                      </a:pPr>
                      <a:r>
                        <a:rPr lang="uz-Cyrl-UZ" sz="1000" dirty="0" smtClean="0">
                          <a:latin typeface="Times New Roman" pitchFamily="18" charset="0"/>
                          <a:cs typeface="Times New Roman" pitchFamily="18" charset="0"/>
                        </a:rPr>
                        <a:t>хорижий инвестиция </a:t>
                      </a:r>
                      <a:endParaRPr lang="ru-RU" sz="1000" dirty="0">
                        <a:latin typeface="Times New Roman" pitchFamily="18" charset="0"/>
                        <a:cs typeface="Times New Roman" pitchFamily="18" charset="0"/>
                      </a:endParaRPr>
                    </a:p>
                  </a:txBody>
                  <a:tcPr marL="91450" marR="91450" marT="45727" marB="45727" anchor="ctr"/>
                </a:tc>
                <a:tc>
                  <a:txBody>
                    <a:bodyPr/>
                    <a:lstStyle/>
                    <a:p>
                      <a:pPr algn="ctr">
                        <a:spcBef>
                          <a:spcPts val="0"/>
                        </a:spcBef>
                        <a:spcAft>
                          <a:spcPts val="0"/>
                        </a:spcAft>
                      </a:pPr>
                      <a:r>
                        <a:rPr lang="uz-Cyrl-UZ"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marL="91450" marR="91450" marT="45727" marB="45727" anchor="ctr"/>
                </a:tc>
                <a:extLst>
                  <a:ext uri="{0D108BD9-81ED-4DB2-BD59-A6C34878D82A}">
                    <a16:rowId xmlns:a16="http://schemas.microsoft.com/office/drawing/2014/main" xmlns="" val="10008"/>
                  </a:ext>
                </a:extLst>
              </a:tr>
              <a:tr h="273829">
                <a:tc>
                  <a:txBody>
                    <a:bodyPr/>
                    <a:lstStyle/>
                    <a:p>
                      <a:pPr algn="l">
                        <a:spcBef>
                          <a:spcPts val="0"/>
                        </a:spcBef>
                        <a:spcAft>
                          <a:spcPts val="0"/>
                        </a:spcAft>
                      </a:pPr>
                      <a:r>
                        <a:rPr lang="uz-Cyrl-UZ" sz="1000" dirty="0" smtClean="0">
                          <a:latin typeface="Times New Roman" pitchFamily="18" charset="0"/>
                          <a:cs typeface="Times New Roman" pitchFamily="18" charset="0"/>
                        </a:rPr>
                        <a:t>Хизмат</a:t>
                      </a:r>
                      <a:r>
                        <a:rPr lang="uz-Cyrl-UZ" sz="1000" baseline="0" dirty="0" smtClean="0">
                          <a:latin typeface="Times New Roman" pitchFamily="18" charset="0"/>
                          <a:cs typeface="Times New Roman" pitchFamily="18" charset="0"/>
                        </a:rPr>
                        <a:t> кўрсатувчи банк</a:t>
                      </a:r>
                      <a:endParaRPr lang="ru-RU" sz="1000" dirty="0">
                        <a:latin typeface="Times New Roman" pitchFamily="18" charset="0"/>
                        <a:cs typeface="Times New Roman" pitchFamily="18" charset="0"/>
                      </a:endParaRPr>
                    </a:p>
                  </a:txBody>
                  <a:tcPr marL="91450" marR="91450" marT="45727" marB="45727" anchor="ctr"/>
                </a:tc>
                <a:tc>
                  <a:txBody>
                    <a:bodyPr/>
                    <a:lstStyle/>
                    <a:p>
                      <a:pPr algn="ctr">
                        <a:spcBef>
                          <a:spcPts val="0"/>
                        </a:spcBef>
                        <a:spcAft>
                          <a:spcPts val="0"/>
                        </a:spcAft>
                      </a:pPr>
                      <a:r>
                        <a:rPr lang="uz-Cyrl-UZ" sz="1000" dirty="0" smtClean="0">
                          <a:latin typeface="Times New Roman" pitchFamily="18" charset="0"/>
                          <a:cs typeface="Times New Roman" pitchFamily="18" charset="0"/>
                        </a:rPr>
                        <a:t>АИТБ "Ипак йўли банк"</a:t>
                      </a:r>
                      <a:endParaRPr lang="ru-RU" sz="1000" dirty="0">
                        <a:latin typeface="Times New Roman" pitchFamily="18" charset="0"/>
                        <a:cs typeface="Times New Roman" pitchFamily="18" charset="0"/>
                      </a:endParaRPr>
                    </a:p>
                  </a:txBody>
                  <a:tcPr marL="91450" marR="91450" marT="45727" marB="45727" anchor="ctr"/>
                </a:tc>
                <a:extLst>
                  <a:ext uri="{0D108BD9-81ED-4DB2-BD59-A6C34878D82A}">
                    <a16:rowId xmlns:a16="http://schemas.microsoft.com/office/drawing/2014/main" xmlns="" val="10009"/>
                  </a:ext>
                </a:extLst>
              </a:tr>
              <a:tr h="257816">
                <a:tc>
                  <a:txBody>
                    <a:bodyPr/>
                    <a:lstStyle/>
                    <a:p>
                      <a:pPr algn="l">
                        <a:spcBef>
                          <a:spcPts val="0"/>
                        </a:spcBef>
                        <a:spcAft>
                          <a:spcPts val="0"/>
                        </a:spcAft>
                      </a:pPr>
                      <a:r>
                        <a:rPr lang="uz-Cyrl-UZ" sz="1000" dirty="0" smtClean="0">
                          <a:latin typeface="Times New Roman" pitchFamily="18" charset="0"/>
                          <a:cs typeface="Times New Roman" pitchFamily="18" charset="0"/>
                        </a:rPr>
                        <a:t>Умумий</a:t>
                      </a:r>
                      <a:r>
                        <a:rPr lang="uz-Cyrl-UZ" sz="1000" baseline="0" dirty="0" smtClean="0">
                          <a:latin typeface="Times New Roman" pitchFamily="18" charset="0"/>
                          <a:cs typeface="Times New Roman" pitchFamily="18" charset="0"/>
                        </a:rPr>
                        <a:t> ер майдони</a:t>
                      </a:r>
                      <a:endParaRPr lang="ru-RU" sz="1000" dirty="0">
                        <a:latin typeface="Times New Roman" pitchFamily="18" charset="0"/>
                        <a:cs typeface="Times New Roman" pitchFamily="18" charset="0"/>
                      </a:endParaRPr>
                    </a:p>
                  </a:txBody>
                  <a:tcPr marL="91450" marR="91450" marT="45727" marB="45727" anchor="ctr"/>
                </a:tc>
                <a:tc>
                  <a:txBody>
                    <a:bodyPr/>
                    <a:lstStyle/>
                    <a:p>
                      <a:pPr algn="ctr">
                        <a:spcBef>
                          <a:spcPts val="0"/>
                        </a:spcBef>
                        <a:spcAft>
                          <a:spcPts val="0"/>
                        </a:spcAft>
                      </a:pPr>
                      <a:r>
                        <a:rPr lang="uz-Cyrl-UZ" sz="1000" dirty="0" smtClean="0">
                          <a:latin typeface="Times New Roman" pitchFamily="18" charset="0"/>
                          <a:cs typeface="Times New Roman" pitchFamily="18" charset="0"/>
                        </a:rPr>
                        <a:t>0,35</a:t>
                      </a:r>
                      <a:r>
                        <a:rPr lang="uz-Cyrl-UZ" sz="1000" baseline="0" dirty="0" smtClean="0">
                          <a:latin typeface="Times New Roman" pitchFamily="18" charset="0"/>
                          <a:cs typeface="Times New Roman" pitchFamily="18" charset="0"/>
                        </a:rPr>
                        <a:t> </a:t>
                      </a:r>
                      <a:r>
                        <a:rPr lang="uz-Cyrl-UZ" sz="1000" dirty="0" smtClean="0">
                          <a:latin typeface="Times New Roman" pitchFamily="18" charset="0"/>
                          <a:cs typeface="Times New Roman" pitchFamily="18" charset="0"/>
                        </a:rPr>
                        <a:t>га</a:t>
                      </a:r>
                      <a:endParaRPr lang="ru-RU" sz="1000" dirty="0">
                        <a:latin typeface="Times New Roman" pitchFamily="18" charset="0"/>
                        <a:cs typeface="Times New Roman" pitchFamily="18" charset="0"/>
                      </a:endParaRPr>
                    </a:p>
                  </a:txBody>
                  <a:tcPr marL="91450" marR="91450" marT="45727" marB="45727" anchor="ctr"/>
                </a:tc>
                <a:extLst>
                  <a:ext uri="{0D108BD9-81ED-4DB2-BD59-A6C34878D82A}">
                    <a16:rowId xmlns:a16="http://schemas.microsoft.com/office/drawing/2014/main" xmlns="" val="10010"/>
                  </a:ext>
                </a:extLst>
              </a:tr>
              <a:tr h="257816">
                <a:tc>
                  <a:txBody>
                    <a:bodyPr/>
                    <a:lstStyle/>
                    <a:p>
                      <a:pPr algn="l">
                        <a:spcBef>
                          <a:spcPts val="0"/>
                        </a:spcBef>
                        <a:spcAft>
                          <a:spcPts val="0"/>
                        </a:spcAft>
                      </a:pPr>
                      <a:r>
                        <a:rPr lang="uz-Cyrl-UZ" sz="1000" dirty="0" smtClean="0">
                          <a:latin typeface="Times New Roman" pitchFamily="18" charset="0"/>
                          <a:cs typeface="Times New Roman" pitchFamily="18" charset="0"/>
                        </a:rPr>
                        <a:t>Яратиладиган иш ўрни</a:t>
                      </a:r>
                      <a:endParaRPr lang="ru-RU" sz="1000" dirty="0">
                        <a:latin typeface="Times New Roman" pitchFamily="18" charset="0"/>
                        <a:cs typeface="Times New Roman" pitchFamily="18" charset="0"/>
                      </a:endParaRPr>
                    </a:p>
                  </a:txBody>
                  <a:tcPr marL="91450" marR="91450" marT="45727" marB="45727" anchor="ctr"/>
                </a:tc>
                <a:tc>
                  <a:txBody>
                    <a:bodyPr/>
                    <a:lstStyle/>
                    <a:p>
                      <a:pPr algn="ctr">
                        <a:spcBef>
                          <a:spcPts val="0"/>
                        </a:spcBef>
                        <a:spcAft>
                          <a:spcPts val="0"/>
                        </a:spcAft>
                      </a:pPr>
                      <a:r>
                        <a:rPr lang="uz-Cyrl-UZ" sz="1000" dirty="0" smtClean="0">
                          <a:latin typeface="Times New Roman" pitchFamily="18" charset="0"/>
                          <a:cs typeface="Times New Roman" pitchFamily="18" charset="0"/>
                        </a:rPr>
                        <a:t>10 киши</a:t>
                      </a:r>
                      <a:endParaRPr lang="ru-RU" sz="1000" dirty="0">
                        <a:latin typeface="Times New Roman" pitchFamily="18" charset="0"/>
                        <a:cs typeface="Times New Roman" pitchFamily="18" charset="0"/>
                      </a:endParaRPr>
                    </a:p>
                  </a:txBody>
                  <a:tcPr marL="91450" marR="91450" marT="45727" marB="45727" anchor="ctr"/>
                </a:tc>
                <a:extLst>
                  <a:ext uri="{0D108BD9-81ED-4DB2-BD59-A6C34878D82A}">
                    <a16:rowId xmlns:a16="http://schemas.microsoft.com/office/drawing/2014/main" xmlns="" val="10011"/>
                  </a:ext>
                </a:extLst>
              </a:tr>
              <a:tr h="257816">
                <a:tc>
                  <a:txBody>
                    <a:bodyPr/>
                    <a:lstStyle/>
                    <a:p>
                      <a:pPr algn="l">
                        <a:spcBef>
                          <a:spcPts val="0"/>
                        </a:spcBef>
                        <a:spcAft>
                          <a:spcPts val="0"/>
                        </a:spcAft>
                      </a:pPr>
                      <a:r>
                        <a:rPr lang="uz-Cyrl-UZ" sz="1000" dirty="0" smtClean="0">
                          <a:latin typeface="Times New Roman" pitchFamily="18" charset="0"/>
                          <a:cs typeface="Times New Roman" pitchFamily="18" charset="0"/>
                        </a:rPr>
                        <a:t>Ишга тушириш муддати</a:t>
                      </a:r>
                      <a:endParaRPr lang="ru-RU" sz="1000" dirty="0">
                        <a:latin typeface="Times New Roman" pitchFamily="18" charset="0"/>
                        <a:cs typeface="Times New Roman" pitchFamily="18" charset="0"/>
                      </a:endParaRPr>
                    </a:p>
                  </a:txBody>
                  <a:tcPr marL="91450" marR="91450" marT="45727" marB="45727" anchor="ctr"/>
                </a:tc>
                <a:tc>
                  <a:txBody>
                    <a:bodyPr/>
                    <a:lstStyle/>
                    <a:p>
                      <a:pPr algn="ctr">
                        <a:spcBef>
                          <a:spcPts val="0"/>
                        </a:spcBef>
                        <a:spcAft>
                          <a:spcPts val="0"/>
                        </a:spcAft>
                      </a:pPr>
                      <a:r>
                        <a:rPr lang="uz-Cyrl-UZ" sz="1000" dirty="0" smtClean="0">
                          <a:latin typeface="Times New Roman" pitchFamily="18" charset="0"/>
                          <a:cs typeface="Times New Roman" pitchFamily="18" charset="0"/>
                        </a:rPr>
                        <a:t>2019 йил июн</a:t>
                      </a:r>
                    </a:p>
                  </a:txBody>
                  <a:tcPr marL="91450" marR="91450" marT="45727" marB="45727" anchor="ctr"/>
                </a:tc>
                <a:extLst>
                  <a:ext uri="{0D108BD9-81ED-4DB2-BD59-A6C34878D82A}">
                    <a16:rowId xmlns:a16="http://schemas.microsoft.com/office/drawing/2014/main" xmlns="" val="10012"/>
                  </a:ext>
                </a:extLst>
              </a:tr>
            </a:tbl>
          </a:graphicData>
        </a:graphic>
      </p:graphicFrame>
      <p:pic>
        <p:nvPicPr>
          <p:cNvPr id="17455" name="Picture 6"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51589" y="4869090"/>
            <a:ext cx="2109107" cy="1697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56" name="Picture 8"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42339" y="3147786"/>
            <a:ext cx="2169206" cy="1567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57" name="Picture 12"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20974" y="3147786"/>
            <a:ext cx="2107973" cy="1567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58" name="Picture 51" descr="ÐÐ°ÑÑÐ¸Ð½ÐºÐ¸ Ð¿Ð¾ Ð·Ð°Ð¿ÑÐ¾ÑÑ Ð¿ÑÐ¾ÐµÐºÑÑ ÑÐµÑÐ¾Ð²"/>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0" y="859518"/>
            <a:ext cx="4339545" cy="2179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59" name="Picture 53" descr="ÐÐ¾ÑÐ¾Ð¶ÐµÐµ Ð¸Ð·Ð¾Ð±ÑÐ°Ð¶ÐµÐ½Ð¸Ðµ"/>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13349" y="4990420"/>
            <a:ext cx="1898196" cy="1525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60" name="Picture 2" descr="C:\Users\ADMIN\Desktop\Безымянный.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8831" y="4755697"/>
            <a:ext cx="3710214" cy="1683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26692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908" y="71414"/>
            <a:ext cx="8858248" cy="571504"/>
          </a:xfrm>
          <a:solidFill>
            <a:schemeClr val="accent5">
              <a:lumMod val="40000"/>
              <a:lumOff val="60000"/>
            </a:schemeClr>
          </a:solidFill>
          <a:ln>
            <a:miter lim="800000"/>
            <a:headEnd/>
            <a:tailEnd/>
          </a:ln>
          <a:extLst/>
        </p:spPr>
        <p:style>
          <a:lnRef idx="0">
            <a:schemeClr val="accent1"/>
          </a:lnRef>
          <a:fillRef idx="3">
            <a:schemeClr val="accent1"/>
          </a:fillRef>
          <a:effectRef idx="3">
            <a:schemeClr val="accent1"/>
          </a:effectRef>
          <a:fontRef idx="minor">
            <a:schemeClr val="lt1"/>
          </a:fontRef>
        </p:style>
        <p:txBody>
          <a:bodyPr>
            <a:noAutofit/>
          </a:bodyPr>
          <a:lstStyle/>
          <a:p>
            <a:pPr eaLnBrk="1" hangingPunct="1">
              <a:defRPr/>
            </a:pPr>
            <a:r>
              <a:rPr lang="uz-Cyrl-UZ" sz="3200" b="1" dirty="0" smtClean="0">
                <a:solidFill>
                  <a:srgbClr val="10253F"/>
                </a:solidFill>
                <a:latin typeface="Times New Roman" pitchFamily="18" charset="0"/>
                <a:cs typeface="Times New Roman" pitchFamily="18" charset="0"/>
              </a:rPr>
              <a:t>Транспорт инфратузилмаси</a:t>
            </a:r>
            <a:endParaRPr lang="ru-RU" sz="3200" b="1" dirty="0" smtClean="0">
              <a:solidFill>
                <a:srgbClr val="10253F"/>
              </a:solidFill>
              <a:latin typeface="Times New Roman" pitchFamily="18" charset="0"/>
              <a:cs typeface="Times New Roman" pitchFamily="18" charset="0"/>
            </a:endParaRPr>
          </a:p>
        </p:txBody>
      </p:sp>
      <p:sp>
        <p:nvSpPr>
          <p:cNvPr id="4101" name="AutoShape 2" descr="ÐÐ°ÑÑÐ¸Ð½ÐºÐ¸ Ð¿Ð¾ Ð·Ð°Ð¿ÑÐ¾ÑÑ Ð½Ð°ÑÐµÐ»ÐµÐ½Ð¸Ðµ"/>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102" name="AutoShape 4" descr="ÐÐ°ÑÑÐ¸Ð½ÐºÐ¸ Ð¿Ð¾ Ð·Ð°Ð¿ÑÐ¾ÑÑ Ð½Ð°ÑÐµÐ»ÐµÐ½Ð¸Ðµ"/>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103" name="Заголовок 1"/>
          <p:cNvSpPr txBox="1">
            <a:spLocks/>
          </p:cNvSpPr>
          <p:nvPr/>
        </p:nvSpPr>
        <p:spPr bwMode="auto">
          <a:xfrm>
            <a:off x="107950" y="1000125"/>
            <a:ext cx="471487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uz-Cyrl-UZ" altLang="ru-RU" sz="2000" b="1">
                <a:solidFill>
                  <a:srgbClr val="10253F"/>
                </a:solidFill>
                <a:latin typeface="Times New Roman" pitchFamily="18" charset="0"/>
                <a:cs typeface="Times New Roman" pitchFamily="18" charset="0"/>
              </a:rPr>
              <a:t>Ҳаво йўллар –</a:t>
            </a:r>
            <a:r>
              <a:rPr lang="en-US" altLang="ru-RU" sz="2000" b="1">
                <a:solidFill>
                  <a:srgbClr val="10253F"/>
                </a:solidFill>
                <a:latin typeface="Times New Roman" pitchFamily="18" charset="0"/>
                <a:cs typeface="Times New Roman" pitchFamily="18" charset="0"/>
              </a:rPr>
              <a:t> </a:t>
            </a:r>
            <a:r>
              <a:rPr lang="uz-Cyrl-UZ" altLang="ru-RU" sz="2000" b="1">
                <a:solidFill>
                  <a:srgbClr val="10253F"/>
                </a:solidFill>
                <a:latin typeface="Times New Roman" pitchFamily="18" charset="0"/>
                <a:cs typeface="Times New Roman" pitchFamily="18" charset="0"/>
              </a:rPr>
              <a:t>Самарқанд Халқаро аэрапортигача масофа</a:t>
            </a:r>
            <a:r>
              <a:rPr lang="en-US" altLang="ru-RU" sz="2000" b="1">
                <a:solidFill>
                  <a:srgbClr val="10253F"/>
                </a:solidFill>
                <a:latin typeface="Times New Roman" pitchFamily="18" charset="0"/>
                <a:cs typeface="Times New Roman" pitchFamily="18" charset="0"/>
              </a:rPr>
              <a:t> – </a:t>
            </a:r>
            <a:r>
              <a:rPr lang="uz-Cyrl-UZ" altLang="ru-RU" sz="2000" b="1">
                <a:solidFill>
                  <a:srgbClr val="FF0000"/>
                </a:solidFill>
                <a:latin typeface="Times New Roman" pitchFamily="18" charset="0"/>
                <a:cs typeface="Times New Roman" pitchFamily="18" charset="0"/>
              </a:rPr>
              <a:t>90</a:t>
            </a:r>
            <a:r>
              <a:rPr lang="en-US" altLang="ru-RU" sz="2000" b="1">
                <a:solidFill>
                  <a:srgbClr val="10253F"/>
                </a:solidFill>
                <a:latin typeface="Times New Roman" pitchFamily="18" charset="0"/>
                <a:cs typeface="Times New Roman" pitchFamily="18" charset="0"/>
              </a:rPr>
              <a:t> km</a:t>
            </a:r>
            <a:endParaRPr lang="ru-RU" altLang="ru-RU" sz="2000" b="1">
              <a:solidFill>
                <a:srgbClr val="10253F"/>
              </a:solidFill>
              <a:latin typeface="Times New Roman" pitchFamily="18" charset="0"/>
              <a:cs typeface="Times New Roman" pitchFamily="18" charset="0"/>
            </a:endParaRPr>
          </a:p>
        </p:txBody>
      </p:sp>
      <p:sp>
        <p:nvSpPr>
          <p:cNvPr id="4104" name="Заголовок 1"/>
          <p:cNvSpPr txBox="1">
            <a:spLocks/>
          </p:cNvSpPr>
          <p:nvPr/>
        </p:nvSpPr>
        <p:spPr bwMode="auto">
          <a:xfrm>
            <a:off x="107950" y="1857375"/>
            <a:ext cx="5075238"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uz-Cyrl-UZ" altLang="ru-RU" sz="2000" b="1">
                <a:solidFill>
                  <a:srgbClr val="10253F"/>
                </a:solidFill>
                <a:latin typeface="Times New Roman" pitchFamily="18" charset="0"/>
                <a:cs typeface="Times New Roman" pitchFamily="18" charset="0"/>
              </a:rPr>
              <a:t>Темир йўллар – масофа темир йўлларга</a:t>
            </a:r>
            <a:r>
              <a:rPr lang="en-US" altLang="ru-RU" sz="2400" b="1">
                <a:solidFill>
                  <a:srgbClr val="10253F"/>
                </a:solidFill>
                <a:latin typeface="Times New Roman" pitchFamily="18" charset="0"/>
                <a:cs typeface="Times New Roman" pitchFamily="18" charset="0"/>
              </a:rPr>
              <a:t> </a:t>
            </a:r>
            <a:r>
              <a:rPr lang="uz-Cyrl-UZ" altLang="ru-RU" sz="2400" b="1">
                <a:solidFill>
                  <a:srgbClr val="10253F"/>
                </a:solidFill>
                <a:latin typeface="Times New Roman" pitchFamily="18" charset="0"/>
                <a:cs typeface="Times New Roman" pitchFamily="18" charset="0"/>
              </a:rPr>
              <a:t>- </a:t>
            </a:r>
            <a:r>
              <a:rPr lang="en-US" altLang="ru-RU" sz="2000" b="1">
                <a:solidFill>
                  <a:srgbClr val="FF0000"/>
                </a:solidFill>
                <a:latin typeface="Times New Roman" pitchFamily="18" charset="0"/>
                <a:cs typeface="Times New Roman" pitchFamily="18" charset="0"/>
              </a:rPr>
              <a:t>5</a:t>
            </a:r>
            <a:r>
              <a:rPr lang="uz-Cyrl-UZ" altLang="ru-RU" sz="2000" b="1">
                <a:solidFill>
                  <a:srgbClr val="10253F"/>
                </a:solidFill>
                <a:latin typeface="Times New Roman" pitchFamily="18" charset="0"/>
                <a:cs typeface="Times New Roman" pitchFamily="18" charset="0"/>
              </a:rPr>
              <a:t> </a:t>
            </a:r>
            <a:r>
              <a:rPr lang="en-US" altLang="ru-RU" sz="2000" b="1">
                <a:solidFill>
                  <a:srgbClr val="10253F"/>
                </a:solidFill>
                <a:latin typeface="Times New Roman" pitchFamily="18" charset="0"/>
                <a:cs typeface="Times New Roman" pitchFamily="18" charset="0"/>
              </a:rPr>
              <a:t>km</a:t>
            </a:r>
            <a:endParaRPr lang="ru-RU" altLang="ru-RU" sz="2400" b="1">
              <a:solidFill>
                <a:srgbClr val="10253F"/>
              </a:solidFill>
              <a:latin typeface="Times New Roman" pitchFamily="18" charset="0"/>
              <a:cs typeface="Times New Roman" pitchFamily="18" charset="0"/>
            </a:endParaRPr>
          </a:p>
        </p:txBody>
      </p:sp>
      <p:sp>
        <p:nvSpPr>
          <p:cNvPr id="4105" name="Заголовок 1"/>
          <p:cNvSpPr txBox="1">
            <a:spLocks/>
          </p:cNvSpPr>
          <p:nvPr/>
        </p:nvSpPr>
        <p:spPr bwMode="auto">
          <a:xfrm>
            <a:off x="107950" y="2714625"/>
            <a:ext cx="471487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uz-Cyrl-UZ" altLang="ru-RU" sz="2000" b="1">
                <a:solidFill>
                  <a:srgbClr val="10253F"/>
                </a:solidFill>
                <a:latin typeface="Times New Roman" pitchFamily="18" charset="0"/>
                <a:cs typeface="Times New Roman" pitchFamily="18" charset="0"/>
              </a:rPr>
              <a:t>Магистрал – </a:t>
            </a:r>
            <a:r>
              <a:rPr lang="en-US" altLang="ru-RU" sz="2000" b="1">
                <a:solidFill>
                  <a:srgbClr val="10253F"/>
                </a:solidFill>
                <a:latin typeface="Times New Roman" pitchFamily="18" charset="0"/>
                <a:cs typeface="Times New Roman" pitchFamily="18" charset="0"/>
              </a:rPr>
              <a:t>M</a:t>
            </a:r>
            <a:r>
              <a:rPr lang="uz-Cyrl-UZ" altLang="ru-RU" sz="2000" b="1">
                <a:solidFill>
                  <a:srgbClr val="10253F"/>
                </a:solidFill>
                <a:latin typeface="Times New Roman" pitchFamily="18" charset="0"/>
                <a:cs typeface="Times New Roman" pitchFamily="18" charset="0"/>
              </a:rPr>
              <a:t>-39 –Халқаро автомобил йўллари </a:t>
            </a:r>
            <a:r>
              <a:rPr lang="uz-Cyrl-UZ" altLang="ru-RU" sz="2000" b="1">
                <a:solidFill>
                  <a:srgbClr val="FF0000"/>
                </a:solidFill>
                <a:latin typeface="Times New Roman" pitchFamily="18" charset="0"/>
                <a:cs typeface="Times New Roman" pitchFamily="18" charset="0"/>
              </a:rPr>
              <a:t>1</a:t>
            </a:r>
            <a:r>
              <a:rPr lang="en-US" altLang="ru-RU" sz="2000" b="1">
                <a:solidFill>
                  <a:srgbClr val="FF0000"/>
                </a:solidFill>
                <a:latin typeface="Times New Roman" pitchFamily="18" charset="0"/>
                <a:cs typeface="Times New Roman" pitchFamily="18" charset="0"/>
              </a:rPr>
              <a:t>7.8</a:t>
            </a:r>
            <a:r>
              <a:rPr lang="uz-Cyrl-UZ" altLang="ru-RU" sz="2000" b="1">
                <a:solidFill>
                  <a:srgbClr val="FF0000"/>
                </a:solidFill>
                <a:latin typeface="Times New Roman" pitchFamily="18" charset="0"/>
                <a:cs typeface="Times New Roman" pitchFamily="18" charset="0"/>
              </a:rPr>
              <a:t> </a:t>
            </a:r>
            <a:r>
              <a:rPr lang="en-US" altLang="ru-RU" sz="2000" b="1">
                <a:solidFill>
                  <a:srgbClr val="10253F"/>
                </a:solidFill>
                <a:latin typeface="Times New Roman" pitchFamily="18" charset="0"/>
                <a:cs typeface="Times New Roman" pitchFamily="18" charset="0"/>
              </a:rPr>
              <a:t>km</a:t>
            </a:r>
            <a:endParaRPr lang="ru-RU" altLang="ru-RU" sz="2000" b="1">
              <a:solidFill>
                <a:srgbClr val="10253F"/>
              </a:solidFill>
              <a:latin typeface="Times New Roman" pitchFamily="18" charset="0"/>
              <a:cs typeface="Times New Roman" pitchFamily="18" charset="0"/>
            </a:endParaRPr>
          </a:p>
        </p:txBody>
      </p:sp>
      <p:pic>
        <p:nvPicPr>
          <p:cNvPr id="4106" name="Picture 14" descr="ÐÐ°ÑÑÐ¸Ð½ÐºÐ¸ Ð¿Ð¾ Ð·Ð°Ð¿ÑÐ¾ÑÑ ÐÐ²ÑÐ¾Ð¼Ð¾Ð±Ð¸Ð»ÑÐ½Ð°Ñ Ð´Ð¾ÑÐ¾Ð³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59413" y="4132263"/>
            <a:ext cx="3494087" cy="239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7" name="Picture 18" descr="ÐÐ°ÑÑÐ¸Ð½ÐºÐ¸ Ð¿Ð¾ Ð·Ð°Ð¿ÑÐ¾ÑÑ ÑÐ·Ð±ÐµÐºÑÐºÐ¸Ðµ ÑÐ°Ð¼Ð¾Ð»ÑÑÑ"/>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725" y="1095375"/>
            <a:ext cx="3562350" cy="223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8" name="Picture 20" descr="ÐÐ°ÑÑÐ¸Ð½ÐºÐ¸ Ð¿Ð¾ Ð·Ð°Ð¿ÑÐ¾ÑÑ Ð¿Ð¾ÐµÐ·Ð´ Ð² ÑÐ·Ð±ÐµÐºÐ¸ÑÑÐ°Ð½Ðµ"/>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5575" y="4132263"/>
            <a:ext cx="3984625" cy="237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06585634"/>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06" y="71414"/>
            <a:ext cx="8929718" cy="714380"/>
          </a:xfrm>
          <a:solidFill>
            <a:schemeClr val="accent5">
              <a:lumMod val="40000"/>
              <a:lumOff val="60000"/>
            </a:schemeClr>
          </a:solidFill>
          <a:ln>
            <a:miter lim="800000"/>
            <a:headEnd/>
            <a:tailEnd/>
          </a:ln>
          <a:extLst/>
        </p:spPr>
        <p:style>
          <a:lnRef idx="0">
            <a:schemeClr val="accent1"/>
          </a:lnRef>
          <a:fillRef idx="3">
            <a:schemeClr val="accent1"/>
          </a:fillRef>
          <a:effectRef idx="3">
            <a:schemeClr val="accent1"/>
          </a:effectRef>
          <a:fontRef idx="minor">
            <a:schemeClr val="lt1"/>
          </a:fontRef>
        </p:style>
        <p:txBody>
          <a:bodyPr>
            <a:noAutofit/>
          </a:bodyPr>
          <a:lstStyle/>
          <a:p>
            <a:pPr eaLnBrk="1" hangingPunct="1">
              <a:defRPr/>
            </a:pPr>
            <a:r>
              <a:rPr lang="uz-Cyrl-UZ" sz="3200" b="1" dirty="0" smtClean="0">
                <a:solidFill>
                  <a:srgbClr val="10253F"/>
                </a:solidFill>
                <a:latin typeface="Times New Roman" pitchFamily="18" charset="0"/>
                <a:cs typeface="Times New Roman" pitchFamily="18" charset="0"/>
              </a:rPr>
              <a:t>Ҳудуднинг инфратузилмаси</a:t>
            </a:r>
            <a:endParaRPr lang="ru-RU" sz="3200" b="1" dirty="0" smtClean="0">
              <a:solidFill>
                <a:srgbClr val="10253F"/>
              </a:solidFill>
              <a:latin typeface="Times New Roman" pitchFamily="18" charset="0"/>
              <a:cs typeface="Times New Roman" pitchFamily="18" charset="0"/>
            </a:endParaRPr>
          </a:p>
        </p:txBody>
      </p:sp>
      <p:sp>
        <p:nvSpPr>
          <p:cNvPr id="5125" name="AutoShape 2" descr="ÐÐ°ÑÑÐ¸Ð½ÐºÐ¸ Ð¿Ð¾ Ð·Ð°Ð¿ÑÐ¾ÑÑ Ð½Ð°ÑÐµÐ»ÐµÐ½Ð¸Ðµ"/>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5126" name="AutoShape 4" descr="ÐÐ°ÑÑÐ¸Ð½ÐºÐ¸ Ð¿Ð¾ Ð·Ð°Ð¿ÑÐ¾ÑÑ Ð½Ð°ÑÐµÐ»ÐµÐ½Ð¸Ðµ"/>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12" name="Прямоугольник 11"/>
          <p:cNvSpPr/>
          <p:nvPr/>
        </p:nvSpPr>
        <p:spPr>
          <a:xfrm>
            <a:off x="6572250" y="1285875"/>
            <a:ext cx="2500313" cy="2071688"/>
          </a:xfrm>
          <a:prstGeom prst="rect">
            <a:avLst/>
          </a:prstGeom>
          <a:solidFill>
            <a:schemeClr val="accent1">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b="1" dirty="0">
                <a:solidFill>
                  <a:schemeClr val="tx1"/>
                </a:solidFill>
                <a:latin typeface="Times New Roman" pitchFamily="18" charset="0"/>
                <a:cs typeface="Times New Roman" pitchFamily="18" charset="0"/>
              </a:rPr>
              <a:t>Табиий газ</a:t>
            </a:r>
            <a:r>
              <a:rPr lang="ru-RU" b="1" dirty="0">
                <a:solidFill>
                  <a:schemeClr val="tx1"/>
                </a:solidFill>
                <a:latin typeface="Times New Roman" pitchFamily="18" charset="0"/>
                <a:cs typeface="Times New Roman" pitchFamily="18" charset="0"/>
              </a:rPr>
              <a:t> – </a:t>
            </a:r>
          </a:p>
          <a:p>
            <a:pPr algn="ctr">
              <a:defRPr/>
            </a:pPr>
            <a:r>
              <a:rPr lang="uz-Cyrl-UZ" sz="1600" b="1" dirty="0" smtClean="0">
                <a:solidFill>
                  <a:schemeClr val="tx1"/>
                </a:solidFill>
                <a:latin typeface="Times New Roman" pitchFamily="18" charset="0"/>
                <a:cs typeface="Times New Roman" pitchFamily="18" charset="0"/>
              </a:rPr>
              <a:t>70</a:t>
            </a:r>
            <a:r>
              <a:rPr lang="ru-RU" b="1" dirty="0" smtClean="0">
                <a:solidFill>
                  <a:schemeClr val="tx1"/>
                </a:solidFill>
                <a:latin typeface="Times New Roman" pitchFamily="18" charset="0"/>
                <a:cs typeface="Times New Roman" pitchFamily="18" charset="0"/>
              </a:rPr>
              <a:t> </a:t>
            </a:r>
            <a:r>
              <a:rPr lang="uz-Cyrl-UZ" b="1" dirty="0">
                <a:solidFill>
                  <a:schemeClr val="tx1"/>
                </a:solidFill>
                <a:latin typeface="Times New Roman" pitchFamily="18" charset="0"/>
                <a:cs typeface="Times New Roman" pitchFamily="18" charset="0"/>
              </a:rPr>
              <a:t>млн</a:t>
            </a:r>
            <a:r>
              <a:rPr lang="ru-RU" b="1" dirty="0">
                <a:solidFill>
                  <a:schemeClr val="tx1"/>
                </a:solidFill>
                <a:latin typeface="Times New Roman" pitchFamily="18" charset="0"/>
                <a:cs typeface="Times New Roman" pitchFamily="18" charset="0"/>
              </a:rPr>
              <a:t>. </a:t>
            </a:r>
            <a:r>
              <a:rPr lang="uz-Cyrl-UZ" b="1" dirty="0">
                <a:solidFill>
                  <a:schemeClr val="tx1"/>
                </a:solidFill>
                <a:latin typeface="Times New Roman" pitchFamily="18" charset="0"/>
                <a:cs typeface="Times New Roman" pitchFamily="18" charset="0"/>
              </a:rPr>
              <a:t>куб/метр</a:t>
            </a:r>
            <a:r>
              <a:rPr lang="ru-RU" b="1" dirty="0">
                <a:solidFill>
                  <a:schemeClr val="tx1"/>
                </a:solidFill>
                <a:latin typeface="Times New Roman" pitchFamily="18" charset="0"/>
                <a:cs typeface="Times New Roman" pitchFamily="18" charset="0"/>
              </a:rPr>
              <a:t>, </a:t>
            </a:r>
          </a:p>
          <a:p>
            <a:pPr algn="ctr">
              <a:defRPr/>
            </a:pPr>
            <a:r>
              <a:rPr lang="uz-Cyrl-UZ" b="1" dirty="0">
                <a:solidFill>
                  <a:schemeClr val="tx1"/>
                </a:solidFill>
                <a:latin typeface="Times New Roman" pitchFamily="18" charset="0"/>
                <a:cs typeface="Times New Roman" pitchFamily="18" charset="0"/>
              </a:rPr>
              <a:t>Юқори босим</a:t>
            </a:r>
            <a:r>
              <a:rPr lang="ru-RU" b="1" dirty="0">
                <a:solidFill>
                  <a:schemeClr val="tx1"/>
                </a:solidFill>
                <a:latin typeface="Times New Roman" pitchFamily="18" charset="0"/>
                <a:cs typeface="Times New Roman" pitchFamily="18" charset="0"/>
              </a:rPr>
              <a:t>-</a:t>
            </a:r>
            <a:r>
              <a:rPr lang="ru-RU" sz="1600" b="1" dirty="0">
                <a:solidFill>
                  <a:schemeClr val="tx1"/>
                </a:solidFill>
                <a:latin typeface="Times New Roman" pitchFamily="18" charset="0"/>
                <a:cs typeface="Times New Roman" pitchFamily="18" charset="0"/>
              </a:rPr>
              <a:t>26,8 </a:t>
            </a:r>
            <a:r>
              <a:rPr lang="uz-Cyrl-UZ" b="1" dirty="0">
                <a:solidFill>
                  <a:schemeClr val="tx1"/>
                </a:solidFill>
                <a:latin typeface="Times New Roman" pitchFamily="18" charset="0"/>
                <a:cs typeface="Times New Roman" pitchFamily="18" charset="0"/>
              </a:rPr>
              <a:t>км</a:t>
            </a:r>
            <a:r>
              <a:rPr lang="ru-RU" b="1" dirty="0">
                <a:solidFill>
                  <a:schemeClr val="tx1"/>
                </a:solidFill>
                <a:latin typeface="Times New Roman" pitchFamily="18" charset="0"/>
                <a:cs typeface="Times New Roman" pitchFamily="18" charset="0"/>
              </a:rPr>
              <a:t>,</a:t>
            </a:r>
          </a:p>
          <a:p>
            <a:pPr algn="ctr">
              <a:defRPr/>
            </a:pPr>
            <a:r>
              <a:rPr lang="uz-Cyrl-UZ" b="1" dirty="0">
                <a:solidFill>
                  <a:schemeClr val="tx1"/>
                </a:solidFill>
                <a:latin typeface="Times New Roman" pitchFamily="18" charset="0"/>
                <a:cs typeface="Times New Roman" pitchFamily="18" charset="0"/>
              </a:rPr>
              <a:t>Ўртача босим </a:t>
            </a:r>
            <a:r>
              <a:rPr lang="uz-Cyrl-UZ" sz="1600" b="1" dirty="0">
                <a:solidFill>
                  <a:schemeClr val="tx1"/>
                </a:solidFill>
                <a:latin typeface="Times New Roman" pitchFamily="18" charset="0"/>
                <a:cs typeface="Times New Roman" pitchFamily="18" charset="0"/>
              </a:rPr>
              <a:t>– 70,1 </a:t>
            </a:r>
            <a:r>
              <a:rPr lang="uz-Cyrl-UZ" b="1" dirty="0">
                <a:solidFill>
                  <a:schemeClr val="tx1"/>
                </a:solidFill>
                <a:latin typeface="Times New Roman" pitchFamily="18" charset="0"/>
                <a:cs typeface="Times New Roman" pitchFamily="18" charset="0"/>
              </a:rPr>
              <a:t>км</a:t>
            </a:r>
            <a:endParaRPr lang="ru-RU" sz="1600" b="1" dirty="0">
              <a:solidFill>
                <a:schemeClr val="tx1"/>
              </a:solidFill>
              <a:latin typeface="Times New Roman" pitchFamily="18" charset="0"/>
              <a:cs typeface="Times New Roman" pitchFamily="18" charset="0"/>
            </a:endParaRPr>
          </a:p>
        </p:txBody>
      </p:sp>
      <p:sp>
        <p:nvSpPr>
          <p:cNvPr id="14" name="Прямоугольник 13"/>
          <p:cNvSpPr/>
          <p:nvPr/>
        </p:nvSpPr>
        <p:spPr>
          <a:xfrm>
            <a:off x="2235200" y="4057650"/>
            <a:ext cx="2192338" cy="2157413"/>
          </a:xfrm>
          <a:prstGeom prst="rect">
            <a:avLst/>
          </a:prstGeom>
          <a:solidFill>
            <a:schemeClr val="accent1">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b="1" dirty="0">
                <a:solidFill>
                  <a:schemeClr val="tx1"/>
                </a:solidFill>
                <a:latin typeface="Times New Roman" pitchFamily="18" charset="0"/>
                <a:cs typeface="Times New Roman" pitchFamily="18" charset="0"/>
              </a:rPr>
              <a:t>Сув</a:t>
            </a:r>
            <a:r>
              <a:rPr lang="ru-RU" b="1" dirty="0">
                <a:solidFill>
                  <a:schemeClr val="tx1"/>
                </a:solidFill>
                <a:latin typeface="Times New Roman" pitchFamily="18" charset="0"/>
                <a:cs typeface="Times New Roman" pitchFamily="18" charset="0"/>
              </a:rPr>
              <a:t> –</a:t>
            </a:r>
          </a:p>
          <a:p>
            <a:pPr algn="ctr">
              <a:defRPr/>
            </a:pPr>
            <a:r>
              <a:rPr lang="en-US" sz="1600" b="1" dirty="0">
                <a:solidFill>
                  <a:schemeClr val="tx1"/>
                </a:solidFill>
                <a:latin typeface="Times New Roman" pitchFamily="18" charset="0"/>
                <a:cs typeface="Times New Roman" pitchFamily="18" charset="0"/>
              </a:rPr>
              <a:t>258</a:t>
            </a:r>
            <a:r>
              <a:rPr lang="ru-RU" sz="1600" b="1" dirty="0">
                <a:solidFill>
                  <a:schemeClr val="tx1"/>
                </a:solidFill>
                <a:latin typeface="Times New Roman" pitchFamily="18" charset="0"/>
                <a:cs typeface="Times New Roman" pitchFamily="18" charset="0"/>
              </a:rPr>
              <a:t>,6 </a:t>
            </a:r>
            <a:r>
              <a:rPr lang="uz-Cyrl-UZ" b="1" dirty="0">
                <a:solidFill>
                  <a:schemeClr val="tx1"/>
                </a:solidFill>
                <a:latin typeface="Times New Roman" pitchFamily="18" charset="0"/>
                <a:cs typeface="Times New Roman" pitchFamily="18" charset="0"/>
              </a:rPr>
              <a:t>минг</a:t>
            </a:r>
            <a:r>
              <a:rPr lang="en-US" b="1" dirty="0">
                <a:solidFill>
                  <a:schemeClr val="tx1"/>
                </a:solidFill>
                <a:latin typeface="Times New Roman" pitchFamily="18" charset="0"/>
                <a:cs typeface="Times New Roman" pitchFamily="18" charset="0"/>
              </a:rPr>
              <a:t> </a:t>
            </a:r>
          </a:p>
          <a:p>
            <a:pPr algn="ctr">
              <a:defRPr/>
            </a:pPr>
            <a:r>
              <a:rPr lang="uz-Cyrl-UZ" b="1" dirty="0">
                <a:solidFill>
                  <a:schemeClr val="tx1"/>
                </a:solidFill>
                <a:latin typeface="Times New Roman" pitchFamily="18" charset="0"/>
                <a:cs typeface="Times New Roman" pitchFamily="18" charset="0"/>
              </a:rPr>
              <a:t>куб</a:t>
            </a:r>
            <a:r>
              <a:rPr lang="en-US" b="1" dirty="0">
                <a:solidFill>
                  <a:schemeClr val="tx1"/>
                </a:solidFill>
                <a:latin typeface="Times New Roman" pitchFamily="18" charset="0"/>
                <a:cs typeface="Times New Roman" pitchFamily="18" charset="0"/>
              </a:rPr>
              <a:t> </a:t>
            </a:r>
            <a:r>
              <a:rPr lang="ru-RU" b="1" dirty="0">
                <a:solidFill>
                  <a:schemeClr val="tx1"/>
                </a:solidFill>
                <a:latin typeface="Times New Roman" pitchFamily="18" charset="0"/>
                <a:cs typeface="Times New Roman" pitchFamily="18" charset="0"/>
              </a:rPr>
              <a:t>/</a:t>
            </a:r>
            <a:r>
              <a:rPr lang="uz-Cyrl-UZ" b="1" dirty="0">
                <a:solidFill>
                  <a:schemeClr val="tx1"/>
                </a:solidFill>
                <a:latin typeface="Times New Roman" pitchFamily="18" charset="0"/>
                <a:cs typeface="Times New Roman" pitchFamily="18" charset="0"/>
              </a:rPr>
              <a:t>метр</a:t>
            </a:r>
            <a:endParaRPr lang="ru-RU" b="1" dirty="0">
              <a:solidFill>
                <a:schemeClr val="tx1"/>
              </a:solidFill>
              <a:latin typeface="Times New Roman" pitchFamily="18" charset="0"/>
              <a:cs typeface="Times New Roman" pitchFamily="18" charset="0"/>
            </a:endParaRPr>
          </a:p>
        </p:txBody>
      </p:sp>
      <p:pic>
        <p:nvPicPr>
          <p:cNvPr id="5129" name="Picture 18" descr="ÐÐ°ÑÑÐ¸Ð½ÐºÐ¸ Ð¿Ð¾ Ð·Ð°Ð¿ÑÐ¾ÑÑ ÐÐ½ÑÐµÑÐ½ÐµÑ ÐºÐ¾Ð¼Ð¼ÑÐ½Ð¸ÐºÐ°ÑÐ¸Ñ"/>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00563" y="4057650"/>
            <a:ext cx="2357437" cy="215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Прямоугольник 18"/>
          <p:cNvSpPr/>
          <p:nvPr/>
        </p:nvSpPr>
        <p:spPr>
          <a:xfrm>
            <a:off x="6858000" y="4057650"/>
            <a:ext cx="2214563" cy="2157413"/>
          </a:xfrm>
          <a:prstGeom prst="rect">
            <a:avLst/>
          </a:prstGeom>
          <a:solidFill>
            <a:schemeClr val="accent1">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b="1" dirty="0">
                <a:solidFill>
                  <a:schemeClr val="tx1"/>
                </a:solidFill>
                <a:latin typeface="Times New Roman" pitchFamily="18" charset="0"/>
                <a:cs typeface="Times New Roman" pitchFamily="18" charset="0"/>
              </a:rPr>
              <a:t>Коммуникация – </a:t>
            </a:r>
          </a:p>
          <a:p>
            <a:pPr algn="ctr">
              <a:defRPr/>
            </a:pPr>
            <a:r>
              <a:rPr lang="uz-Cyrl-UZ" sz="1600" b="1" dirty="0" smtClean="0">
                <a:solidFill>
                  <a:schemeClr val="tx1"/>
                </a:solidFill>
                <a:latin typeface="Times New Roman" pitchFamily="18" charset="0"/>
                <a:cs typeface="Times New Roman" pitchFamily="18" charset="0"/>
              </a:rPr>
              <a:t>40 </a:t>
            </a:r>
            <a:r>
              <a:rPr lang="uz-Cyrl-UZ" b="1" dirty="0">
                <a:solidFill>
                  <a:schemeClr val="tx1"/>
                </a:solidFill>
                <a:latin typeface="Times New Roman" pitchFamily="18" charset="0"/>
                <a:cs typeface="Times New Roman" pitchFamily="18" charset="0"/>
              </a:rPr>
              <a:t>км оптик симлар</a:t>
            </a:r>
            <a:endParaRPr lang="ru-RU" b="1" dirty="0">
              <a:solidFill>
                <a:schemeClr val="tx1"/>
              </a:solidFill>
              <a:latin typeface="Times New Roman" pitchFamily="18" charset="0"/>
              <a:cs typeface="Times New Roman" pitchFamily="18" charset="0"/>
            </a:endParaRPr>
          </a:p>
        </p:txBody>
      </p:sp>
      <p:sp>
        <p:nvSpPr>
          <p:cNvPr id="26" name="Прямоугольник 25"/>
          <p:cNvSpPr/>
          <p:nvPr/>
        </p:nvSpPr>
        <p:spPr>
          <a:xfrm>
            <a:off x="2195513" y="1285875"/>
            <a:ext cx="2051050" cy="2143125"/>
          </a:xfrm>
          <a:prstGeom prst="rect">
            <a:avLst/>
          </a:prstGeom>
          <a:solidFill>
            <a:schemeClr val="accent6">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b="1" dirty="0">
                <a:solidFill>
                  <a:schemeClr val="tx1"/>
                </a:solidFill>
                <a:latin typeface="Times New Roman" pitchFamily="18" charset="0"/>
                <a:cs typeface="Times New Roman" pitchFamily="18" charset="0"/>
              </a:rPr>
              <a:t>Электр энергия</a:t>
            </a:r>
            <a:r>
              <a:rPr lang="ru-RU" b="1" dirty="0">
                <a:solidFill>
                  <a:schemeClr val="tx1"/>
                </a:solidFill>
                <a:latin typeface="Times New Roman" pitchFamily="18" charset="0"/>
                <a:cs typeface="Times New Roman" pitchFamily="18" charset="0"/>
              </a:rPr>
              <a:t> </a:t>
            </a:r>
            <a:r>
              <a:rPr lang="ru-RU" sz="1600" b="1" dirty="0">
                <a:solidFill>
                  <a:schemeClr val="tx1"/>
                </a:solidFill>
                <a:latin typeface="Times New Roman" pitchFamily="18" charset="0"/>
                <a:cs typeface="Times New Roman" pitchFamily="18" charset="0"/>
              </a:rPr>
              <a:t>–</a:t>
            </a:r>
          </a:p>
          <a:p>
            <a:pPr algn="ctr">
              <a:defRPr/>
            </a:pPr>
            <a:r>
              <a:rPr lang="ru-RU" sz="1600" b="1" dirty="0" smtClean="0">
                <a:solidFill>
                  <a:schemeClr val="tx1"/>
                </a:solidFill>
                <a:latin typeface="Times New Roman" pitchFamily="18" charset="0"/>
                <a:cs typeface="Times New Roman" pitchFamily="18" charset="0"/>
              </a:rPr>
              <a:t>98,0 </a:t>
            </a:r>
            <a:r>
              <a:rPr lang="ru-RU" sz="1600" b="1" dirty="0" err="1">
                <a:solidFill>
                  <a:schemeClr val="tx1"/>
                </a:solidFill>
                <a:latin typeface="Times New Roman" pitchFamily="18" charset="0"/>
                <a:cs typeface="Times New Roman" pitchFamily="18" charset="0"/>
              </a:rPr>
              <a:t>млн</a:t>
            </a:r>
            <a:r>
              <a:rPr lang="ru-RU" sz="1600" b="1" dirty="0">
                <a:solidFill>
                  <a:schemeClr val="tx1"/>
                </a:solidFill>
                <a:latin typeface="Times New Roman" pitchFamily="18" charset="0"/>
                <a:cs typeface="Times New Roman" pitchFamily="18" charset="0"/>
              </a:rPr>
              <a:t> </a:t>
            </a:r>
            <a:r>
              <a:rPr lang="ru-RU" sz="1600" b="1" dirty="0" err="1">
                <a:solidFill>
                  <a:schemeClr val="tx1"/>
                </a:solidFill>
                <a:latin typeface="Times New Roman" pitchFamily="18" charset="0"/>
                <a:cs typeface="Times New Roman" pitchFamily="18" charset="0"/>
              </a:rPr>
              <a:t>квт</a:t>
            </a:r>
            <a:r>
              <a:rPr lang="ru-RU" sz="1600" b="1" dirty="0">
                <a:solidFill>
                  <a:schemeClr val="tx1"/>
                </a:solidFill>
                <a:latin typeface="Times New Roman" pitchFamily="18" charset="0"/>
                <a:cs typeface="Times New Roman" pitchFamily="18" charset="0"/>
              </a:rPr>
              <a:t>/</a:t>
            </a:r>
            <a:r>
              <a:rPr lang="ru-RU" sz="1600" b="1" dirty="0" err="1">
                <a:solidFill>
                  <a:schemeClr val="tx1"/>
                </a:solidFill>
                <a:latin typeface="Times New Roman" pitchFamily="18" charset="0"/>
                <a:cs typeface="Times New Roman" pitchFamily="18" charset="0"/>
              </a:rPr>
              <a:t>соат</a:t>
            </a:r>
            <a:endParaRPr lang="ru-RU" sz="1600" b="1" dirty="0">
              <a:solidFill>
                <a:schemeClr val="tx1"/>
              </a:solidFill>
              <a:latin typeface="Times New Roman" pitchFamily="18" charset="0"/>
              <a:cs typeface="Times New Roman" pitchFamily="18" charset="0"/>
            </a:endParaRPr>
          </a:p>
        </p:txBody>
      </p:sp>
      <p:pic>
        <p:nvPicPr>
          <p:cNvPr id="5132" name="Picture 16" descr="ÐÐ°ÑÑÐ¸Ð½ÐºÐ¸ Ð¿Ð¾ Ð·Ð°Ð¿ÑÐ¾ÑÑ ÑÐ»ÐµÐºÑÑÐ¾ÑÐ½ÐµÑÐ³Ð¸Ñ"/>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85875"/>
            <a:ext cx="2293938" cy="207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3" name="AutoShape 18" descr="ÐÐ°ÑÑÐ¸Ð½ÐºÐ¸ Ð¿Ð¾ Ð·Ð°Ð¿ÑÐ¾ÑÑ Ð¿ÑÐ¸ÑÐ¾Ð´Ð½ÑÐ¹ Ð³Ð°Ð·"/>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5134" name="AutoShape 20" descr="ÐÐ°ÑÑÐ¸Ð½ÐºÐ¸ Ð¿Ð¾ Ð·Ð°Ð¿ÑÐ¾ÑÑ Ð¿ÑÐ¸ÑÐ¾Ð´Ð½ÑÐ¹ Ð³Ð°Ð·"/>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5135" name="AutoShape 22" descr="ÐÐ°ÑÑÐ¸Ð½ÐºÐ¸ Ð¿Ð¾ Ð·Ð°Ð¿ÑÐ¾ÑÑ Ð¿ÑÐ¸ÑÐ¾Ð´Ð½ÑÐ¹ Ð³Ð°Ð·"/>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5136" name="Picture 24"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86275" y="1285875"/>
            <a:ext cx="2085975" cy="207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7" name="Picture 28" descr="ÐÐ°ÑÑÐ¸Ð½ÐºÐ¸ Ð¿Ð¾ Ð·Ð°Ð¿ÑÐ¾ÑÑ Ð²Ð¾Ð´Ð"/>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700" y="4043363"/>
            <a:ext cx="2352675"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05363921"/>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6572250" y="2357438"/>
            <a:ext cx="2428875" cy="4357687"/>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a:buFont typeface="Wingdings" pitchFamily="2" charset="2"/>
              <a:buChar char="v"/>
              <a:defRPr/>
            </a:pPr>
            <a:r>
              <a:rPr lang="uz-Cyrl-UZ" sz="1200" b="1" dirty="0">
                <a:solidFill>
                  <a:schemeClr val="tx1"/>
                </a:solidFill>
                <a:latin typeface="Times New Roman" pitchFamily="18" charset="0"/>
                <a:cs typeface="Times New Roman" pitchFamily="18" charset="0"/>
              </a:rPr>
              <a:t>Ташкил топган  1868 йил </a:t>
            </a:r>
          </a:p>
          <a:p>
            <a:pPr marL="285750" indent="-285750">
              <a:buFont typeface="Wingdings" pitchFamily="2" charset="2"/>
              <a:buChar char="v"/>
              <a:defRPr/>
            </a:pPr>
            <a:endParaRPr lang="uz-Cyrl-UZ" sz="700" b="1" dirty="0">
              <a:solidFill>
                <a:schemeClr val="tx1"/>
              </a:solidFill>
              <a:latin typeface="Times New Roman" pitchFamily="18" charset="0"/>
              <a:cs typeface="Times New Roman" pitchFamily="18" charset="0"/>
            </a:endParaRPr>
          </a:p>
          <a:p>
            <a:pPr marL="285750" indent="-285750">
              <a:buFont typeface="Wingdings" pitchFamily="2" charset="2"/>
              <a:buChar char="v"/>
              <a:defRPr/>
            </a:pPr>
            <a:r>
              <a:rPr lang="uz-Cyrl-UZ" sz="1200" b="1" dirty="0">
                <a:solidFill>
                  <a:schemeClr val="tx1"/>
                </a:solidFill>
                <a:latin typeface="Times New Roman" pitchFamily="18" charset="0"/>
                <a:cs typeface="Times New Roman" pitchFamily="18" charset="0"/>
              </a:rPr>
              <a:t>Ҳудуди - 1524,6</a:t>
            </a:r>
            <a:r>
              <a:rPr lang="uz-Cyrl-UZ" sz="1200" dirty="0"/>
              <a:t> </a:t>
            </a:r>
            <a:r>
              <a:rPr lang="uz-Cyrl-UZ" sz="1200" b="1" dirty="0" smtClean="0">
                <a:solidFill>
                  <a:schemeClr val="tx1"/>
                </a:solidFill>
                <a:latin typeface="Times New Roman" pitchFamily="18" charset="0"/>
                <a:cs typeface="Times New Roman" pitchFamily="18" charset="0"/>
              </a:rPr>
              <a:t>кв</a:t>
            </a:r>
            <a:r>
              <a:rPr lang="uz-Cyrl-UZ" sz="1200" b="1" dirty="0">
                <a:solidFill>
                  <a:schemeClr val="tx1"/>
                </a:solidFill>
                <a:latin typeface="Times New Roman" pitchFamily="18" charset="0"/>
                <a:cs typeface="Times New Roman" pitchFamily="18" charset="0"/>
              </a:rPr>
              <a:t>. км</a:t>
            </a:r>
          </a:p>
          <a:p>
            <a:pPr marL="285750" indent="-285750">
              <a:buFont typeface="Wingdings" pitchFamily="2" charset="2"/>
              <a:buChar char="v"/>
              <a:defRPr/>
            </a:pPr>
            <a:endParaRPr lang="uz-Cyrl-UZ" sz="1000" b="1" dirty="0">
              <a:solidFill>
                <a:schemeClr val="tx1"/>
              </a:solidFill>
              <a:latin typeface="Times New Roman" pitchFamily="18" charset="0"/>
              <a:cs typeface="Times New Roman" pitchFamily="18" charset="0"/>
            </a:endParaRPr>
          </a:p>
          <a:p>
            <a:pPr marL="285750" indent="-285750">
              <a:buFont typeface="Wingdings" pitchFamily="2" charset="2"/>
              <a:buChar char="v"/>
              <a:defRPr/>
            </a:pPr>
            <a:r>
              <a:rPr lang="uz-Cyrl-UZ" sz="1200" b="1" dirty="0">
                <a:solidFill>
                  <a:schemeClr val="tx1"/>
                </a:solidFill>
                <a:latin typeface="Times New Roman" pitchFamily="18" charset="0"/>
                <a:cs typeface="Times New Roman" pitchFamily="18" charset="0"/>
              </a:rPr>
              <a:t>Аҳоли сони </a:t>
            </a:r>
            <a:br>
              <a:rPr lang="uz-Cyrl-UZ" sz="1200" b="1" dirty="0">
                <a:solidFill>
                  <a:schemeClr val="tx1"/>
                </a:solidFill>
                <a:latin typeface="Times New Roman" pitchFamily="18" charset="0"/>
                <a:cs typeface="Times New Roman" pitchFamily="18" charset="0"/>
              </a:rPr>
            </a:br>
            <a:r>
              <a:rPr lang="uz-Cyrl-UZ" sz="1200" b="1" dirty="0">
                <a:solidFill>
                  <a:schemeClr val="tx1"/>
                </a:solidFill>
                <a:latin typeface="Times New Roman" pitchFamily="18" charset="0"/>
                <a:cs typeface="Times New Roman" pitchFamily="18" charset="0"/>
              </a:rPr>
              <a:t>- </a:t>
            </a:r>
            <a:r>
              <a:rPr lang="uz-Cyrl-UZ" sz="1200" b="1" dirty="0" smtClean="0">
                <a:solidFill>
                  <a:schemeClr val="tx1"/>
                </a:solidFill>
                <a:latin typeface="Times New Roman" pitchFamily="18" charset="0"/>
                <a:cs typeface="Times New Roman" pitchFamily="18" charset="0"/>
              </a:rPr>
              <a:t>89</a:t>
            </a:r>
            <a:r>
              <a:rPr lang="uz-Cyrl-UZ" sz="1200" b="1" dirty="0">
                <a:solidFill>
                  <a:schemeClr val="tx1"/>
                </a:solidFill>
                <a:latin typeface="Times New Roman" pitchFamily="18" charset="0"/>
                <a:cs typeface="Times New Roman" pitchFamily="18" charset="0"/>
              </a:rPr>
              <a:t> </a:t>
            </a:r>
            <a:r>
              <a:rPr lang="uz-Cyrl-UZ" sz="1200" b="1" dirty="0" smtClean="0">
                <a:solidFill>
                  <a:schemeClr val="tx1"/>
                </a:solidFill>
                <a:latin typeface="Times New Roman" pitchFamily="18" charset="0"/>
                <a:cs typeface="Times New Roman" pitchFamily="18" charset="0"/>
              </a:rPr>
              <a:t>880  </a:t>
            </a:r>
            <a:r>
              <a:rPr lang="uz-Cyrl-UZ" sz="1200" b="1" dirty="0">
                <a:solidFill>
                  <a:schemeClr val="tx1"/>
                </a:solidFill>
                <a:latin typeface="Times New Roman" pitchFamily="18" charset="0"/>
                <a:cs typeface="Times New Roman" pitchFamily="18" charset="0"/>
              </a:rPr>
              <a:t>минг киши</a:t>
            </a:r>
          </a:p>
          <a:p>
            <a:pPr marL="285750" indent="-285750">
              <a:buFont typeface="Wingdings" pitchFamily="2" charset="2"/>
              <a:buChar char="v"/>
              <a:defRPr/>
            </a:pPr>
            <a:endParaRPr lang="uz-Cyrl-UZ" sz="1050" b="1" dirty="0">
              <a:solidFill>
                <a:schemeClr val="tx1"/>
              </a:solidFill>
              <a:latin typeface="Times New Roman" pitchFamily="18" charset="0"/>
              <a:cs typeface="Times New Roman" pitchFamily="18" charset="0"/>
            </a:endParaRPr>
          </a:p>
          <a:p>
            <a:pPr marL="285750" indent="-285750">
              <a:buFont typeface="Wingdings" pitchFamily="2" charset="2"/>
              <a:buChar char="v"/>
              <a:defRPr/>
            </a:pPr>
            <a:r>
              <a:rPr lang="uz-Cyrl-UZ" sz="1200" b="1" dirty="0">
                <a:solidFill>
                  <a:schemeClr val="tx1"/>
                </a:solidFill>
                <a:latin typeface="Times New Roman" pitchFamily="18" charset="0"/>
                <a:cs typeface="Times New Roman" pitchFamily="18" charset="0"/>
              </a:rPr>
              <a:t>Ахоли зичлиги </a:t>
            </a:r>
          </a:p>
          <a:p>
            <a:pPr marL="285750" indent="-285750">
              <a:buFont typeface="Wingdings" pitchFamily="2" charset="2"/>
              <a:buChar char="v"/>
              <a:defRPr/>
            </a:pPr>
            <a:r>
              <a:rPr lang="uz-Cyrl-UZ" sz="1200" b="1" dirty="0">
                <a:solidFill>
                  <a:schemeClr val="tx1"/>
                </a:solidFill>
                <a:latin typeface="Times New Roman" pitchFamily="18" charset="0"/>
                <a:cs typeface="Times New Roman" pitchFamily="18" charset="0"/>
              </a:rPr>
              <a:t>1 кв.км га: </a:t>
            </a:r>
            <a:r>
              <a:rPr lang="uz-Cyrl-UZ" sz="1200" b="1" dirty="0" smtClean="0">
                <a:solidFill>
                  <a:schemeClr val="tx1"/>
                </a:solidFill>
                <a:latin typeface="Times New Roman" pitchFamily="18" charset="0"/>
                <a:cs typeface="Times New Roman" pitchFamily="18" charset="0"/>
              </a:rPr>
              <a:t>59</a:t>
            </a:r>
            <a:r>
              <a:rPr lang="ru-RU" sz="1200" b="1" dirty="0" smtClean="0">
                <a:solidFill>
                  <a:schemeClr val="tx1"/>
                </a:solidFill>
                <a:latin typeface="Times New Roman" pitchFamily="18" charset="0"/>
                <a:cs typeface="Times New Roman" pitchFamily="18" charset="0"/>
              </a:rPr>
              <a:t> </a:t>
            </a:r>
            <a:r>
              <a:rPr lang="ru-RU" sz="1200" b="1" dirty="0">
                <a:solidFill>
                  <a:schemeClr val="tx1"/>
                </a:solidFill>
                <a:latin typeface="Times New Roman" pitchFamily="18" charset="0"/>
                <a:cs typeface="Times New Roman" pitchFamily="18" charset="0"/>
              </a:rPr>
              <a:t>нафар</a:t>
            </a:r>
            <a:endParaRPr lang="uz-Cyrl-UZ" sz="1200" b="1" dirty="0">
              <a:solidFill>
                <a:schemeClr val="tx1"/>
              </a:solidFill>
              <a:latin typeface="Times New Roman" pitchFamily="18" charset="0"/>
              <a:cs typeface="Times New Roman" pitchFamily="18" charset="0"/>
            </a:endParaRPr>
          </a:p>
          <a:p>
            <a:pPr marL="285750" indent="-285750">
              <a:buFont typeface="Wingdings" pitchFamily="2" charset="2"/>
              <a:buChar char="v"/>
              <a:defRPr/>
            </a:pPr>
            <a:endParaRPr lang="uz-Cyrl-UZ" sz="1050" b="1" dirty="0">
              <a:solidFill>
                <a:schemeClr val="tx1"/>
              </a:solidFill>
              <a:latin typeface="Times New Roman" pitchFamily="18" charset="0"/>
              <a:cs typeface="Times New Roman" pitchFamily="18" charset="0"/>
            </a:endParaRPr>
          </a:p>
          <a:p>
            <a:pPr marL="285750" indent="-285750">
              <a:buFont typeface="Wingdings" pitchFamily="2" charset="2"/>
              <a:buChar char="v"/>
              <a:defRPr/>
            </a:pPr>
            <a:r>
              <a:rPr lang="uz-Cyrl-UZ" sz="1200" b="1" dirty="0">
                <a:solidFill>
                  <a:schemeClr val="tx1"/>
                </a:solidFill>
                <a:latin typeface="Times New Roman" pitchFamily="18" charset="0"/>
                <a:cs typeface="Times New Roman" pitchFamily="18" charset="0"/>
              </a:rPr>
              <a:t>МФЙ сони –  </a:t>
            </a:r>
            <a:r>
              <a:rPr lang="en-US" sz="1200" b="1" dirty="0" smtClean="0">
                <a:solidFill>
                  <a:schemeClr val="tx1"/>
                </a:solidFill>
                <a:latin typeface="Times New Roman" pitchFamily="18" charset="0"/>
                <a:cs typeface="Times New Roman" pitchFamily="18" charset="0"/>
              </a:rPr>
              <a:t>3</a:t>
            </a:r>
            <a:r>
              <a:rPr lang="uz-Cyrl-UZ" sz="1200" b="1" dirty="0" smtClean="0">
                <a:solidFill>
                  <a:schemeClr val="tx1"/>
                </a:solidFill>
                <a:latin typeface="Times New Roman" pitchFamily="18" charset="0"/>
                <a:cs typeface="Times New Roman" pitchFamily="18" charset="0"/>
              </a:rPr>
              <a:t>6 </a:t>
            </a:r>
            <a:r>
              <a:rPr lang="uz-Cyrl-UZ" sz="1200" b="1" dirty="0">
                <a:solidFill>
                  <a:schemeClr val="tx1"/>
                </a:solidFill>
                <a:latin typeface="Times New Roman" pitchFamily="18" charset="0"/>
                <a:cs typeface="Times New Roman" pitchFamily="18" charset="0"/>
              </a:rPr>
              <a:t>та</a:t>
            </a:r>
          </a:p>
          <a:p>
            <a:pPr marL="285750" indent="-285750" algn="just">
              <a:buFont typeface="Wingdings" pitchFamily="2" charset="2"/>
              <a:buChar char="v"/>
              <a:defRPr/>
            </a:pPr>
            <a:endParaRPr lang="uz-Cyrl-UZ" sz="900" b="1" dirty="0">
              <a:solidFill>
                <a:schemeClr val="tx1"/>
              </a:solidFill>
              <a:latin typeface="Times New Roman" pitchFamily="18" charset="0"/>
              <a:cs typeface="Times New Roman" pitchFamily="18" charset="0"/>
            </a:endParaRPr>
          </a:p>
          <a:p>
            <a:pPr marL="285750" indent="-285750" algn="just">
              <a:buFont typeface="Wingdings" pitchFamily="2" charset="2"/>
              <a:buChar char="v"/>
              <a:defRPr/>
            </a:pPr>
            <a:r>
              <a:rPr lang="uz-Cyrl-UZ" sz="1200" b="1" dirty="0">
                <a:solidFill>
                  <a:schemeClr val="tx1"/>
                </a:solidFill>
                <a:latin typeface="Times New Roman" pitchFamily="18" charset="0"/>
                <a:cs typeface="Times New Roman" pitchFamily="18" charset="0"/>
              </a:rPr>
              <a:t>Чегаралари: Каттақўрғон, Нуробод туманлари.</a:t>
            </a:r>
          </a:p>
          <a:p>
            <a:pPr marL="285750" indent="-285750" algn="just">
              <a:buFont typeface="Wingdings" pitchFamily="2" charset="2"/>
              <a:buChar char="v"/>
              <a:defRPr/>
            </a:pPr>
            <a:endParaRPr lang="uz-Cyrl-UZ" sz="900" b="1" dirty="0">
              <a:solidFill>
                <a:srgbClr val="FF0000"/>
              </a:solidFill>
              <a:latin typeface="Times New Roman" pitchFamily="18" charset="0"/>
              <a:cs typeface="Times New Roman" pitchFamily="18" charset="0"/>
            </a:endParaRPr>
          </a:p>
          <a:p>
            <a:pPr marL="285750" indent="-285750" algn="just">
              <a:buFont typeface="Wingdings" pitchFamily="2" charset="2"/>
              <a:buChar char="v"/>
              <a:defRPr/>
            </a:pPr>
            <a:r>
              <a:rPr lang="uz-Cyrl-UZ" sz="1200" b="1" dirty="0">
                <a:solidFill>
                  <a:schemeClr val="tx1"/>
                </a:solidFill>
                <a:latin typeface="Times New Roman" pitchFamily="18" charset="0"/>
                <a:cs typeface="Times New Roman" pitchFamily="18" charset="0"/>
              </a:rPr>
              <a:t> Мехнат билан бандлар: </a:t>
            </a:r>
            <a:r>
              <a:rPr lang="en-US" sz="1200" b="1" dirty="0" smtClean="0">
                <a:solidFill>
                  <a:schemeClr val="tx1"/>
                </a:solidFill>
                <a:latin typeface="Times New Roman" pitchFamily="18" charset="0"/>
                <a:cs typeface="Times New Roman" pitchFamily="18" charset="0"/>
              </a:rPr>
              <a:t>3</a:t>
            </a:r>
            <a:r>
              <a:rPr lang="uz-Cyrl-UZ" sz="1200" b="1" dirty="0" smtClean="0">
                <a:solidFill>
                  <a:schemeClr val="tx1"/>
                </a:solidFill>
                <a:latin typeface="Times New Roman" pitchFamily="18" charset="0"/>
                <a:cs typeface="Times New Roman" pitchFamily="18" charset="0"/>
              </a:rPr>
              <a:t>5,</a:t>
            </a:r>
            <a:r>
              <a:rPr lang="en-US" sz="1200" b="1" dirty="0" smtClean="0">
                <a:solidFill>
                  <a:schemeClr val="tx1"/>
                </a:solidFill>
                <a:latin typeface="Times New Roman" pitchFamily="18" charset="0"/>
                <a:cs typeface="Times New Roman" pitchFamily="18" charset="0"/>
              </a:rPr>
              <a:t>8</a:t>
            </a:r>
            <a:r>
              <a:rPr lang="uz-Cyrl-UZ" sz="1200" b="1" dirty="0" smtClean="0">
                <a:solidFill>
                  <a:schemeClr val="tx1"/>
                </a:solidFill>
                <a:latin typeface="Times New Roman" pitchFamily="18" charset="0"/>
                <a:cs typeface="Times New Roman" pitchFamily="18" charset="0"/>
              </a:rPr>
              <a:t> </a:t>
            </a:r>
            <a:r>
              <a:rPr lang="uz-Cyrl-UZ" sz="1200" b="1" dirty="0">
                <a:solidFill>
                  <a:schemeClr val="tx1"/>
                </a:solidFill>
                <a:latin typeface="Times New Roman" pitchFamily="18" charset="0"/>
                <a:cs typeface="Times New Roman" pitchFamily="18" charset="0"/>
              </a:rPr>
              <a:t>минг киши</a:t>
            </a:r>
          </a:p>
        </p:txBody>
      </p:sp>
      <p:pic>
        <p:nvPicPr>
          <p:cNvPr id="6147" name="Picture 2" descr="D:\стат 1.06.2013 йил\СТАТ 2013 ЙИЛ МАЪЛУМОТИ\ШАХАР ПАСПОРТЛАРИ\Паспорт маълумотлари 18.03.2015\шахар харитаси\Каттакургон шахар.jpg"/>
          <p:cNvPicPr>
            <a:picLocks noChangeAspect="1" noChangeArrowheads="1"/>
          </p:cNvPicPr>
          <p:nvPr/>
        </p:nvPicPr>
        <p:blipFill>
          <a:blip r:embed="rId3" cstate="print"/>
          <a:srcRect/>
          <a:stretch>
            <a:fillRect/>
          </a:stretch>
        </p:blipFill>
        <p:spPr bwMode="auto">
          <a:xfrm>
            <a:off x="0" y="116632"/>
            <a:ext cx="6500813" cy="6955681"/>
          </a:xfrm>
          <a:prstGeom prst="rect">
            <a:avLst/>
          </a:prstGeom>
          <a:noFill/>
          <a:ln w="9525">
            <a:noFill/>
            <a:miter lim="800000"/>
            <a:headEnd/>
            <a:tailEnd/>
          </a:ln>
        </p:spPr>
      </p:pic>
    </p:spTree>
    <p:extLst>
      <p:ext uri="{BB962C8B-B14F-4D97-AF65-F5344CB8AC3E}">
        <p14:creationId xmlns:p14="http://schemas.microsoft.com/office/powerpoint/2010/main" xmlns="" val="405795339"/>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118" y="476672"/>
            <a:ext cx="6347713" cy="1320800"/>
          </a:xfrm>
        </p:spPr>
        <p:txBody>
          <a:bodyPr>
            <a:noAutofit/>
          </a:bodyPr>
          <a:lstStyle/>
          <a:p>
            <a:r>
              <a:rPr lang="uz-Latn-UZ" sz="1300" b="1" u="sng" dirty="0" smtClean="0">
                <a:solidFill>
                  <a:schemeClr val="tx1"/>
                </a:solidFill>
              </a:rPr>
              <a:t>20</a:t>
            </a:r>
            <a:r>
              <a:rPr lang="uz-Cyrl-UZ" sz="1300" b="1" u="sng" dirty="0" smtClean="0">
                <a:solidFill>
                  <a:schemeClr val="tx1"/>
                </a:solidFill>
              </a:rPr>
              <a:t>20</a:t>
            </a:r>
            <a:r>
              <a:rPr lang="uz-Latn-UZ" sz="1300" b="1" u="sng" dirty="0" smtClean="0">
                <a:solidFill>
                  <a:schemeClr val="tx1"/>
                </a:solidFill>
              </a:rPr>
              <a:t> </a:t>
            </a:r>
            <a:r>
              <a:rPr lang="uz-Cyrl-UZ" sz="1300" b="1" u="sng" dirty="0" smtClean="0">
                <a:solidFill>
                  <a:schemeClr val="tx1"/>
                </a:solidFill>
              </a:rPr>
              <a:t>йил якуни таҳлили:</a:t>
            </a:r>
            <a:br>
              <a:rPr lang="uz-Cyrl-UZ" sz="1300" b="1" u="sng" dirty="0" smtClean="0">
                <a:solidFill>
                  <a:schemeClr val="tx1"/>
                </a:solidFill>
              </a:rPr>
            </a:br>
            <a:r>
              <a:rPr lang="uz-Cyrl-UZ" sz="1300" b="1" u="sng" dirty="0" smtClean="0">
                <a:solidFill>
                  <a:schemeClr val="tx1"/>
                </a:solidFill>
              </a:rPr>
              <a:t/>
            </a:r>
            <a:br>
              <a:rPr lang="uz-Cyrl-UZ" sz="1300" b="1" u="sng" dirty="0" smtClean="0">
                <a:solidFill>
                  <a:schemeClr val="tx1"/>
                </a:solidFill>
              </a:rPr>
            </a:br>
            <a:r>
              <a:rPr lang="uz-Cyrl-UZ" sz="1300" b="1" dirty="0" smtClean="0">
                <a:solidFill>
                  <a:schemeClr val="tx1"/>
                </a:solidFill>
              </a:rPr>
              <a:t>2020 йилда Каттақўрғон шаҳрини ижтимоий-иқтисодий ривожлантириш ҳудудий дастурлари доирасида жами </a:t>
            </a:r>
            <a:r>
              <a:rPr lang="en-US" sz="1300" b="1" i="1" dirty="0" smtClean="0">
                <a:solidFill>
                  <a:schemeClr val="tx1"/>
                </a:solidFill>
              </a:rPr>
              <a:t>51</a:t>
            </a:r>
            <a:r>
              <a:rPr lang="uz-Cyrl-UZ" sz="1300" b="1" i="1" dirty="0" smtClean="0">
                <a:solidFill>
                  <a:schemeClr val="tx1"/>
                </a:solidFill>
              </a:rPr>
              <a:t> та </a:t>
            </a:r>
            <a:r>
              <a:rPr lang="uz-Cyrl-UZ" sz="1300" i="1" dirty="0" smtClean="0">
                <a:solidFill>
                  <a:schemeClr val="tx1"/>
                </a:solidFill>
              </a:rPr>
              <a:t>лойиҳа(саноат йўналишида </a:t>
            </a:r>
            <a:r>
              <a:rPr lang="uz-Cyrl-UZ" sz="1300" i="1" dirty="0" smtClean="0">
                <a:solidFill>
                  <a:schemeClr val="accent5"/>
                </a:solidFill>
              </a:rPr>
              <a:t>–   </a:t>
            </a:r>
            <a:r>
              <a:rPr lang="uz-Cyrl-UZ" sz="1300" b="1" i="1" dirty="0" smtClean="0">
                <a:solidFill>
                  <a:schemeClr val="tx1"/>
                </a:solidFill>
              </a:rPr>
              <a:t>2</a:t>
            </a:r>
            <a:r>
              <a:rPr lang="en-US" sz="1300" b="1" i="1" dirty="0" smtClean="0">
                <a:solidFill>
                  <a:schemeClr val="tx1"/>
                </a:solidFill>
              </a:rPr>
              <a:t>4</a:t>
            </a:r>
            <a:r>
              <a:rPr lang="uz-Cyrl-UZ" sz="1300" b="1" i="1" dirty="0" smtClean="0">
                <a:solidFill>
                  <a:schemeClr val="tx1"/>
                </a:solidFill>
              </a:rPr>
              <a:t> та,</a:t>
            </a:r>
            <a:r>
              <a:rPr lang="uz-Cyrl-UZ" sz="1300" i="1" dirty="0" smtClean="0">
                <a:solidFill>
                  <a:schemeClr val="accent5"/>
                </a:solidFill>
              </a:rPr>
              <a:t> </a:t>
            </a:r>
            <a:r>
              <a:rPr lang="uz-Cyrl-UZ" sz="1300" i="1" dirty="0" smtClean="0">
                <a:solidFill>
                  <a:schemeClr val="tx1"/>
                </a:solidFill>
              </a:rPr>
              <a:t>хизмат кўрсатиш йўналишида-</a:t>
            </a:r>
            <a:r>
              <a:rPr lang="en-US" sz="1300" b="1" i="1" dirty="0" smtClean="0">
                <a:solidFill>
                  <a:schemeClr val="tx1"/>
                </a:solidFill>
              </a:rPr>
              <a:t>12</a:t>
            </a:r>
            <a:r>
              <a:rPr lang="uz-Cyrl-UZ" sz="1300" b="1" i="1" dirty="0" smtClean="0">
                <a:solidFill>
                  <a:schemeClr val="tx1"/>
                </a:solidFill>
              </a:rPr>
              <a:t>та</a:t>
            </a:r>
            <a:r>
              <a:rPr lang="uz-Cyrl-UZ" sz="1300" i="1" dirty="0" smtClean="0">
                <a:solidFill>
                  <a:schemeClr val="tx1"/>
                </a:solidFill>
              </a:rPr>
              <a:t>, қишлоқ хўжалигида</a:t>
            </a:r>
            <a:r>
              <a:rPr lang="uz-Cyrl-UZ" sz="1300" i="1" dirty="0" smtClean="0">
                <a:solidFill>
                  <a:schemeClr val="accent5"/>
                </a:solidFill>
              </a:rPr>
              <a:t> </a:t>
            </a:r>
            <a:r>
              <a:rPr lang="uz-Cyrl-UZ" sz="1300" b="1" i="1" dirty="0" smtClean="0">
                <a:solidFill>
                  <a:schemeClr val="tx1"/>
                </a:solidFill>
              </a:rPr>
              <a:t>15та</a:t>
            </a:r>
            <a:r>
              <a:rPr lang="en-US" sz="1300" i="1" dirty="0" smtClean="0">
                <a:solidFill>
                  <a:schemeClr val="accent5"/>
                </a:solidFill>
              </a:rPr>
              <a:t> </a:t>
            </a:r>
            <a:r>
              <a:rPr lang="uz-Cyrl-UZ" sz="1300" i="1" dirty="0" smtClean="0">
                <a:solidFill>
                  <a:schemeClr val="accent5"/>
                </a:solidFill>
              </a:rPr>
              <a:t> </a:t>
            </a:r>
            <a:r>
              <a:rPr lang="uz-Cyrl-UZ" sz="1300" i="1" dirty="0" smtClean="0">
                <a:solidFill>
                  <a:schemeClr val="tx1"/>
                </a:solidFill>
              </a:rPr>
              <a:t>лойиҳа)лар ишга туширилиши натижасида </a:t>
            </a:r>
            <a:r>
              <a:rPr lang="uz-Cyrl-UZ" sz="1300" b="1" i="1" dirty="0" smtClean="0">
                <a:solidFill>
                  <a:schemeClr val="tx1"/>
                </a:solidFill>
              </a:rPr>
              <a:t>600га </a:t>
            </a:r>
            <a:r>
              <a:rPr lang="uz-Cyrl-UZ" sz="1300" i="1" dirty="0" smtClean="0">
                <a:solidFill>
                  <a:schemeClr val="tx1"/>
                </a:solidFill>
              </a:rPr>
              <a:t>яқин янги иш ўринлари яратилди.  </a:t>
            </a:r>
            <a:endParaRPr lang="ru-RU" sz="1300" i="1" dirty="0">
              <a:solidFill>
                <a:schemeClr val="tx1"/>
              </a:solidFill>
            </a:endParaRPr>
          </a:p>
        </p:txBody>
      </p:sp>
      <p:sp>
        <p:nvSpPr>
          <p:cNvPr id="3" name="Content Placeholder 2"/>
          <p:cNvSpPr>
            <a:spLocks noGrp="1"/>
          </p:cNvSpPr>
          <p:nvPr>
            <p:ph idx="1"/>
          </p:nvPr>
        </p:nvSpPr>
        <p:spPr>
          <a:xfrm>
            <a:off x="609598" y="1968765"/>
            <a:ext cx="7130754" cy="4268547"/>
          </a:xfrm>
        </p:spPr>
        <p:txBody>
          <a:bodyPr>
            <a:normAutofit/>
          </a:bodyPr>
          <a:lstStyle/>
          <a:p>
            <a:pPr algn="just"/>
            <a:r>
              <a:rPr lang="uz-Cyrl-UZ" sz="1300" b="1" dirty="0">
                <a:solidFill>
                  <a:schemeClr val="tx1"/>
                </a:solidFill>
                <a:latin typeface="+mj-lt"/>
                <a:ea typeface="+mj-ea"/>
                <a:cs typeface="+mj-cs"/>
              </a:rPr>
              <a:t>  </a:t>
            </a:r>
            <a:r>
              <a:rPr lang="uz-Cyrl-UZ" sz="1300" b="1" dirty="0" smtClean="0">
                <a:solidFill>
                  <a:schemeClr val="tx1"/>
                </a:solidFill>
                <a:latin typeface="+mj-lt"/>
                <a:ea typeface="+mj-ea"/>
                <a:cs typeface="+mj-cs"/>
              </a:rPr>
              <a:t>   </a:t>
            </a:r>
            <a:r>
              <a:rPr lang="uz-Cyrl-UZ" sz="1400" dirty="0">
                <a:solidFill>
                  <a:schemeClr val="tx1"/>
                </a:solidFill>
                <a:latin typeface="+mj-lt"/>
                <a:ea typeface="+mj-ea"/>
                <a:cs typeface="+mj-cs"/>
              </a:rPr>
              <a:t>Мазкур ҳудудий дастурлар доирасида ташаббускорларнинг ўз маблағлари ҳисобидан </a:t>
            </a:r>
            <a:r>
              <a:rPr lang="uz-Cyrl-UZ" sz="1400" b="1" dirty="0" smtClean="0">
                <a:solidFill>
                  <a:schemeClr val="tx1"/>
                </a:solidFill>
                <a:latin typeface="+mj-lt"/>
                <a:ea typeface="+mj-ea"/>
                <a:cs typeface="+mj-cs"/>
              </a:rPr>
              <a:t>117,8 </a:t>
            </a:r>
            <a:r>
              <a:rPr lang="uz-Cyrl-UZ" sz="1400" b="1" dirty="0">
                <a:solidFill>
                  <a:schemeClr val="tx1"/>
                </a:solidFill>
                <a:latin typeface="+mj-lt"/>
                <a:ea typeface="+mj-ea"/>
                <a:cs typeface="+mj-cs"/>
              </a:rPr>
              <a:t>млрд. сўм</a:t>
            </a:r>
            <a:r>
              <a:rPr lang="uz-Cyrl-UZ" sz="1400" b="1" dirty="0" smtClean="0">
                <a:solidFill>
                  <a:schemeClr val="tx1"/>
                </a:solidFill>
                <a:latin typeface="+mj-lt"/>
                <a:ea typeface="+mj-ea"/>
                <a:cs typeface="+mj-cs"/>
              </a:rPr>
              <a:t>,</a:t>
            </a:r>
            <a:r>
              <a:rPr lang="uz-Latn-UZ" sz="1400" b="1" dirty="0" smtClean="0">
                <a:solidFill>
                  <a:schemeClr val="tx1"/>
                </a:solidFill>
                <a:latin typeface="+mj-lt"/>
                <a:ea typeface="+mj-ea"/>
                <a:cs typeface="+mj-cs"/>
              </a:rPr>
              <a:t> </a:t>
            </a:r>
            <a:r>
              <a:rPr lang="uz-Cyrl-UZ" sz="1400" dirty="0" smtClean="0">
                <a:solidFill>
                  <a:schemeClr val="tx1"/>
                </a:solidFill>
                <a:latin typeface="+mj-lt"/>
                <a:ea typeface="+mj-ea"/>
                <a:cs typeface="+mj-cs"/>
              </a:rPr>
              <a:t>тижорат </a:t>
            </a:r>
            <a:r>
              <a:rPr lang="uz-Cyrl-UZ" sz="1400" dirty="0">
                <a:solidFill>
                  <a:schemeClr val="tx1"/>
                </a:solidFill>
                <a:latin typeface="+mj-lt"/>
                <a:ea typeface="+mj-ea"/>
                <a:cs typeface="+mj-cs"/>
              </a:rPr>
              <a:t>банк кредитлари ҳисобидан </a:t>
            </a:r>
            <a:r>
              <a:rPr lang="uz-Cyrl-UZ" sz="1400" b="1" dirty="0" smtClean="0">
                <a:solidFill>
                  <a:schemeClr val="tx1"/>
                </a:solidFill>
                <a:latin typeface="+mj-lt"/>
                <a:ea typeface="+mj-ea"/>
                <a:cs typeface="+mj-cs"/>
              </a:rPr>
              <a:t>99,5 </a:t>
            </a:r>
            <a:r>
              <a:rPr lang="uz-Cyrl-UZ" sz="1400" b="1" dirty="0">
                <a:solidFill>
                  <a:schemeClr val="tx1"/>
                </a:solidFill>
                <a:latin typeface="+mj-lt"/>
                <a:ea typeface="+mj-ea"/>
                <a:cs typeface="+mj-cs"/>
              </a:rPr>
              <a:t>млрд. </a:t>
            </a:r>
            <a:r>
              <a:rPr lang="uz-Cyrl-UZ" sz="1400" dirty="0">
                <a:solidFill>
                  <a:schemeClr val="tx1"/>
                </a:solidFill>
                <a:latin typeface="+mj-lt"/>
                <a:ea typeface="+mj-ea"/>
                <a:cs typeface="+mj-cs"/>
              </a:rPr>
              <a:t>сўм ҳамда хорижий инвестициялар ҳисобидан </a:t>
            </a:r>
            <a:r>
              <a:rPr lang="uz-Cyrl-UZ" sz="1400" b="1" dirty="0" smtClean="0">
                <a:solidFill>
                  <a:schemeClr val="tx1"/>
                </a:solidFill>
                <a:latin typeface="+mj-lt"/>
                <a:ea typeface="+mj-ea"/>
                <a:cs typeface="+mj-cs"/>
              </a:rPr>
              <a:t>1,2 млн.АҚШ </a:t>
            </a:r>
            <a:r>
              <a:rPr lang="uz-Cyrl-UZ" sz="1400" dirty="0">
                <a:solidFill>
                  <a:schemeClr val="tx1"/>
                </a:solidFill>
                <a:latin typeface="+mj-lt"/>
                <a:ea typeface="+mj-ea"/>
                <a:cs typeface="+mj-cs"/>
              </a:rPr>
              <a:t>долларлик жами </a:t>
            </a:r>
            <a:r>
              <a:rPr lang="uz-Cyrl-UZ" sz="1400" b="1" dirty="0" smtClean="0">
                <a:solidFill>
                  <a:schemeClr val="tx1"/>
                </a:solidFill>
                <a:latin typeface="+mj-lt"/>
                <a:ea typeface="+mj-ea"/>
                <a:cs typeface="+mj-cs"/>
              </a:rPr>
              <a:t>229,4 </a:t>
            </a:r>
            <a:r>
              <a:rPr lang="uz-Cyrl-UZ" sz="1400" b="1" dirty="0">
                <a:solidFill>
                  <a:schemeClr val="tx1"/>
                </a:solidFill>
                <a:latin typeface="+mj-lt"/>
                <a:ea typeface="+mj-ea"/>
                <a:cs typeface="+mj-cs"/>
              </a:rPr>
              <a:t>млрд. </a:t>
            </a:r>
            <a:r>
              <a:rPr lang="uz-Cyrl-UZ" sz="1400" dirty="0">
                <a:solidFill>
                  <a:schemeClr val="tx1"/>
                </a:solidFill>
                <a:latin typeface="+mj-lt"/>
                <a:ea typeface="+mj-ea"/>
                <a:cs typeface="+mj-cs"/>
              </a:rPr>
              <a:t>сўмлик маблағлар ўзлаштирилди.</a:t>
            </a:r>
          </a:p>
          <a:p>
            <a:pPr algn="just"/>
            <a:r>
              <a:rPr lang="uz-Cyrl-UZ" sz="1400" dirty="0">
                <a:solidFill>
                  <a:schemeClr val="tx1"/>
                </a:solidFill>
                <a:latin typeface="+mj-lt"/>
                <a:ea typeface="+mj-ea"/>
                <a:cs typeface="+mj-cs"/>
              </a:rPr>
              <a:t>      Шундан, саноат </a:t>
            </a:r>
            <a:r>
              <a:rPr lang="uz-Cyrl-UZ" sz="1400" dirty="0" smtClean="0">
                <a:solidFill>
                  <a:schemeClr val="tx1"/>
                </a:solidFill>
                <a:latin typeface="+mj-lt"/>
                <a:ea typeface="+mj-ea"/>
                <a:cs typeface="+mj-cs"/>
              </a:rPr>
              <a:t>йўналишида </a:t>
            </a:r>
            <a:r>
              <a:rPr lang="uz-Cyrl-UZ" sz="1400" b="1" dirty="0" smtClean="0">
                <a:solidFill>
                  <a:schemeClr val="tx1"/>
                </a:solidFill>
                <a:latin typeface="+mj-lt"/>
                <a:ea typeface="+mj-ea"/>
                <a:cs typeface="+mj-cs"/>
              </a:rPr>
              <a:t>24 та </a:t>
            </a:r>
            <a:r>
              <a:rPr lang="uz-Cyrl-UZ" sz="1400" dirty="0" smtClean="0">
                <a:solidFill>
                  <a:schemeClr val="tx1"/>
                </a:solidFill>
                <a:latin typeface="+mj-lt"/>
                <a:ea typeface="+mj-ea"/>
                <a:cs typeface="+mj-cs"/>
              </a:rPr>
              <a:t>лойиҳаларга </a:t>
            </a:r>
            <a:r>
              <a:rPr lang="uz-Cyrl-UZ" sz="1400" b="1" dirty="0" smtClean="0">
                <a:solidFill>
                  <a:schemeClr val="tx1"/>
                </a:solidFill>
                <a:latin typeface="+mj-lt"/>
                <a:ea typeface="+mj-ea"/>
                <a:cs typeface="+mj-cs"/>
              </a:rPr>
              <a:t>167,9 </a:t>
            </a:r>
            <a:r>
              <a:rPr lang="uz-Cyrl-UZ" sz="1400" b="1" dirty="0">
                <a:solidFill>
                  <a:schemeClr val="tx1"/>
                </a:solidFill>
                <a:latin typeface="+mj-lt"/>
                <a:ea typeface="+mj-ea"/>
                <a:cs typeface="+mj-cs"/>
              </a:rPr>
              <a:t>млрд.сўм</a:t>
            </a:r>
            <a:r>
              <a:rPr lang="uz-Cyrl-UZ" sz="1400" dirty="0">
                <a:solidFill>
                  <a:schemeClr val="tx1"/>
                </a:solidFill>
                <a:latin typeface="+mj-lt"/>
                <a:ea typeface="+mj-ea"/>
                <a:cs typeface="+mj-cs"/>
              </a:rPr>
              <a:t>, хизмат кўрсатиш ва сервис йўналишида </a:t>
            </a:r>
            <a:r>
              <a:rPr lang="uz-Cyrl-UZ" sz="1400" b="1" dirty="0" smtClean="0">
                <a:solidFill>
                  <a:schemeClr val="tx1"/>
                </a:solidFill>
                <a:latin typeface="+mj-lt"/>
                <a:ea typeface="+mj-ea"/>
                <a:cs typeface="+mj-cs"/>
              </a:rPr>
              <a:t>12 </a:t>
            </a:r>
            <a:r>
              <a:rPr lang="uz-Cyrl-UZ" sz="1400" b="1" dirty="0">
                <a:solidFill>
                  <a:schemeClr val="tx1"/>
                </a:solidFill>
                <a:latin typeface="+mj-lt"/>
                <a:ea typeface="+mj-ea"/>
                <a:cs typeface="+mj-cs"/>
              </a:rPr>
              <a:t>та </a:t>
            </a:r>
            <a:r>
              <a:rPr lang="uz-Cyrl-UZ" sz="1400" dirty="0">
                <a:solidFill>
                  <a:schemeClr val="tx1"/>
                </a:solidFill>
                <a:latin typeface="+mj-lt"/>
                <a:ea typeface="+mj-ea"/>
                <a:cs typeface="+mj-cs"/>
              </a:rPr>
              <a:t>лойиҳаларга </a:t>
            </a:r>
            <a:r>
              <a:rPr lang="uz-Cyrl-UZ" sz="1400" b="1" dirty="0" smtClean="0">
                <a:solidFill>
                  <a:schemeClr val="tx1"/>
                </a:solidFill>
                <a:latin typeface="+mj-lt"/>
                <a:ea typeface="+mj-ea"/>
                <a:cs typeface="+mj-cs"/>
              </a:rPr>
              <a:t>30,0 </a:t>
            </a:r>
            <a:r>
              <a:rPr lang="uz-Cyrl-UZ" sz="1400" b="1" dirty="0">
                <a:solidFill>
                  <a:schemeClr val="tx1"/>
                </a:solidFill>
                <a:latin typeface="+mj-lt"/>
                <a:ea typeface="+mj-ea"/>
                <a:cs typeface="+mj-cs"/>
              </a:rPr>
              <a:t>млрд. </a:t>
            </a:r>
            <a:r>
              <a:rPr lang="uz-Cyrl-UZ" sz="1400" b="1" dirty="0" smtClean="0">
                <a:solidFill>
                  <a:schemeClr val="tx1"/>
                </a:solidFill>
                <a:latin typeface="+mj-lt"/>
                <a:ea typeface="+mj-ea"/>
                <a:cs typeface="+mj-cs"/>
              </a:rPr>
              <a:t>сўм</a:t>
            </a:r>
            <a:r>
              <a:rPr lang="uz-Cyrl-UZ" sz="1400" dirty="0" smtClean="0">
                <a:solidFill>
                  <a:schemeClr val="tx1"/>
                </a:solidFill>
                <a:latin typeface="+mj-lt"/>
                <a:ea typeface="+mj-ea"/>
                <a:cs typeface="+mj-cs"/>
              </a:rPr>
              <a:t>, қишлоқ хўжалиги йўналишида </a:t>
            </a:r>
            <a:r>
              <a:rPr lang="uz-Cyrl-UZ" sz="1400" b="1" dirty="0" smtClean="0">
                <a:solidFill>
                  <a:schemeClr val="tx1"/>
                </a:solidFill>
                <a:latin typeface="+mj-lt"/>
                <a:ea typeface="+mj-ea"/>
                <a:cs typeface="+mj-cs"/>
              </a:rPr>
              <a:t>15 та </a:t>
            </a:r>
            <a:r>
              <a:rPr lang="uz-Cyrl-UZ" sz="1400" dirty="0" smtClean="0">
                <a:solidFill>
                  <a:schemeClr val="tx1"/>
                </a:solidFill>
                <a:latin typeface="+mj-lt"/>
                <a:ea typeface="+mj-ea"/>
                <a:cs typeface="+mj-cs"/>
              </a:rPr>
              <a:t>лойиҳа</a:t>
            </a:r>
            <a:r>
              <a:rPr lang="uz-Cyrl-UZ" sz="1400" b="1" dirty="0" smtClean="0">
                <a:solidFill>
                  <a:schemeClr val="tx1"/>
                </a:solidFill>
                <a:latin typeface="+mj-lt"/>
                <a:ea typeface="+mj-ea"/>
                <a:cs typeface="+mj-cs"/>
              </a:rPr>
              <a:t> 31,4 </a:t>
            </a:r>
            <a:r>
              <a:rPr lang="uz-Cyrl-UZ" sz="1400" b="1" dirty="0" smtClean="0">
                <a:solidFill>
                  <a:schemeClr val="tx1"/>
                </a:solidFill>
              </a:rPr>
              <a:t>млрд.сўм</a:t>
            </a:r>
            <a:r>
              <a:rPr lang="uz-Cyrl-UZ" sz="1400" b="1" dirty="0" smtClean="0">
                <a:solidFill>
                  <a:schemeClr val="tx1"/>
                </a:solidFill>
                <a:latin typeface="+mj-lt"/>
                <a:ea typeface="+mj-ea"/>
                <a:cs typeface="+mj-cs"/>
              </a:rPr>
              <a:t> </a:t>
            </a:r>
            <a:r>
              <a:rPr lang="uz-Cyrl-UZ" sz="1400" dirty="0">
                <a:solidFill>
                  <a:schemeClr val="tx1"/>
                </a:solidFill>
                <a:latin typeface="+mj-lt"/>
                <a:ea typeface="+mj-ea"/>
                <a:cs typeface="+mj-cs"/>
              </a:rPr>
              <a:t>миқдорида маблағлар йўналтирилиши орқали ҳудудий дастур ижроси таъминланди.</a:t>
            </a:r>
          </a:p>
          <a:p>
            <a:pPr algn="just"/>
            <a:r>
              <a:rPr lang="uz-Cyrl-UZ" sz="1400" dirty="0">
                <a:solidFill>
                  <a:schemeClr val="tx1"/>
                </a:solidFill>
                <a:latin typeface="+mj-lt"/>
                <a:ea typeface="+mj-ea"/>
                <a:cs typeface="+mj-cs"/>
              </a:rPr>
              <a:t>Бунинг натижасида маҳаллий бюджетга қўшимча жами </a:t>
            </a:r>
            <a:r>
              <a:rPr lang="uz-Cyrl-UZ" sz="1400" b="1" dirty="0" smtClean="0">
                <a:solidFill>
                  <a:schemeClr val="tx1"/>
                </a:solidFill>
                <a:latin typeface="+mj-lt"/>
                <a:ea typeface="+mj-ea"/>
                <a:cs typeface="+mj-cs"/>
              </a:rPr>
              <a:t>16,0 </a:t>
            </a:r>
            <a:r>
              <a:rPr lang="uz-Cyrl-UZ" sz="1400" b="1" dirty="0">
                <a:solidFill>
                  <a:schemeClr val="tx1"/>
                </a:solidFill>
                <a:latin typeface="+mj-lt"/>
                <a:ea typeface="+mj-ea"/>
                <a:cs typeface="+mj-cs"/>
              </a:rPr>
              <a:t>млрд. сўм </a:t>
            </a:r>
            <a:r>
              <a:rPr lang="uz-Cyrl-UZ" sz="1400" dirty="0">
                <a:solidFill>
                  <a:schemeClr val="tx1"/>
                </a:solidFill>
                <a:latin typeface="+mj-lt"/>
                <a:ea typeface="+mj-ea"/>
                <a:cs typeface="+mj-cs"/>
              </a:rPr>
              <a:t>миқдорида қўшимча маблағлар туширилишига эришилди.</a:t>
            </a:r>
          </a:p>
          <a:p>
            <a:pPr algn="just"/>
            <a:r>
              <a:rPr lang="uz-Cyrl-UZ" sz="1400" dirty="0">
                <a:solidFill>
                  <a:schemeClr val="tx1"/>
                </a:solidFill>
                <a:latin typeface="+mj-lt"/>
                <a:ea typeface="+mj-ea"/>
                <a:cs typeface="+mj-cs"/>
              </a:rPr>
              <a:t>Янги турдаги саноат маҳсулотлари ишлаб чиқарилиши йўлга қўйилиши орқали ҳудудни экспорт салоҳиятини ошишига ҳамда экспорт географиясини кенгайишига эришилиб, дастурлар доирасида янгидан ишга туширилган лойиҳалар ҳисобига ўтган </a:t>
            </a:r>
            <a:r>
              <a:rPr lang="uz-Cyrl-UZ" sz="1400" dirty="0" smtClean="0">
                <a:solidFill>
                  <a:schemeClr val="tx1"/>
                </a:solidFill>
                <a:latin typeface="+mj-lt"/>
                <a:ea typeface="+mj-ea"/>
                <a:cs typeface="+mj-cs"/>
              </a:rPr>
              <a:t>2020 </a:t>
            </a:r>
            <a:r>
              <a:rPr lang="uz-Cyrl-UZ" sz="1400" dirty="0">
                <a:solidFill>
                  <a:schemeClr val="tx1"/>
                </a:solidFill>
                <a:latin typeface="+mj-lt"/>
                <a:ea typeface="+mj-ea"/>
                <a:cs typeface="+mj-cs"/>
              </a:rPr>
              <a:t>йил якуни билан қарийб </a:t>
            </a:r>
            <a:r>
              <a:rPr lang="uz-Cyrl-UZ" sz="1400" b="1" dirty="0">
                <a:solidFill>
                  <a:schemeClr val="tx1"/>
                </a:solidFill>
                <a:latin typeface="+mj-lt"/>
                <a:ea typeface="+mj-ea"/>
                <a:cs typeface="+mj-cs"/>
              </a:rPr>
              <a:t>2,0 млн. </a:t>
            </a:r>
            <a:r>
              <a:rPr lang="uz-Cyrl-UZ" sz="1400" dirty="0">
                <a:solidFill>
                  <a:schemeClr val="tx1"/>
                </a:solidFill>
                <a:latin typeface="+mj-lt"/>
                <a:ea typeface="+mj-ea"/>
                <a:cs typeface="+mj-cs"/>
              </a:rPr>
              <a:t>долларлик экспорт операцияси амалга оширилди. </a:t>
            </a:r>
          </a:p>
          <a:p>
            <a:pPr marL="0" indent="0">
              <a:buNone/>
            </a:pPr>
            <a:endParaRPr lang="ru-RU" sz="1200" b="1" dirty="0">
              <a:solidFill>
                <a:schemeClr val="tx1"/>
              </a:solidFill>
              <a:latin typeface="+mj-lt"/>
              <a:ea typeface="+mj-ea"/>
              <a:cs typeface="+mj-cs"/>
            </a:endParaRPr>
          </a:p>
        </p:txBody>
      </p:sp>
    </p:spTree>
    <p:extLst>
      <p:ext uri="{BB962C8B-B14F-4D97-AF65-F5344CB8AC3E}">
        <p14:creationId xmlns:p14="http://schemas.microsoft.com/office/powerpoint/2010/main" xmlns="" val="383269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693" y="163263"/>
            <a:ext cx="8674614" cy="681497"/>
          </a:xfrm>
          <a:prstGeom prst="rect">
            <a:avLst/>
          </a:prstGeom>
          <a:solidFill>
            <a:schemeClr val="accent3">
              <a:lumMod val="40000"/>
              <a:lumOff val="60000"/>
            </a:schemeClr>
          </a:solidFill>
          <a:ln>
            <a:noFill/>
          </a:ln>
        </p:spPr>
        <p:txBody>
          <a:bodyPr wrap="square" lIns="65306" tIns="32653" rIns="65306" bIns="32653" rtlCol="0">
            <a:spAutoFit/>
          </a:bodyPr>
          <a:lstStyle/>
          <a:p>
            <a:pPr algn="ctr"/>
            <a:r>
              <a:rPr lang="uz-Cyrl-UZ" sz="2000" b="1" dirty="0" smtClean="0">
                <a:latin typeface="Times New Roman" pitchFamily="18" charset="0"/>
                <a:cs typeface="Times New Roman" pitchFamily="18" charset="0"/>
              </a:rPr>
              <a:t>“Каттақўрғон” шаҳрида </a:t>
            </a:r>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Marokand</a:t>
            </a:r>
            <a:r>
              <a:rPr lang="en-US" sz="2000" b="1" dirty="0" smtClean="0">
                <a:latin typeface="Times New Roman" pitchFamily="18" charset="0"/>
                <a:cs typeface="Times New Roman" pitchFamily="18" charset="0"/>
              </a:rPr>
              <a:t> gold oil </a:t>
            </a:r>
            <a:r>
              <a:rPr lang="en-US" sz="2000" b="1" dirty="0" err="1" smtClean="0">
                <a:latin typeface="Times New Roman" pitchFamily="18" charset="0"/>
                <a:cs typeface="Times New Roman" pitchFamily="18" charset="0"/>
              </a:rPr>
              <a:t>ekstraksiya</a:t>
            </a:r>
            <a:r>
              <a:rPr lang="en-US" sz="20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МЧЖ </a:t>
            </a:r>
            <a:r>
              <a:rPr lang="uz-Cyrl-UZ" sz="2000" b="1" dirty="0" smtClean="0">
                <a:latin typeface="Times New Roman" pitchFamily="18" charset="0"/>
                <a:cs typeface="Times New Roman" pitchFamily="18" charset="0"/>
              </a:rPr>
              <a:t>корхонасининг</a:t>
            </a:r>
            <a:r>
              <a:rPr lang="ru-RU" sz="1700" b="1" dirty="0" smtClean="0">
                <a:latin typeface="Times New Roman" pitchFamily="18" charset="0"/>
                <a:cs typeface="Times New Roman" pitchFamily="18" charset="0"/>
              </a:rPr>
              <a:t> </a:t>
            </a:r>
            <a:r>
              <a:rPr lang="ru-RU" sz="1700" b="1" dirty="0" err="1" smtClean="0">
                <a:latin typeface="Times New Roman" pitchFamily="18" charset="0"/>
                <a:cs typeface="Times New Roman" pitchFamily="18" charset="0"/>
              </a:rPr>
              <a:t>Ўсимлик</a:t>
            </a:r>
            <a:r>
              <a:rPr lang="ru-RU" sz="1700" b="1" dirty="0" smtClean="0">
                <a:latin typeface="Times New Roman" pitchFamily="18" charset="0"/>
                <a:cs typeface="Times New Roman" pitchFamily="18" charset="0"/>
              </a:rPr>
              <a:t> </a:t>
            </a:r>
            <a:r>
              <a:rPr lang="ru-RU" sz="1700" b="1" dirty="0" err="1" smtClean="0">
                <a:latin typeface="Times New Roman" pitchFamily="18" charset="0"/>
                <a:cs typeface="Times New Roman" pitchFamily="18" charset="0"/>
              </a:rPr>
              <a:t>ёғини ишлаб</a:t>
            </a:r>
            <a:r>
              <a:rPr lang="ru-RU" sz="1700" b="1" dirty="0" smtClean="0">
                <a:latin typeface="Times New Roman" pitchFamily="18" charset="0"/>
                <a:cs typeface="Times New Roman" pitchFamily="18" charset="0"/>
              </a:rPr>
              <a:t> </a:t>
            </a:r>
            <a:r>
              <a:rPr lang="ru-RU" sz="1700" b="1" dirty="0" err="1" smtClean="0">
                <a:latin typeface="Times New Roman" pitchFamily="18" charset="0"/>
                <a:cs typeface="Times New Roman" pitchFamily="18" charset="0"/>
              </a:rPr>
              <a:t>чиқариш</a:t>
            </a:r>
            <a:r>
              <a:rPr lang="en-US" sz="1700" b="1" dirty="0" smtClean="0">
                <a:latin typeface="Times New Roman" pitchFamily="18" charset="0"/>
                <a:cs typeface="Times New Roman" pitchFamily="18" charset="0"/>
              </a:rPr>
              <a:t> </a:t>
            </a:r>
            <a:r>
              <a:rPr lang="ru-RU" sz="1700" b="1" dirty="0" err="1" smtClean="0">
                <a:latin typeface="Times New Roman" pitchFamily="18" charset="0"/>
                <a:cs typeface="Times New Roman" pitchFamily="18" charset="0"/>
              </a:rPr>
              <a:t>лойихаси</a:t>
            </a:r>
            <a:endParaRPr lang="uz-Cyrl-UZ" sz="1700" b="1" dirty="0">
              <a:latin typeface="Times New Roman" pitchFamily="18" charset="0"/>
              <a:cs typeface="Times New Roman"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xmlns="" val="2230877093"/>
              </p:ext>
            </p:extLst>
          </p:nvPr>
        </p:nvGraphicFramePr>
        <p:xfrm>
          <a:off x="232084" y="857286"/>
          <a:ext cx="4135807" cy="5943860"/>
        </p:xfrm>
        <a:graphic>
          <a:graphicData uri="http://schemas.openxmlformats.org/drawingml/2006/table">
            <a:tbl>
              <a:tblPr firstRow="1" bandRow="1">
                <a:tableStyleId>{16D9F66E-5EB9-4882-86FB-DCBF35E3C3E4}</a:tableStyleId>
              </a:tblPr>
              <a:tblGrid>
                <a:gridCol w="1633746">
                  <a:extLst>
                    <a:ext uri="{9D8B030D-6E8A-4147-A177-3AD203B41FA5}">
                      <a16:colId xmlns:a16="http://schemas.microsoft.com/office/drawing/2014/main" xmlns="" val="1172446349"/>
                    </a:ext>
                  </a:extLst>
                </a:gridCol>
                <a:gridCol w="2502061">
                  <a:extLst>
                    <a:ext uri="{9D8B030D-6E8A-4147-A177-3AD203B41FA5}">
                      <a16:colId xmlns:a16="http://schemas.microsoft.com/office/drawing/2014/main" xmlns="" val="4267340001"/>
                    </a:ext>
                  </a:extLst>
                </a:gridCol>
              </a:tblGrid>
              <a:tr h="760557">
                <a:tc>
                  <a:txBody>
                    <a:bodyPr/>
                    <a:lstStyle/>
                    <a:p>
                      <a:pPr algn="l">
                        <a:spcBef>
                          <a:spcPts val="0"/>
                        </a:spcBef>
                        <a:spcAft>
                          <a:spcPts val="0"/>
                        </a:spcAft>
                      </a:pPr>
                      <a:r>
                        <a:rPr lang="uz-Cyrl-UZ" sz="1000" b="1" i="0" dirty="0" smtClean="0">
                          <a:solidFill>
                            <a:schemeClr val="tx1"/>
                          </a:solidFill>
                          <a:latin typeface="Times New Roman" pitchFamily="18" charset="0"/>
                          <a:cs typeface="Times New Roman" pitchFamily="18" charset="0"/>
                        </a:rPr>
                        <a:t>Лойиҳа номи</a:t>
                      </a:r>
                      <a:endParaRPr lang="ru-RU" sz="1000" b="1"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ru-RU" sz="1100" b="1" dirty="0" err="1" smtClean="0">
                          <a:latin typeface="Times New Roman" pitchFamily="18" charset="0"/>
                          <a:cs typeface="Times New Roman" pitchFamily="18" charset="0"/>
                        </a:rPr>
                        <a:t>Ўсимлик</a:t>
                      </a:r>
                      <a:r>
                        <a:rPr lang="ru-RU" sz="1100" b="1" dirty="0" smtClean="0">
                          <a:latin typeface="Times New Roman" pitchFamily="18" charset="0"/>
                          <a:cs typeface="Times New Roman" pitchFamily="18" charset="0"/>
                        </a:rPr>
                        <a:t> </a:t>
                      </a:r>
                      <a:r>
                        <a:rPr lang="ru-RU" sz="1100" b="1" dirty="0" err="1" smtClean="0">
                          <a:latin typeface="Times New Roman" pitchFamily="18" charset="0"/>
                          <a:cs typeface="Times New Roman" pitchFamily="18" charset="0"/>
                        </a:rPr>
                        <a:t>ёғини ишлаб</a:t>
                      </a:r>
                      <a:r>
                        <a:rPr lang="ru-RU" sz="1100" b="1" dirty="0" smtClean="0">
                          <a:latin typeface="Times New Roman" pitchFamily="18" charset="0"/>
                          <a:cs typeface="Times New Roman" pitchFamily="18" charset="0"/>
                        </a:rPr>
                        <a:t> </a:t>
                      </a:r>
                      <a:r>
                        <a:rPr lang="ru-RU" sz="1100" b="1" dirty="0" err="1" smtClean="0">
                          <a:latin typeface="Times New Roman" pitchFamily="18" charset="0"/>
                          <a:cs typeface="Times New Roman" pitchFamily="18" charset="0"/>
                        </a:rPr>
                        <a:t>чиқариш</a:t>
                      </a:r>
                      <a:endParaRPr lang="uz-Cyrl-UZ" sz="1000" b="0" i="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847612766"/>
                  </a:ext>
                </a:extLst>
              </a:tr>
              <a:tr h="398689">
                <a:tc>
                  <a:txBody>
                    <a:bodyPr/>
                    <a:lstStyle/>
                    <a:p>
                      <a:pPr algn="l">
                        <a:spcBef>
                          <a:spcPts val="0"/>
                        </a:spcBef>
                        <a:spcAft>
                          <a:spcPts val="0"/>
                        </a:spcAft>
                      </a:pPr>
                      <a:r>
                        <a:rPr lang="uz-Cyrl-UZ" sz="1000" b="0" i="0" dirty="0" smtClean="0">
                          <a:solidFill>
                            <a:schemeClr val="tx1"/>
                          </a:solidFill>
                          <a:latin typeface="Times New Roman" pitchFamily="18" charset="0"/>
                          <a:cs typeface="Times New Roman" pitchFamily="18" charset="0"/>
                        </a:rPr>
                        <a:t>Ташаббускор</a:t>
                      </a:r>
                      <a:endParaRPr lang="ru-RU" sz="1000" b="0"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algn="ctr" fontAlgn="ctr"/>
                      <a:r>
                        <a:rPr lang="en-US" sz="1300" b="1" dirty="0" smtClean="0">
                          <a:latin typeface="Times New Roman" pitchFamily="18" charset="0"/>
                          <a:cs typeface="Times New Roman" pitchFamily="18" charset="0"/>
                        </a:rPr>
                        <a:t>"</a:t>
                      </a:r>
                      <a:r>
                        <a:rPr lang="en-US" sz="1300" b="1" dirty="0" err="1" smtClean="0">
                          <a:latin typeface="Times New Roman" pitchFamily="18" charset="0"/>
                          <a:cs typeface="Times New Roman" pitchFamily="18" charset="0"/>
                        </a:rPr>
                        <a:t>Marokand</a:t>
                      </a:r>
                      <a:r>
                        <a:rPr lang="en-US" sz="1300" b="1" dirty="0" smtClean="0">
                          <a:latin typeface="Times New Roman" pitchFamily="18" charset="0"/>
                          <a:cs typeface="Times New Roman" pitchFamily="18" charset="0"/>
                        </a:rPr>
                        <a:t> gold oil </a:t>
                      </a:r>
                      <a:r>
                        <a:rPr lang="en-US" sz="1300" b="1" dirty="0" err="1" smtClean="0">
                          <a:latin typeface="Times New Roman" pitchFamily="18" charset="0"/>
                          <a:cs typeface="Times New Roman" pitchFamily="18" charset="0"/>
                        </a:rPr>
                        <a:t>ekstraksiya</a:t>
                      </a:r>
                      <a:r>
                        <a:rPr lang="en-US" sz="1300" b="1" dirty="0" smtClean="0">
                          <a:latin typeface="Times New Roman" pitchFamily="18" charset="0"/>
                          <a:cs typeface="Times New Roman" pitchFamily="18" charset="0"/>
                        </a:rPr>
                        <a:t>" </a:t>
                      </a:r>
                      <a:r>
                        <a:rPr lang="ru-RU" sz="1300" b="1" dirty="0" smtClean="0">
                          <a:latin typeface="Times New Roman" pitchFamily="18" charset="0"/>
                          <a:cs typeface="Times New Roman" pitchFamily="18" charset="0"/>
                        </a:rPr>
                        <a:t>МЧЖ </a:t>
                      </a:r>
                      <a:endParaRPr lang="ru-RU" sz="1300" b="1" i="0" u="none" strike="noStrike" dirty="0">
                        <a:solidFill>
                          <a:srgbClr val="000000"/>
                        </a:solidFill>
                        <a:latin typeface="Times New Roman" pitchFamily="18" charset="0"/>
                        <a:cs typeface="Times New Roman" pitchFamily="18" charset="0"/>
                      </a:endParaRPr>
                    </a:p>
                  </a:txBody>
                  <a:tcPr marL="6804" marR="6804" marT="6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2964994763"/>
                  </a:ext>
                </a:extLst>
              </a:tr>
              <a:tr h="487248">
                <a:tc>
                  <a:txBody>
                    <a:bodyPr/>
                    <a:lstStyle/>
                    <a:p>
                      <a:pPr algn="l">
                        <a:spcBef>
                          <a:spcPts val="0"/>
                        </a:spcBef>
                        <a:spcAft>
                          <a:spcPts val="0"/>
                        </a:spcAft>
                      </a:pPr>
                      <a:r>
                        <a:rPr lang="uz-Cyrl-UZ" sz="1000" b="0" i="0" dirty="0" smtClean="0">
                          <a:solidFill>
                            <a:schemeClr val="tx1"/>
                          </a:solidFill>
                          <a:latin typeface="Times New Roman" pitchFamily="18" charset="0"/>
                          <a:cs typeface="Times New Roman" pitchFamily="18" charset="0"/>
                        </a:rPr>
                        <a:t>Қуввати</a:t>
                      </a:r>
                      <a:endParaRPr lang="ru-RU" sz="1000" b="0"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algn="ctr" fontAlgn="ctr"/>
                      <a:r>
                        <a:rPr lang="ru-RU" sz="1300" b="0" i="0" u="none" strike="noStrike" dirty="0" smtClean="0">
                          <a:solidFill>
                            <a:srgbClr val="000000"/>
                          </a:solidFill>
                          <a:latin typeface="Times New Roman" pitchFamily="18" charset="0"/>
                          <a:cs typeface="Times New Roman" pitchFamily="18" charset="0"/>
                        </a:rPr>
                        <a:t>120 </a:t>
                      </a:r>
                      <a:r>
                        <a:rPr lang="ru-RU" sz="1300" b="0" i="0" u="none" strike="noStrike" dirty="0" err="1">
                          <a:solidFill>
                            <a:srgbClr val="000000"/>
                          </a:solidFill>
                          <a:latin typeface="Times New Roman" pitchFamily="18" charset="0"/>
                          <a:cs typeface="Times New Roman" pitchFamily="18" charset="0"/>
                        </a:rPr>
                        <a:t>минг</a:t>
                      </a:r>
                      <a:r>
                        <a:rPr lang="ru-RU" sz="1300" b="0" i="0" u="none" strike="noStrike" dirty="0">
                          <a:solidFill>
                            <a:srgbClr val="000000"/>
                          </a:solidFill>
                          <a:latin typeface="Times New Roman" pitchFamily="18" charset="0"/>
                          <a:cs typeface="Times New Roman" pitchFamily="18" charset="0"/>
                        </a:rPr>
                        <a:t> </a:t>
                      </a:r>
                      <a:r>
                        <a:rPr lang="ru-RU" sz="1300" b="0" i="0" u="none" strike="noStrike" dirty="0" smtClean="0">
                          <a:solidFill>
                            <a:srgbClr val="000000"/>
                          </a:solidFill>
                          <a:latin typeface="Times New Roman" pitchFamily="18" charset="0"/>
                          <a:cs typeface="Times New Roman" pitchFamily="18" charset="0"/>
                        </a:rPr>
                        <a:t>тонна</a:t>
                      </a:r>
                      <a:endParaRPr lang="ru-RU" sz="1300" b="0" i="0" u="none" strike="noStrike" dirty="0">
                        <a:solidFill>
                          <a:srgbClr val="000000"/>
                        </a:solidFill>
                        <a:latin typeface="Times New Roman" pitchFamily="18" charset="0"/>
                        <a:cs typeface="Times New Roman" pitchFamily="18" charset="0"/>
                      </a:endParaRPr>
                    </a:p>
                  </a:txBody>
                  <a:tcPr marL="6804" marR="6804" marT="6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353286070"/>
                  </a:ext>
                </a:extLst>
              </a:tr>
              <a:tr h="243840">
                <a:tc rowSpan="2">
                  <a:txBody>
                    <a:bodyPr/>
                    <a:lstStyle/>
                    <a:p>
                      <a:pPr algn="l">
                        <a:spcBef>
                          <a:spcPts val="0"/>
                        </a:spcBef>
                        <a:spcAft>
                          <a:spcPts val="0"/>
                        </a:spcAft>
                      </a:pPr>
                      <a:r>
                        <a:rPr lang="uz-Cyrl-UZ" sz="1000" b="0" i="0" dirty="0" smtClean="0">
                          <a:solidFill>
                            <a:schemeClr val="tx1"/>
                          </a:solidFill>
                          <a:latin typeface="Times New Roman" pitchFamily="18" charset="0"/>
                          <a:cs typeface="Times New Roman" pitchFamily="18" charset="0"/>
                        </a:rPr>
                        <a:t>Йиллик экспорт</a:t>
                      </a:r>
                      <a:endParaRPr lang="ru-RU" sz="1000" b="0" i="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lang="uz-Cyrl-UZ" sz="1000" b="0" i="0" baseline="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10003"/>
                  </a:ext>
                </a:extLst>
              </a:tr>
              <a:tr h="243840">
                <a:tc vMerge="1">
                  <a:txBody>
                    <a:bodyPr/>
                    <a:lstStyle/>
                    <a:p>
                      <a:pPr algn="l">
                        <a:spcBef>
                          <a:spcPts val="0"/>
                        </a:spcBef>
                        <a:spcAft>
                          <a:spcPts val="0"/>
                        </a:spcAft>
                      </a:pPr>
                      <a:endParaRPr lang="ru-RU" sz="1350" b="0" i="1" dirty="0">
                        <a:solidFill>
                          <a:schemeClr val="tx1"/>
                        </a:solidFill>
                        <a:latin typeface="Arial" panose="020B0604020202020204" pitchFamily="34" charset="0"/>
                        <a:cs typeface="Arial" panose="020B0604020202020204" pitchFamily="34" charset="0"/>
                      </a:endParaRPr>
                    </a:p>
                  </a:txBody>
                  <a:tcPr marL="128016" marR="128016"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uz-Cyrl-UZ" sz="1000" b="0" i="0" baseline="0" dirty="0" smtClean="0">
                          <a:solidFill>
                            <a:schemeClr val="tx1"/>
                          </a:solidFill>
                          <a:latin typeface="Times New Roman" pitchFamily="18" charset="0"/>
                          <a:cs typeface="Times New Roman" pitchFamily="18" charset="0"/>
                        </a:rPr>
                        <a:t>умумий ишлаб чиқаришнинг </a:t>
                      </a:r>
                      <a:r>
                        <a:rPr lang="en-US" sz="1000" b="0" i="0" baseline="0" dirty="0" smtClean="0">
                          <a:solidFill>
                            <a:schemeClr val="tx1"/>
                          </a:solidFill>
                          <a:latin typeface="Times New Roman" pitchFamily="18" charset="0"/>
                          <a:cs typeface="Times New Roman" pitchFamily="18" charset="0"/>
                        </a:rPr>
                        <a:t>___</a:t>
                      </a:r>
                      <a:r>
                        <a:rPr lang="ru-RU" sz="1000" b="0" i="0" baseline="0" dirty="0" smtClean="0">
                          <a:solidFill>
                            <a:schemeClr val="tx1"/>
                          </a:solidFill>
                          <a:latin typeface="Times New Roman" pitchFamily="18" charset="0"/>
                          <a:cs typeface="Times New Roman" pitchFamily="18" charset="0"/>
                        </a:rPr>
                        <a:t> %</a:t>
                      </a:r>
                      <a:endParaRPr lang="uz-Cyrl-UZ" sz="1000" b="0" i="0" baseline="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10004"/>
                  </a:ext>
                </a:extLst>
              </a:tr>
              <a:tr h="243840">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uz-Cyrl-UZ" sz="1000" b="0" i="0" dirty="0" smtClean="0">
                          <a:solidFill>
                            <a:schemeClr val="tx1"/>
                          </a:solidFill>
                          <a:latin typeface="Times New Roman" pitchFamily="18" charset="0"/>
                          <a:cs typeface="Times New Roman" pitchFamily="18" charset="0"/>
                        </a:rPr>
                        <a:t>Умумий қиймати</a:t>
                      </a:r>
                      <a:endParaRPr lang="ru-RU" sz="1000" b="0"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uz-Cyrl-UZ" sz="1000" b="0" i="0" dirty="0" smtClean="0">
                          <a:solidFill>
                            <a:schemeClr val="tx1"/>
                          </a:solidFill>
                          <a:latin typeface="Times New Roman" pitchFamily="18" charset="0"/>
                          <a:cs typeface="Times New Roman" pitchFamily="18" charset="0"/>
                        </a:rPr>
                        <a:t>5968 млн сўм.</a:t>
                      </a:r>
                      <a:endParaRPr lang="uz-Cyrl-UZ" sz="1000" b="0" i="0" baseline="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10005"/>
                  </a:ext>
                </a:extLst>
              </a:tr>
              <a:tr h="243840">
                <a:tc>
                  <a:txBody>
                    <a:bodyPr/>
                    <a:lstStyle/>
                    <a:p>
                      <a:pPr algn="ctr">
                        <a:spcBef>
                          <a:spcPts val="0"/>
                        </a:spcBef>
                        <a:spcAft>
                          <a:spcPts val="0"/>
                        </a:spcAft>
                      </a:pPr>
                      <a:r>
                        <a:rPr lang="uz-Cyrl-UZ" sz="1000" b="0" i="0" dirty="0" smtClean="0">
                          <a:solidFill>
                            <a:schemeClr val="tx1"/>
                          </a:solidFill>
                          <a:latin typeface="Times New Roman" pitchFamily="18" charset="0"/>
                          <a:cs typeface="Times New Roman" pitchFamily="18" charset="0"/>
                        </a:rPr>
                        <a:t>шундан:</a:t>
                      </a:r>
                      <a:endParaRPr lang="ru-RU" sz="1000" b="0" i="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lang="uz-Cyrl-UZ" sz="1000" b="0" i="0" baseline="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2758818432"/>
                  </a:ext>
                </a:extLst>
              </a:tr>
              <a:tr h="243840">
                <a:tc>
                  <a:txBody>
                    <a:bodyPr/>
                    <a:lstStyle/>
                    <a:p>
                      <a:pPr marL="180000" marR="0" indent="0" algn="l" defTabSz="1280160" rtl="0" eaLnBrk="1" fontAlgn="auto" latinLnBrk="0" hangingPunct="1">
                        <a:lnSpc>
                          <a:spcPct val="100000"/>
                        </a:lnSpc>
                        <a:spcBef>
                          <a:spcPts val="0"/>
                        </a:spcBef>
                        <a:spcAft>
                          <a:spcPts val="0"/>
                        </a:spcAft>
                        <a:buClrTx/>
                        <a:buSzTx/>
                        <a:buFontTx/>
                        <a:buNone/>
                        <a:tabLst/>
                        <a:defRPr/>
                      </a:pPr>
                      <a:r>
                        <a:rPr lang="uz-Cyrl-UZ" sz="1000" b="0" i="0" dirty="0" smtClean="0">
                          <a:solidFill>
                            <a:schemeClr val="tx1"/>
                          </a:solidFill>
                          <a:latin typeface="Times New Roman" pitchFamily="18" charset="0"/>
                          <a:cs typeface="Times New Roman" pitchFamily="18" charset="0"/>
                        </a:rPr>
                        <a:t>ўз маблағи</a:t>
                      </a:r>
                      <a:endParaRPr lang="ru-RU" sz="1000" b="0" i="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uz-Cyrl-UZ" sz="1000" b="0" i="0" dirty="0" smtClean="0">
                          <a:solidFill>
                            <a:schemeClr val="tx1"/>
                          </a:solidFill>
                          <a:latin typeface="Times New Roman" pitchFamily="18" charset="0"/>
                          <a:cs typeface="Times New Roman" pitchFamily="18" charset="0"/>
                        </a:rPr>
                        <a:t>2500 млн сўм</a:t>
                      </a:r>
                      <a:endParaRPr lang="uz-Cyrl-UZ" sz="1000" b="0" i="0" spc="-10" baseline="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1265223095"/>
                  </a:ext>
                </a:extLst>
              </a:tr>
              <a:tr h="243840">
                <a:tc>
                  <a:txBody>
                    <a:bodyPr/>
                    <a:lstStyle/>
                    <a:p>
                      <a:pPr marL="180000" marR="0" indent="0" algn="l" defTabSz="1280160" rtl="0" eaLnBrk="1" fontAlgn="auto" latinLnBrk="0" hangingPunct="1">
                        <a:lnSpc>
                          <a:spcPct val="100000"/>
                        </a:lnSpc>
                        <a:spcBef>
                          <a:spcPts val="0"/>
                        </a:spcBef>
                        <a:spcAft>
                          <a:spcPts val="0"/>
                        </a:spcAft>
                        <a:buClrTx/>
                        <a:buSzTx/>
                        <a:buFontTx/>
                        <a:buNone/>
                        <a:tabLst/>
                        <a:defRPr/>
                      </a:pPr>
                      <a:r>
                        <a:rPr lang="uz-Cyrl-UZ" sz="1000" b="0" i="0" kern="1200" dirty="0" smtClean="0">
                          <a:solidFill>
                            <a:schemeClr val="tx1"/>
                          </a:solidFill>
                          <a:latin typeface="Times New Roman" pitchFamily="18" charset="0"/>
                          <a:ea typeface="+mn-ea"/>
                          <a:cs typeface="Times New Roman" pitchFamily="18" charset="0"/>
                        </a:rPr>
                        <a:t>банк кредити</a:t>
                      </a:r>
                      <a:endParaRPr lang="ru-RU" sz="1000" b="0" i="0" kern="1200" dirty="0">
                        <a:solidFill>
                          <a:schemeClr val="tx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uz-Cyrl-UZ" sz="1000" b="0" i="0" dirty="0" smtClean="0">
                          <a:solidFill>
                            <a:schemeClr val="tx1"/>
                          </a:solidFill>
                          <a:latin typeface="Times New Roman" pitchFamily="18" charset="0"/>
                          <a:cs typeface="Times New Roman" pitchFamily="18" charset="0"/>
                        </a:rPr>
                        <a:t>3468 млн сўм.</a:t>
                      </a:r>
                      <a:endParaRPr lang="ru-RU" sz="1000" b="0" i="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383513262"/>
                  </a:ext>
                </a:extLst>
              </a:tr>
              <a:tr h="243840">
                <a:tc>
                  <a:txBody>
                    <a:bodyPr/>
                    <a:lstStyle/>
                    <a:p>
                      <a:pPr marL="180000" algn="l">
                        <a:spcBef>
                          <a:spcPts val="0"/>
                        </a:spcBef>
                        <a:spcAft>
                          <a:spcPts val="0"/>
                        </a:spcAft>
                      </a:pPr>
                      <a:r>
                        <a:rPr lang="uz-Cyrl-UZ" sz="1000" b="0" i="0" dirty="0" smtClean="0">
                          <a:solidFill>
                            <a:schemeClr val="tx1"/>
                          </a:solidFill>
                          <a:latin typeface="Times New Roman" pitchFamily="18" charset="0"/>
                          <a:cs typeface="Times New Roman" pitchFamily="18" charset="0"/>
                        </a:rPr>
                        <a:t>хорижий инвестиция </a:t>
                      </a:r>
                      <a:endParaRPr lang="ru-RU" sz="1000" b="0"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algn="ctr">
                        <a:spcBef>
                          <a:spcPts val="0"/>
                        </a:spcBef>
                        <a:spcAft>
                          <a:spcPts val="0"/>
                        </a:spcAft>
                      </a:pPr>
                      <a:endParaRPr lang="ru-RU" sz="1000" b="0"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2101623306"/>
                  </a:ext>
                </a:extLst>
              </a:tr>
              <a:tr h="243840">
                <a:tc>
                  <a:txBody>
                    <a:bodyPr/>
                    <a:lstStyle/>
                    <a:p>
                      <a:pPr algn="l">
                        <a:spcBef>
                          <a:spcPts val="0"/>
                        </a:spcBef>
                        <a:spcAft>
                          <a:spcPts val="0"/>
                        </a:spcAft>
                      </a:pPr>
                      <a:r>
                        <a:rPr lang="uz-Cyrl-UZ" sz="1000" b="0" i="0" dirty="0" smtClean="0">
                          <a:solidFill>
                            <a:schemeClr val="tx1"/>
                          </a:solidFill>
                          <a:latin typeface="Times New Roman" pitchFamily="18" charset="0"/>
                          <a:cs typeface="Times New Roman" pitchFamily="18" charset="0"/>
                        </a:rPr>
                        <a:t>Хорижий инвестор</a:t>
                      </a:r>
                      <a:endParaRPr lang="ru-RU" sz="1000" b="0"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uz-Cyrl-UZ" sz="1000" b="0" i="0" baseline="0" dirty="0" smtClean="0">
                          <a:solidFill>
                            <a:schemeClr val="tx1"/>
                          </a:solidFill>
                          <a:latin typeface="Times New Roman" pitchFamily="18" charset="0"/>
                          <a:cs typeface="Times New Roman" pitchFamily="18" charset="0"/>
                        </a:rPr>
                        <a:t>мавжуд бўлса</a:t>
                      </a:r>
                      <a:endParaRPr lang="ru-RU" sz="1000" b="0" i="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2637351379"/>
                  </a:ext>
                </a:extLst>
              </a:tr>
              <a:tr h="243840">
                <a:tc>
                  <a:txBody>
                    <a:bodyPr/>
                    <a:lstStyle/>
                    <a:p>
                      <a:pPr algn="l">
                        <a:spcBef>
                          <a:spcPts val="0"/>
                        </a:spcBef>
                        <a:spcAft>
                          <a:spcPts val="0"/>
                        </a:spcAft>
                      </a:pPr>
                      <a:r>
                        <a:rPr lang="uz-Cyrl-UZ" sz="1000" b="0" i="0" dirty="0" smtClean="0">
                          <a:solidFill>
                            <a:schemeClr val="tx1"/>
                          </a:solidFill>
                          <a:latin typeface="Times New Roman" pitchFamily="18" charset="0"/>
                          <a:cs typeface="Times New Roman" pitchFamily="18" charset="0"/>
                        </a:rPr>
                        <a:t>Хизмат</a:t>
                      </a:r>
                      <a:r>
                        <a:rPr lang="uz-Cyrl-UZ" sz="1000" b="0" i="0" baseline="0" dirty="0" smtClean="0">
                          <a:solidFill>
                            <a:schemeClr val="tx1"/>
                          </a:solidFill>
                          <a:latin typeface="Times New Roman" pitchFamily="18" charset="0"/>
                          <a:cs typeface="Times New Roman" pitchFamily="18" charset="0"/>
                        </a:rPr>
                        <a:t> кўрсатувчи банк</a:t>
                      </a:r>
                      <a:endParaRPr lang="ru-RU" sz="1000" b="0"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algn="ctr" fontAlgn="ctr"/>
                      <a:r>
                        <a:rPr lang="ru-RU" sz="1300" b="0" i="0" u="none" strike="noStrike" dirty="0">
                          <a:solidFill>
                            <a:srgbClr val="000000"/>
                          </a:solidFill>
                          <a:latin typeface="Times New Roman" pitchFamily="18" charset="0"/>
                          <a:cs typeface="Times New Roman" pitchFamily="18" charset="0"/>
                        </a:rPr>
                        <a:t>“</a:t>
                      </a:r>
                      <a:r>
                        <a:rPr lang="ru-RU" sz="1300" b="0" i="0" u="none" strike="noStrike" dirty="0" err="1">
                          <a:solidFill>
                            <a:srgbClr val="000000"/>
                          </a:solidFill>
                          <a:latin typeface="Times New Roman" pitchFamily="18" charset="0"/>
                          <a:cs typeface="Times New Roman" pitchFamily="18" charset="0"/>
                        </a:rPr>
                        <a:t>Трастбанк</a:t>
                      </a:r>
                      <a:r>
                        <a:rPr lang="ru-RU" sz="1300" b="0" i="0" u="none" strike="noStrike" dirty="0">
                          <a:solidFill>
                            <a:srgbClr val="000000"/>
                          </a:solidFill>
                          <a:latin typeface="Times New Roman" pitchFamily="18" charset="0"/>
                          <a:cs typeface="Times New Roman" pitchFamily="18" charset="0"/>
                        </a:rPr>
                        <a:t>” ХАБ</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10555147"/>
                  </a:ext>
                </a:extLst>
              </a:tr>
              <a:tr h="243840">
                <a:tc>
                  <a:txBody>
                    <a:bodyPr/>
                    <a:lstStyle/>
                    <a:p>
                      <a:pPr algn="l">
                        <a:spcBef>
                          <a:spcPts val="0"/>
                        </a:spcBef>
                        <a:spcAft>
                          <a:spcPts val="0"/>
                        </a:spcAft>
                      </a:pPr>
                      <a:r>
                        <a:rPr lang="uz-Cyrl-UZ" sz="1000" b="0" i="0" dirty="0" smtClean="0">
                          <a:solidFill>
                            <a:schemeClr val="tx1"/>
                          </a:solidFill>
                          <a:latin typeface="Times New Roman" pitchFamily="18" charset="0"/>
                          <a:cs typeface="Times New Roman" pitchFamily="18" charset="0"/>
                        </a:rPr>
                        <a:t>Иш ўрни</a:t>
                      </a:r>
                      <a:endParaRPr lang="ru-RU" sz="1000" b="0"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algn="ctr" fontAlgn="ctr"/>
                      <a:r>
                        <a:rPr lang="ru-RU" sz="1400" b="0" i="0" u="none" strike="noStrike" baseline="0" dirty="0" smtClean="0">
                          <a:solidFill>
                            <a:srgbClr val="000000"/>
                          </a:solidFill>
                          <a:latin typeface="Times New Roman" pitchFamily="18" charset="0"/>
                          <a:cs typeface="Times New Roman" pitchFamily="18" charset="0"/>
                        </a:rPr>
                        <a:t>15та</a:t>
                      </a:r>
                      <a:endParaRPr lang="ru-RU" sz="1400" b="0" i="0" u="none" strike="noStrike" dirty="0">
                        <a:solidFill>
                          <a:srgbClr val="000000"/>
                        </a:solidFill>
                        <a:latin typeface="Times New Roman" pitchFamily="18" charset="0"/>
                        <a:cs typeface="Times New Roman" pitchFamily="18" charset="0"/>
                      </a:endParaRPr>
                    </a:p>
                  </a:txBody>
                  <a:tcPr marL="6804" marR="6804" marT="6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776990742"/>
                  </a:ext>
                </a:extLst>
              </a:tr>
              <a:tr h="396240">
                <a:tc>
                  <a:txBody>
                    <a:bodyPr/>
                    <a:lstStyle/>
                    <a:p>
                      <a:pPr algn="l">
                        <a:spcBef>
                          <a:spcPts val="0"/>
                        </a:spcBef>
                        <a:spcAft>
                          <a:spcPts val="0"/>
                        </a:spcAft>
                      </a:pPr>
                      <a:r>
                        <a:rPr lang="uz-Cyrl-UZ" sz="1000" b="0" i="0" dirty="0" smtClean="0">
                          <a:solidFill>
                            <a:schemeClr val="tx1"/>
                          </a:solidFill>
                          <a:latin typeface="Times New Roman" pitchFamily="18" charset="0"/>
                          <a:cs typeface="Times New Roman" pitchFamily="18" charset="0"/>
                        </a:rPr>
                        <a:t>Ишга туширилган (тушириладиган) сана</a:t>
                      </a:r>
                      <a:endParaRPr lang="ru-RU" sz="1000" b="0"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algn="ctr" fontAlgn="ctr"/>
                      <a:r>
                        <a:rPr lang="ru-RU" sz="1300" b="0" i="0" u="none" strike="noStrike" dirty="0">
                          <a:solidFill>
                            <a:srgbClr val="000000"/>
                          </a:solidFill>
                          <a:latin typeface="Times New Roman" pitchFamily="18" charset="0"/>
                          <a:cs typeface="Times New Roman" pitchFamily="18" charset="0"/>
                        </a:rPr>
                        <a:t>01.12.2020</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3779486657"/>
                  </a:ext>
                </a:extLst>
              </a:tr>
              <a:tr h="1458371">
                <a:tc>
                  <a:txBody>
                    <a:bodyPr/>
                    <a:lstStyle/>
                    <a:p>
                      <a:pPr algn="ctr"/>
                      <a:r>
                        <a:rPr lang="uz-Cyrl-UZ" sz="1100" b="1" dirty="0" smtClean="0">
                          <a:latin typeface="Times New Roman" pitchFamily="18" charset="0"/>
                          <a:cs typeface="Times New Roman" pitchFamily="18" charset="0"/>
                        </a:rPr>
                        <a:t>Ҳозирги ҳолат</a:t>
                      </a:r>
                      <a:r>
                        <a:rPr lang="uz-Cyrl-UZ" sz="1100" dirty="0" smtClean="0">
                          <a:latin typeface="Times New Roman" pitchFamily="18" charset="0"/>
                          <a:cs typeface="Times New Roman" pitchFamily="18" charset="0"/>
                        </a:rPr>
                        <a:t> </a:t>
                      </a:r>
                    </a:p>
                    <a:p>
                      <a:pPr algn="ctr"/>
                      <a:r>
                        <a:rPr lang="uz-Cyrl-UZ" sz="1100" i="1" dirty="0" smtClean="0">
                          <a:latin typeface="Times New Roman" pitchFamily="18" charset="0"/>
                          <a:cs typeface="Times New Roman" pitchFamily="18" charset="0"/>
                        </a:rPr>
                        <a:t>(амалга оширилаётган ишлар, мавжуд муаммо ва бошқалар)</a:t>
                      </a:r>
                      <a:endParaRPr lang="ru-RU" sz="1100" i="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algn="ctr"/>
                      <a:r>
                        <a:rPr lang="uz-Cyrl-UZ" sz="1300" dirty="0" smtClean="0">
                          <a:latin typeface="Times New Roman" pitchFamily="18" charset="0"/>
                          <a:cs typeface="Times New Roman" pitchFamily="18" charset="0"/>
                        </a:rPr>
                        <a:t>Лойиҳани амалга ошириш учун ускуналар олиб келинган, ўрнатиш ишлари олиб борилмоқда</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2256361858"/>
                  </a:ext>
                </a:extLst>
              </a:tr>
            </a:tbl>
          </a:graphicData>
        </a:graphic>
      </p:graphicFrame>
      <p:sp>
        <p:nvSpPr>
          <p:cNvPr id="5" name="Прямоугольник 4"/>
          <p:cNvSpPr/>
          <p:nvPr/>
        </p:nvSpPr>
        <p:spPr>
          <a:xfrm>
            <a:off x="4469132" y="857286"/>
            <a:ext cx="4442784" cy="29289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uz-Cyrl-UZ" sz="1400" i="1" dirty="0" smtClean="0">
                <a:solidFill>
                  <a:schemeClr val="tx1"/>
                </a:solidFill>
                <a:latin typeface="Arial" panose="020B0604020202020204" pitchFamily="34" charset="0"/>
                <a:cs typeface="Arial" panose="020B0604020202020204" pitchFamily="34" charset="0"/>
              </a:rPr>
              <a:t>лойиҳанинг расми</a:t>
            </a:r>
            <a:endParaRPr lang="ru-RU" sz="1400" i="1" dirty="0">
              <a:solidFill>
                <a:schemeClr val="tx1"/>
              </a:solidFill>
              <a:latin typeface="Arial" panose="020B0604020202020204" pitchFamily="34" charset="0"/>
              <a:cs typeface="Arial" panose="020B0604020202020204" pitchFamily="34" charset="0"/>
            </a:endParaRPr>
          </a:p>
        </p:txBody>
      </p:sp>
      <p:sp>
        <p:nvSpPr>
          <p:cNvPr id="11" name="Прямоугольник 10"/>
          <p:cNvSpPr/>
          <p:nvPr/>
        </p:nvSpPr>
        <p:spPr>
          <a:xfrm>
            <a:off x="4469946" y="3939272"/>
            <a:ext cx="4490389" cy="27684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uz-Cyrl-UZ" sz="1400" i="1" dirty="0">
                <a:solidFill>
                  <a:schemeClr val="tx1"/>
                </a:solidFill>
                <a:latin typeface="Arial" panose="020B0604020202020204" pitchFamily="34" charset="0"/>
                <a:cs typeface="Arial" panose="020B0604020202020204" pitchFamily="34" charset="0"/>
              </a:rPr>
              <a:t>лойиҳанинг </a:t>
            </a:r>
            <a:r>
              <a:rPr lang="uz-Cyrl-UZ" sz="1400" i="1" dirty="0" smtClean="0">
                <a:solidFill>
                  <a:schemeClr val="tx1"/>
                </a:solidFill>
                <a:latin typeface="Arial" panose="020B0604020202020204" pitchFamily="34" charset="0"/>
                <a:cs typeface="Arial" panose="020B0604020202020204" pitchFamily="34" charset="0"/>
              </a:rPr>
              <a:t>расми</a:t>
            </a:r>
            <a:endParaRPr lang="ru-RU" sz="1400" i="1" dirty="0">
              <a:solidFill>
                <a:schemeClr val="tx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4469946" y="877643"/>
            <a:ext cx="4439361" cy="2908547"/>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l="20267" b="30180"/>
          <a:stretch>
            <a:fillRect/>
          </a:stretch>
        </p:blipFill>
        <p:spPr bwMode="auto">
          <a:xfrm>
            <a:off x="4469946" y="3939271"/>
            <a:ext cx="4490389" cy="2755466"/>
          </a:xfrm>
          <a:prstGeom prst="rect">
            <a:avLst/>
          </a:prstGeom>
          <a:noFill/>
          <a:ln w="9525">
            <a:noFill/>
            <a:miter lim="800000"/>
            <a:headEnd/>
            <a:tailEnd/>
          </a:ln>
          <a:effectLst/>
        </p:spPr>
      </p:pic>
    </p:spTree>
    <p:extLst>
      <p:ext uri="{BB962C8B-B14F-4D97-AF65-F5344CB8AC3E}">
        <p14:creationId xmlns:p14="http://schemas.microsoft.com/office/powerpoint/2010/main" xmlns="" val="3752755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693" y="163263"/>
            <a:ext cx="8679831" cy="512220"/>
          </a:xfrm>
          <a:prstGeom prst="rect">
            <a:avLst/>
          </a:prstGeom>
          <a:solidFill>
            <a:schemeClr val="accent3">
              <a:lumMod val="40000"/>
              <a:lumOff val="60000"/>
            </a:schemeClr>
          </a:solidFill>
          <a:ln>
            <a:noFill/>
          </a:ln>
        </p:spPr>
        <p:txBody>
          <a:bodyPr wrap="square" lIns="65306" tIns="32653" rIns="65306" bIns="32653" rtlCol="0">
            <a:spAutoFit/>
          </a:bodyPr>
          <a:lstStyle/>
          <a:p>
            <a:pPr algn="ctr"/>
            <a:r>
              <a:rPr lang="uz-Cyrl-UZ" sz="1600" b="1" dirty="0" smtClean="0">
                <a:latin typeface="Arial" panose="020B0604020202020204" pitchFamily="34" charset="0"/>
                <a:cs typeface="Arial" panose="020B0604020202020204" pitchFamily="34" charset="0"/>
              </a:rPr>
              <a:t>“Каттақўрғон” шаҳрида </a:t>
            </a:r>
            <a:r>
              <a:rPr lang="en-US" sz="1600" b="1" dirty="0" smtClean="0">
                <a:latin typeface="Arial" panose="020B0604020202020204" pitchFamily="34" charset="0"/>
                <a:cs typeface="Arial" panose="020B0604020202020204" pitchFamily="34" charset="0"/>
              </a:rPr>
              <a:t>"CLASSIC MOTORS POWER" МЧЖ ҚК </a:t>
            </a:r>
            <a:r>
              <a:rPr lang="uz-Cyrl-UZ" sz="1600" b="1" dirty="0" smtClean="0">
                <a:latin typeface="Arial" panose="020B0604020202020204" pitchFamily="34" charset="0"/>
                <a:cs typeface="Arial" panose="020B0604020202020204" pitchFamily="34" charset="0"/>
              </a:rPr>
              <a:t>корхонасининг </a:t>
            </a:r>
            <a:br>
              <a:rPr lang="uz-Cyrl-UZ" sz="1600" b="1" dirty="0" smtClean="0">
                <a:latin typeface="Arial" panose="020B0604020202020204" pitchFamily="34" charset="0"/>
                <a:cs typeface="Arial" panose="020B0604020202020204" pitchFamily="34" charset="0"/>
              </a:rPr>
            </a:br>
            <a:r>
              <a:rPr lang="ru-RU" sz="1300" b="1" dirty="0" smtClean="0">
                <a:latin typeface="Arial" panose="020B0604020202020204" pitchFamily="34" charset="0"/>
                <a:cs typeface="Arial" panose="020B0604020202020204" pitchFamily="34" charset="0"/>
              </a:rPr>
              <a:t> Дизель </a:t>
            </a:r>
            <a:r>
              <a:rPr lang="ru-RU" sz="1300" b="1" dirty="0" err="1" smtClean="0">
                <a:latin typeface="Arial" panose="020B0604020202020204" pitchFamily="34" charset="0"/>
                <a:cs typeface="Arial" panose="020B0604020202020204" pitchFamily="34" charset="0"/>
              </a:rPr>
              <a:t>ёқилғисини ишлаб</a:t>
            </a:r>
            <a:r>
              <a:rPr lang="ru-RU" sz="1300" b="1" dirty="0" smtClean="0">
                <a:latin typeface="Arial" panose="020B0604020202020204" pitchFamily="34" charset="0"/>
                <a:cs typeface="Arial" panose="020B0604020202020204" pitchFamily="34" charset="0"/>
              </a:rPr>
              <a:t> </a:t>
            </a:r>
            <a:r>
              <a:rPr lang="ru-RU" sz="1300" b="1" dirty="0" err="1" smtClean="0">
                <a:latin typeface="Arial" panose="020B0604020202020204" pitchFamily="34" charset="0"/>
                <a:cs typeface="Arial" panose="020B0604020202020204" pitchFamily="34" charset="0"/>
              </a:rPr>
              <a:t>чиқариш лойихаси</a:t>
            </a:r>
            <a:endParaRPr lang="uz-Cyrl-UZ" sz="1300" b="1" dirty="0">
              <a:latin typeface="Arial" panose="020B0604020202020204" pitchFamily="34" charset="0"/>
              <a:cs typeface="Arial" panose="020B060402020202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xmlns="" val="2230877093"/>
              </p:ext>
            </p:extLst>
          </p:nvPr>
        </p:nvGraphicFramePr>
        <p:xfrm>
          <a:off x="232084" y="857286"/>
          <a:ext cx="4135807" cy="5902524"/>
        </p:xfrm>
        <a:graphic>
          <a:graphicData uri="http://schemas.openxmlformats.org/drawingml/2006/table">
            <a:tbl>
              <a:tblPr firstRow="1" bandRow="1">
                <a:tableStyleId>{16D9F66E-5EB9-4882-86FB-DCBF35E3C3E4}</a:tableStyleId>
              </a:tblPr>
              <a:tblGrid>
                <a:gridCol w="1633746">
                  <a:extLst>
                    <a:ext uri="{9D8B030D-6E8A-4147-A177-3AD203B41FA5}">
                      <a16:colId xmlns:a16="http://schemas.microsoft.com/office/drawing/2014/main" xmlns="" val="1172446349"/>
                    </a:ext>
                  </a:extLst>
                </a:gridCol>
                <a:gridCol w="2502061">
                  <a:extLst>
                    <a:ext uri="{9D8B030D-6E8A-4147-A177-3AD203B41FA5}">
                      <a16:colId xmlns:a16="http://schemas.microsoft.com/office/drawing/2014/main" xmlns="" val="4267340001"/>
                    </a:ext>
                  </a:extLst>
                </a:gridCol>
              </a:tblGrid>
              <a:tr h="760557">
                <a:tc>
                  <a:txBody>
                    <a:bodyPr/>
                    <a:lstStyle/>
                    <a:p>
                      <a:pPr algn="l">
                        <a:spcBef>
                          <a:spcPts val="0"/>
                        </a:spcBef>
                        <a:spcAft>
                          <a:spcPts val="0"/>
                        </a:spcAft>
                      </a:pPr>
                      <a:r>
                        <a:rPr lang="uz-Cyrl-UZ" sz="1000" b="1" i="0" dirty="0" smtClean="0">
                          <a:solidFill>
                            <a:schemeClr val="tx1"/>
                          </a:solidFill>
                          <a:latin typeface="Arial" panose="020B0604020202020204" pitchFamily="34" charset="0"/>
                          <a:cs typeface="Arial" panose="020B0604020202020204" pitchFamily="34" charset="0"/>
                        </a:rPr>
                        <a:t>Лойиҳа номи</a:t>
                      </a:r>
                      <a:endParaRPr lang="ru-RU" sz="1000" b="1"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ru-RU" sz="1000" b="0" i="0" dirty="0" smtClean="0">
                          <a:solidFill>
                            <a:schemeClr val="tx1"/>
                          </a:solidFill>
                          <a:latin typeface="Arial" panose="020B0604020202020204" pitchFamily="34" charset="0"/>
                          <a:cs typeface="Arial" panose="020B0604020202020204" pitchFamily="34" charset="0"/>
                        </a:rPr>
                        <a:t>Дизель </a:t>
                      </a:r>
                      <a:r>
                        <a:rPr lang="ru-RU" sz="1000" b="0" i="0" dirty="0" err="1" smtClean="0">
                          <a:solidFill>
                            <a:schemeClr val="tx1"/>
                          </a:solidFill>
                          <a:latin typeface="Arial" panose="020B0604020202020204" pitchFamily="34" charset="0"/>
                          <a:cs typeface="Arial" panose="020B0604020202020204" pitchFamily="34" charset="0"/>
                        </a:rPr>
                        <a:t>ёқилғисини ишлаб</a:t>
                      </a:r>
                      <a:r>
                        <a:rPr lang="ru-RU" sz="1000" b="0" i="0" dirty="0" smtClean="0">
                          <a:solidFill>
                            <a:schemeClr val="tx1"/>
                          </a:solidFill>
                          <a:latin typeface="Arial" panose="020B0604020202020204" pitchFamily="34" charset="0"/>
                          <a:cs typeface="Arial" panose="020B0604020202020204" pitchFamily="34" charset="0"/>
                        </a:rPr>
                        <a:t> </a:t>
                      </a:r>
                      <a:r>
                        <a:rPr lang="ru-RU" sz="1000" b="0" i="0" dirty="0" err="1" smtClean="0">
                          <a:solidFill>
                            <a:schemeClr val="tx1"/>
                          </a:solidFill>
                          <a:latin typeface="Arial" panose="020B0604020202020204" pitchFamily="34" charset="0"/>
                          <a:cs typeface="Arial" panose="020B0604020202020204" pitchFamily="34" charset="0"/>
                        </a:rPr>
                        <a:t>чиқариш</a:t>
                      </a:r>
                      <a:r>
                        <a:rPr lang="ru-RU" sz="1000" b="0" i="0" dirty="0" smtClean="0">
                          <a:solidFill>
                            <a:schemeClr val="tx1"/>
                          </a:solidFill>
                          <a:latin typeface="Arial" panose="020B0604020202020204" pitchFamily="34" charset="0"/>
                          <a:cs typeface="Arial" panose="020B0604020202020204" pitchFamily="34" charset="0"/>
                        </a:rPr>
                        <a:t> </a:t>
                      </a:r>
                      <a:endParaRPr lang="uz-Cyrl-UZ" sz="1000" b="0" i="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847612766"/>
                  </a:ext>
                </a:extLst>
              </a:tr>
              <a:tr h="238397">
                <a:tc>
                  <a:txBody>
                    <a:bodyPr/>
                    <a:lstStyle/>
                    <a:p>
                      <a:pPr algn="l">
                        <a:spcBef>
                          <a:spcPts val="0"/>
                        </a:spcBef>
                        <a:spcAft>
                          <a:spcPts val="0"/>
                        </a:spcAft>
                      </a:pPr>
                      <a:r>
                        <a:rPr lang="uz-Cyrl-UZ" sz="1000" b="0" i="0" dirty="0" smtClean="0">
                          <a:solidFill>
                            <a:schemeClr val="tx1"/>
                          </a:solidFill>
                          <a:latin typeface="Arial" panose="020B0604020202020204" pitchFamily="34" charset="0"/>
                          <a:cs typeface="Arial" panose="020B0604020202020204" pitchFamily="34" charset="0"/>
                        </a:rPr>
                        <a:t>Ташаббускор</a:t>
                      </a:r>
                      <a:endParaRPr lang="ru-RU" sz="10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algn="ctr" fontAlgn="ctr"/>
                      <a:r>
                        <a:rPr lang="en-US" sz="1000" b="0" dirty="0" smtClean="0">
                          <a:latin typeface="Arial" panose="020B0604020202020204" pitchFamily="34" charset="0"/>
                          <a:cs typeface="Arial" panose="020B0604020202020204" pitchFamily="34" charset="0"/>
                        </a:rPr>
                        <a:t>"CLASSIC MOTORS POWER" МЧЖ ҚК </a:t>
                      </a:r>
                      <a:endParaRPr lang="ru-RU" sz="1100" b="0" i="0" u="none" strike="noStrike" dirty="0">
                        <a:solidFill>
                          <a:srgbClr val="000000"/>
                        </a:solidFill>
                        <a:latin typeface="Times New Roman"/>
                      </a:endParaRPr>
                    </a:p>
                  </a:txBody>
                  <a:tcPr marL="6804" marR="6804" marT="6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2964994763"/>
                  </a:ext>
                </a:extLst>
              </a:tr>
              <a:tr h="487248">
                <a:tc>
                  <a:txBody>
                    <a:bodyPr/>
                    <a:lstStyle/>
                    <a:p>
                      <a:pPr algn="l">
                        <a:spcBef>
                          <a:spcPts val="0"/>
                        </a:spcBef>
                        <a:spcAft>
                          <a:spcPts val="0"/>
                        </a:spcAft>
                      </a:pPr>
                      <a:r>
                        <a:rPr lang="uz-Cyrl-UZ" sz="1000" b="0" i="0" dirty="0" smtClean="0">
                          <a:solidFill>
                            <a:schemeClr val="tx1"/>
                          </a:solidFill>
                          <a:latin typeface="Arial" panose="020B0604020202020204" pitchFamily="34" charset="0"/>
                          <a:cs typeface="Arial" panose="020B0604020202020204" pitchFamily="34" charset="0"/>
                        </a:rPr>
                        <a:t>Қуввати</a:t>
                      </a:r>
                      <a:endParaRPr lang="ru-RU" sz="10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algn="ctr" fontAlgn="ctr"/>
                      <a:r>
                        <a:rPr lang="ru-RU" sz="1100" b="0" i="0" u="none" strike="noStrike" dirty="0" smtClean="0">
                          <a:solidFill>
                            <a:srgbClr val="000000"/>
                          </a:solidFill>
                          <a:latin typeface="Times New Roman"/>
                        </a:rPr>
                        <a:t>1200 т</a:t>
                      </a:r>
                      <a:endParaRPr lang="ru-RU" sz="1100" b="0" i="0" u="none" strike="noStrike" dirty="0">
                        <a:solidFill>
                          <a:srgbClr val="000000"/>
                        </a:solidFill>
                        <a:latin typeface="Times New Roman"/>
                      </a:endParaRPr>
                    </a:p>
                  </a:txBody>
                  <a:tcPr marL="6804" marR="6804" marT="6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353286070"/>
                  </a:ext>
                </a:extLst>
              </a:tr>
              <a:tr h="238397">
                <a:tc rowSpan="2">
                  <a:txBody>
                    <a:bodyPr/>
                    <a:lstStyle/>
                    <a:p>
                      <a:pPr algn="l">
                        <a:spcBef>
                          <a:spcPts val="0"/>
                        </a:spcBef>
                        <a:spcAft>
                          <a:spcPts val="0"/>
                        </a:spcAft>
                      </a:pPr>
                      <a:r>
                        <a:rPr lang="uz-Cyrl-UZ" sz="1000" b="0" i="0" dirty="0" smtClean="0">
                          <a:solidFill>
                            <a:schemeClr val="tx1"/>
                          </a:solidFill>
                          <a:latin typeface="Arial" panose="020B0604020202020204" pitchFamily="34" charset="0"/>
                          <a:cs typeface="Arial" panose="020B0604020202020204" pitchFamily="34" charset="0"/>
                        </a:rPr>
                        <a:t>Йиллик экспорт</a:t>
                      </a:r>
                      <a:endParaRPr lang="ru-RU" sz="1000" b="0" i="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lang="uz-Cyrl-UZ" sz="1000" b="0" i="0"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10003"/>
                  </a:ext>
                </a:extLst>
              </a:tr>
              <a:tr h="238397">
                <a:tc vMerge="1">
                  <a:txBody>
                    <a:bodyPr/>
                    <a:lstStyle/>
                    <a:p>
                      <a:pPr algn="l">
                        <a:spcBef>
                          <a:spcPts val="0"/>
                        </a:spcBef>
                        <a:spcAft>
                          <a:spcPts val="0"/>
                        </a:spcAft>
                      </a:pPr>
                      <a:endParaRPr lang="ru-RU" sz="1350" b="0" i="1" dirty="0">
                        <a:solidFill>
                          <a:schemeClr val="tx1"/>
                        </a:solidFill>
                        <a:latin typeface="Arial" panose="020B0604020202020204" pitchFamily="34" charset="0"/>
                        <a:cs typeface="Arial" panose="020B0604020202020204" pitchFamily="34" charset="0"/>
                      </a:endParaRPr>
                    </a:p>
                  </a:txBody>
                  <a:tcPr marL="128016" marR="128016"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uz-Cyrl-UZ" sz="1000" b="0" i="0" baseline="0" dirty="0" smtClean="0">
                          <a:solidFill>
                            <a:schemeClr val="tx1"/>
                          </a:solidFill>
                          <a:latin typeface="Arial" panose="020B0604020202020204" pitchFamily="34" charset="0"/>
                          <a:cs typeface="Arial" panose="020B0604020202020204" pitchFamily="34" charset="0"/>
                        </a:rPr>
                        <a:t>умумий ишлаб чиқаришнинг </a:t>
                      </a:r>
                      <a:r>
                        <a:rPr lang="en-US" sz="1000" b="0" i="0" baseline="0" dirty="0" smtClean="0">
                          <a:solidFill>
                            <a:schemeClr val="tx1"/>
                          </a:solidFill>
                          <a:latin typeface="Arial" panose="020B0604020202020204" pitchFamily="34" charset="0"/>
                          <a:cs typeface="Arial" panose="020B0604020202020204" pitchFamily="34" charset="0"/>
                        </a:rPr>
                        <a:t>___</a:t>
                      </a:r>
                      <a:r>
                        <a:rPr lang="ru-RU" sz="1000" b="0" i="0" baseline="0" dirty="0" smtClean="0">
                          <a:solidFill>
                            <a:schemeClr val="tx1"/>
                          </a:solidFill>
                          <a:latin typeface="Arial" panose="020B0604020202020204" pitchFamily="34" charset="0"/>
                          <a:cs typeface="Arial" panose="020B0604020202020204" pitchFamily="34" charset="0"/>
                        </a:rPr>
                        <a:t> %</a:t>
                      </a:r>
                      <a:endParaRPr lang="uz-Cyrl-UZ" sz="1000" b="0" i="0"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10004"/>
                  </a:ext>
                </a:extLst>
              </a:tr>
              <a:tr h="238397">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uz-Cyrl-UZ" sz="1000" b="0" i="0" dirty="0" smtClean="0">
                          <a:solidFill>
                            <a:schemeClr val="tx1"/>
                          </a:solidFill>
                          <a:latin typeface="Arial" panose="020B0604020202020204" pitchFamily="34" charset="0"/>
                          <a:cs typeface="Arial" panose="020B0604020202020204" pitchFamily="34" charset="0"/>
                        </a:rPr>
                        <a:t>Умумий қиймати</a:t>
                      </a:r>
                      <a:endParaRPr lang="ru-RU" sz="10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uz-Cyrl-UZ" sz="1000" b="0" i="0" dirty="0" smtClean="0">
                          <a:solidFill>
                            <a:schemeClr val="tx1"/>
                          </a:solidFill>
                          <a:latin typeface="Arial" panose="020B0604020202020204" pitchFamily="34" charset="0"/>
                          <a:cs typeface="Arial" panose="020B0604020202020204" pitchFamily="34" charset="0"/>
                        </a:rPr>
                        <a:t>19051 млн сўм.</a:t>
                      </a:r>
                      <a:endParaRPr lang="uz-Cyrl-UZ" sz="1000" b="0" i="0"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10005"/>
                  </a:ext>
                </a:extLst>
              </a:tr>
              <a:tr h="238397">
                <a:tc>
                  <a:txBody>
                    <a:bodyPr/>
                    <a:lstStyle/>
                    <a:p>
                      <a:pPr algn="ctr">
                        <a:spcBef>
                          <a:spcPts val="0"/>
                        </a:spcBef>
                        <a:spcAft>
                          <a:spcPts val="0"/>
                        </a:spcAft>
                      </a:pPr>
                      <a:r>
                        <a:rPr lang="uz-Cyrl-UZ" sz="1000" b="0" i="0" dirty="0" smtClean="0">
                          <a:solidFill>
                            <a:schemeClr val="tx1"/>
                          </a:solidFill>
                          <a:latin typeface="Arial" panose="020B0604020202020204" pitchFamily="34" charset="0"/>
                          <a:cs typeface="Arial" panose="020B0604020202020204" pitchFamily="34" charset="0"/>
                        </a:rPr>
                        <a:t>шундан:</a:t>
                      </a:r>
                      <a:endParaRPr lang="ru-RU" sz="1000" b="0" i="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lang="uz-Cyrl-UZ" sz="1000" b="0" i="0"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2758818432"/>
                  </a:ext>
                </a:extLst>
              </a:tr>
              <a:tr h="238397">
                <a:tc>
                  <a:txBody>
                    <a:bodyPr/>
                    <a:lstStyle/>
                    <a:p>
                      <a:pPr marL="180000" marR="0" indent="0" algn="l" defTabSz="1280160" rtl="0" eaLnBrk="1" fontAlgn="auto" latinLnBrk="0" hangingPunct="1">
                        <a:lnSpc>
                          <a:spcPct val="100000"/>
                        </a:lnSpc>
                        <a:spcBef>
                          <a:spcPts val="0"/>
                        </a:spcBef>
                        <a:spcAft>
                          <a:spcPts val="0"/>
                        </a:spcAft>
                        <a:buClrTx/>
                        <a:buSzTx/>
                        <a:buFontTx/>
                        <a:buNone/>
                        <a:tabLst/>
                        <a:defRPr/>
                      </a:pPr>
                      <a:r>
                        <a:rPr lang="uz-Cyrl-UZ" sz="1000" b="0" i="0" dirty="0" smtClean="0">
                          <a:solidFill>
                            <a:schemeClr val="tx1"/>
                          </a:solidFill>
                          <a:latin typeface="Arial" panose="020B0604020202020204" pitchFamily="34" charset="0"/>
                          <a:cs typeface="Arial" panose="020B0604020202020204" pitchFamily="34" charset="0"/>
                        </a:rPr>
                        <a:t>ўз маблағи</a:t>
                      </a:r>
                      <a:endParaRPr lang="ru-RU" sz="1000" b="0" i="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uz-Cyrl-UZ" sz="1000" b="0" i="0" dirty="0" smtClean="0">
                          <a:solidFill>
                            <a:schemeClr val="tx1"/>
                          </a:solidFill>
                          <a:latin typeface="Arial" panose="020B0604020202020204" pitchFamily="34" charset="0"/>
                          <a:cs typeface="Arial" panose="020B0604020202020204" pitchFamily="34" charset="0"/>
                        </a:rPr>
                        <a:t>7015 млн сўм</a:t>
                      </a:r>
                      <a:endParaRPr lang="uz-Cyrl-UZ" sz="1000" b="0" i="0" spc="-10"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1265223095"/>
                  </a:ext>
                </a:extLst>
              </a:tr>
              <a:tr h="238397">
                <a:tc>
                  <a:txBody>
                    <a:bodyPr/>
                    <a:lstStyle/>
                    <a:p>
                      <a:pPr marL="180000" marR="0" indent="0" algn="l" defTabSz="1280160" rtl="0" eaLnBrk="1" fontAlgn="auto" latinLnBrk="0" hangingPunct="1">
                        <a:lnSpc>
                          <a:spcPct val="100000"/>
                        </a:lnSpc>
                        <a:spcBef>
                          <a:spcPts val="0"/>
                        </a:spcBef>
                        <a:spcAft>
                          <a:spcPts val="0"/>
                        </a:spcAft>
                        <a:buClrTx/>
                        <a:buSzTx/>
                        <a:buFontTx/>
                        <a:buNone/>
                        <a:tabLst/>
                        <a:defRPr/>
                      </a:pPr>
                      <a:r>
                        <a:rPr lang="uz-Cyrl-UZ" sz="1000" b="0" i="0" kern="1200" dirty="0" smtClean="0">
                          <a:solidFill>
                            <a:schemeClr val="tx1"/>
                          </a:solidFill>
                          <a:latin typeface="Arial" panose="020B0604020202020204" pitchFamily="34" charset="0"/>
                          <a:ea typeface="+mn-ea"/>
                          <a:cs typeface="Arial" panose="020B0604020202020204" pitchFamily="34" charset="0"/>
                        </a:rPr>
                        <a:t>банк кредити</a:t>
                      </a:r>
                      <a:endParaRPr lang="ru-RU" sz="1000" b="0" i="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lang="ru-RU" sz="1000" b="0" i="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383513262"/>
                  </a:ext>
                </a:extLst>
              </a:tr>
              <a:tr h="238397">
                <a:tc>
                  <a:txBody>
                    <a:bodyPr/>
                    <a:lstStyle/>
                    <a:p>
                      <a:pPr marL="180000" algn="l">
                        <a:spcBef>
                          <a:spcPts val="0"/>
                        </a:spcBef>
                        <a:spcAft>
                          <a:spcPts val="0"/>
                        </a:spcAft>
                      </a:pPr>
                      <a:r>
                        <a:rPr lang="uz-Cyrl-UZ" sz="1000" b="0" i="0" dirty="0" smtClean="0">
                          <a:solidFill>
                            <a:schemeClr val="tx1"/>
                          </a:solidFill>
                          <a:latin typeface="Arial" panose="020B0604020202020204" pitchFamily="34" charset="0"/>
                          <a:cs typeface="Arial" panose="020B0604020202020204" pitchFamily="34" charset="0"/>
                        </a:rPr>
                        <a:t>хорижий инвестиция </a:t>
                      </a:r>
                      <a:endParaRPr lang="ru-RU" sz="10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algn="ctr">
                        <a:spcBef>
                          <a:spcPts val="0"/>
                        </a:spcBef>
                        <a:spcAft>
                          <a:spcPts val="0"/>
                        </a:spcAft>
                      </a:pPr>
                      <a:r>
                        <a:rPr lang="uz-Cyrl-UZ" sz="1000" b="0" i="0" dirty="0" smtClean="0">
                          <a:solidFill>
                            <a:schemeClr val="tx1"/>
                          </a:solidFill>
                          <a:latin typeface="Arial" panose="020B0604020202020204" pitchFamily="34" charset="0"/>
                          <a:cs typeface="Arial" panose="020B0604020202020204" pitchFamily="34" charset="0"/>
                        </a:rPr>
                        <a:t>1180 минг долл.</a:t>
                      </a:r>
                      <a:endParaRPr lang="ru-RU" sz="10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2101623306"/>
                  </a:ext>
                </a:extLst>
              </a:tr>
              <a:tr h="238397">
                <a:tc>
                  <a:txBody>
                    <a:bodyPr/>
                    <a:lstStyle/>
                    <a:p>
                      <a:pPr algn="l">
                        <a:spcBef>
                          <a:spcPts val="0"/>
                        </a:spcBef>
                        <a:spcAft>
                          <a:spcPts val="0"/>
                        </a:spcAft>
                      </a:pPr>
                      <a:r>
                        <a:rPr lang="uz-Cyrl-UZ" sz="1000" b="0" i="0" dirty="0" smtClean="0">
                          <a:solidFill>
                            <a:schemeClr val="tx1"/>
                          </a:solidFill>
                          <a:latin typeface="Arial" panose="020B0604020202020204" pitchFamily="34" charset="0"/>
                          <a:cs typeface="Arial" panose="020B0604020202020204" pitchFamily="34" charset="0"/>
                        </a:rPr>
                        <a:t>Хорижий инвестор</a:t>
                      </a:r>
                      <a:endParaRPr lang="ru-RU" sz="10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uz-Cyrl-UZ" sz="1000" b="0" i="0" baseline="0" dirty="0" smtClean="0">
                          <a:solidFill>
                            <a:schemeClr val="tx1"/>
                          </a:solidFill>
                          <a:latin typeface="Arial" panose="020B0604020202020204" pitchFamily="34" charset="0"/>
                          <a:cs typeface="Arial" panose="020B0604020202020204" pitchFamily="34" charset="0"/>
                        </a:rPr>
                        <a:t>Дениз Мехмед</a:t>
                      </a:r>
                      <a:r>
                        <a:rPr lang="en-US" sz="1000" b="0" i="0" baseline="0" dirty="0" smtClean="0">
                          <a:solidFill>
                            <a:schemeClr val="tx1"/>
                          </a:solidFill>
                          <a:latin typeface="Arial" panose="020B0604020202020204" pitchFamily="34" charset="0"/>
                          <a:cs typeface="Arial" panose="020B0604020202020204" pitchFamily="34" charset="0"/>
                        </a:rPr>
                        <a:t>  </a:t>
                      </a:r>
                      <a:r>
                        <a:rPr lang="ru-RU" sz="1000" b="0" i="0" baseline="0" dirty="0" err="1" smtClean="0">
                          <a:solidFill>
                            <a:schemeClr val="tx1"/>
                          </a:solidFill>
                          <a:latin typeface="Arial" panose="020B0604020202020204" pitchFamily="34" charset="0"/>
                          <a:cs typeface="Arial" panose="020B0604020202020204" pitchFamily="34" charset="0"/>
                        </a:rPr>
                        <a:t>Туркия</a:t>
                      </a:r>
                      <a:endParaRPr lang="ru-RU" sz="1000" b="0" i="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2637351379"/>
                  </a:ext>
                </a:extLst>
              </a:tr>
              <a:tr h="238397">
                <a:tc>
                  <a:txBody>
                    <a:bodyPr/>
                    <a:lstStyle/>
                    <a:p>
                      <a:pPr algn="l">
                        <a:spcBef>
                          <a:spcPts val="0"/>
                        </a:spcBef>
                        <a:spcAft>
                          <a:spcPts val="0"/>
                        </a:spcAft>
                      </a:pPr>
                      <a:r>
                        <a:rPr lang="uz-Cyrl-UZ" sz="1000" b="0" i="0" dirty="0" smtClean="0">
                          <a:solidFill>
                            <a:schemeClr val="tx1"/>
                          </a:solidFill>
                          <a:latin typeface="Arial" panose="020B0604020202020204" pitchFamily="34" charset="0"/>
                          <a:cs typeface="Arial" panose="020B0604020202020204" pitchFamily="34" charset="0"/>
                        </a:rPr>
                        <a:t>Хизмат</a:t>
                      </a:r>
                      <a:r>
                        <a:rPr lang="uz-Cyrl-UZ" sz="1000" b="0" i="0" baseline="0" dirty="0" smtClean="0">
                          <a:solidFill>
                            <a:schemeClr val="tx1"/>
                          </a:solidFill>
                          <a:latin typeface="Arial" panose="020B0604020202020204" pitchFamily="34" charset="0"/>
                          <a:cs typeface="Arial" panose="020B0604020202020204" pitchFamily="34" charset="0"/>
                        </a:rPr>
                        <a:t> кўрсатувчи банк</a:t>
                      </a:r>
                      <a:endParaRPr lang="ru-RU" sz="10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algn="ctr" fontAlgn="ctr"/>
                      <a:r>
                        <a:rPr lang="ru-RU" sz="1100" b="0" i="0" u="none" strike="noStrike" dirty="0" smtClean="0">
                          <a:solidFill>
                            <a:srgbClr val="000000"/>
                          </a:solidFill>
                          <a:latin typeface="Times New Roman"/>
                        </a:rPr>
                        <a:t>АТБ “</a:t>
                      </a:r>
                      <a:r>
                        <a:rPr lang="ru-RU" sz="1100" b="0" i="0" u="none" strike="noStrike" dirty="0" err="1" smtClean="0">
                          <a:solidFill>
                            <a:srgbClr val="000000"/>
                          </a:solidFill>
                          <a:latin typeface="Times New Roman"/>
                        </a:rPr>
                        <a:t>Қишлоқ қурилиш </a:t>
                      </a:r>
                      <a:r>
                        <a:rPr lang="ru-RU" sz="1100" b="0" i="0" u="none" strike="noStrike" dirty="0" smtClean="0">
                          <a:solidFill>
                            <a:srgbClr val="000000"/>
                          </a:solidFill>
                          <a:latin typeface="Times New Roman"/>
                        </a:rPr>
                        <a:t>банк” </a:t>
                      </a:r>
                      <a:endParaRPr lang="ru-RU" sz="1100" b="0" i="0" u="none" strike="noStrike" dirty="0">
                        <a:solidFill>
                          <a:srgbClr val="000000"/>
                        </a:solidFill>
                        <a:latin typeface="Times New Roman"/>
                      </a:endParaRPr>
                    </a:p>
                  </a:txBody>
                  <a:tcPr marL="6804" marR="6804" marT="6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10555147"/>
                  </a:ext>
                </a:extLst>
              </a:tr>
              <a:tr h="238397">
                <a:tc>
                  <a:txBody>
                    <a:bodyPr/>
                    <a:lstStyle/>
                    <a:p>
                      <a:pPr algn="l">
                        <a:spcBef>
                          <a:spcPts val="0"/>
                        </a:spcBef>
                        <a:spcAft>
                          <a:spcPts val="0"/>
                        </a:spcAft>
                      </a:pPr>
                      <a:r>
                        <a:rPr lang="uz-Cyrl-UZ" sz="1000" b="0" i="0" dirty="0" smtClean="0">
                          <a:solidFill>
                            <a:schemeClr val="tx1"/>
                          </a:solidFill>
                          <a:latin typeface="Arial" panose="020B0604020202020204" pitchFamily="34" charset="0"/>
                          <a:cs typeface="Arial" panose="020B0604020202020204" pitchFamily="34" charset="0"/>
                        </a:rPr>
                        <a:t>Иш ўрни</a:t>
                      </a:r>
                      <a:endParaRPr lang="ru-RU" sz="10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algn="ctr" fontAlgn="ctr"/>
                      <a:r>
                        <a:rPr lang="ru-RU" sz="1300" b="0" i="0" u="none" strike="noStrike" baseline="0" dirty="0" smtClean="0">
                          <a:solidFill>
                            <a:srgbClr val="000000"/>
                          </a:solidFill>
                          <a:latin typeface="Times New Roman"/>
                        </a:rPr>
                        <a:t>30 та</a:t>
                      </a:r>
                      <a:endParaRPr lang="ru-RU" sz="1300" b="0" i="0" u="none" strike="noStrike" dirty="0">
                        <a:solidFill>
                          <a:srgbClr val="000000"/>
                        </a:solidFill>
                        <a:latin typeface="Times New Roman"/>
                      </a:endParaRPr>
                    </a:p>
                  </a:txBody>
                  <a:tcPr marL="6804" marR="6804" marT="6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776990742"/>
                  </a:ext>
                </a:extLst>
              </a:tr>
              <a:tr h="385354">
                <a:tc>
                  <a:txBody>
                    <a:bodyPr/>
                    <a:lstStyle/>
                    <a:p>
                      <a:pPr algn="l">
                        <a:spcBef>
                          <a:spcPts val="0"/>
                        </a:spcBef>
                        <a:spcAft>
                          <a:spcPts val="0"/>
                        </a:spcAft>
                      </a:pPr>
                      <a:r>
                        <a:rPr lang="uz-Cyrl-UZ" sz="1000" b="0" i="0" dirty="0" smtClean="0">
                          <a:solidFill>
                            <a:schemeClr val="tx1"/>
                          </a:solidFill>
                          <a:latin typeface="Arial" panose="020B0604020202020204" pitchFamily="34" charset="0"/>
                          <a:cs typeface="Arial" panose="020B0604020202020204" pitchFamily="34" charset="0"/>
                        </a:rPr>
                        <a:t>Ишга туширилган (тушириладиган) сана</a:t>
                      </a:r>
                      <a:endParaRPr lang="ru-RU" sz="10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algn="ctr" fontAlgn="ctr"/>
                      <a:r>
                        <a:rPr lang="ru-RU" sz="1300" b="0" i="0" u="none" strike="noStrike" dirty="0" smtClean="0">
                          <a:solidFill>
                            <a:srgbClr val="000000"/>
                          </a:solidFill>
                          <a:latin typeface="Times New Roman"/>
                        </a:rPr>
                        <a:t>25.03.2020 </a:t>
                      </a:r>
                      <a:r>
                        <a:rPr lang="ru-RU" sz="1300" b="0" i="0" u="none" strike="noStrike" dirty="0" err="1" smtClean="0">
                          <a:solidFill>
                            <a:srgbClr val="000000"/>
                          </a:solidFill>
                          <a:latin typeface="Times New Roman"/>
                        </a:rPr>
                        <a:t>й</a:t>
                      </a:r>
                      <a:endParaRPr lang="ru-RU" sz="1300" b="0" i="0" u="none" strike="noStrike" dirty="0">
                        <a:solidFill>
                          <a:srgbClr val="000000"/>
                        </a:solidFill>
                        <a:latin typeface="Times New Roman"/>
                      </a:endParaRPr>
                    </a:p>
                  </a:txBody>
                  <a:tcPr marL="6804" marR="6804" marT="6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3779486657"/>
                  </a:ext>
                </a:extLst>
              </a:tr>
              <a:tr h="1576239">
                <a:tc>
                  <a:txBody>
                    <a:bodyPr/>
                    <a:lstStyle/>
                    <a:p>
                      <a:pPr algn="ctr"/>
                      <a:r>
                        <a:rPr lang="uz-Cyrl-UZ" sz="1000" b="1" smtClean="0">
                          <a:latin typeface="Arial" panose="020B0604020202020204" pitchFamily="34" charset="0"/>
                          <a:cs typeface="Arial" panose="020B0604020202020204" pitchFamily="34" charset="0"/>
                        </a:rPr>
                        <a:t>Ҳозирги ҳолат</a:t>
                      </a:r>
                      <a:r>
                        <a:rPr lang="uz-Cyrl-UZ" sz="1000" smtClean="0">
                          <a:latin typeface="Arial" panose="020B0604020202020204" pitchFamily="34" charset="0"/>
                          <a:cs typeface="Arial" panose="020B0604020202020204" pitchFamily="34" charset="0"/>
                        </a:rPr>
                        <a:t> </a:t>
                      </a:r>
                    </a:p>
                    <a:p>
                      <a:pPr algn="ctr"/>
                      <a:r>
                        <a:rPr lang="uz-Cyrl-UZ" sz="1000" i="1" smtClean="0">
                          <a:latin typeface="Arial" panose="020B0604020202020204" pitchFamily="34" charset="0"/>
                          <a:cs typeface="Arial" panose="020B0604020202020204" pitchFamily="34" charset="0"/>
                        </a:rPr>
                        <a:t>(амалга оширилаётган ишлар, мавжуд муаммо ва бошқалар)</a:t>
                      </a:r>
                      <a:endParaRPr lang="ru-RU" sz="1000" i="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algn="ctr"/>
                      <a:r>
                        <a:rPr lang="uz-Cyrl-UZ" sz="1000" dirty="0" smtClean="0">
                          <a:latin typeface="Arial" panose="020B0604020202020204" pitchFamily="34" charset="0"/>
                          <a:cs typeface="Arial" panose="020B0604020202020204" pitchFamily="34" charset="0"/>
                        </a:rPr>
                        <a:t>Ишга тушган</a:t>
                      </a:r>
                      <a:endParaRPr lang="ru-RU"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2256361858"/>
                  </a:ext>
                </a:extLst>
              </a:tr>
            </a:tbl>
          </a:graphicData>
        </a:graphic>
      </p:graphicFrame>
      <p:sp>
        <p:nvSpPr>
          <p:cNvPr id="5" name="Прямоугольник 4"/>
          <p:cNvSpPr/>
          <p:nvPr/>
        </p:nvSpPr>
        <p:spPr>
          <a:xfrm>
            <a:off x="4469132" y="857286"/>
            <a:ext cx="4442784" cy="2826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uz-Cyrl-UZ" sz="1400" i="1" dirty="0" smtClean="0">
                <a:solidFill>
                  <a:schemeClr val="tx1"/>
                </a:solidFill>
                <a:latin typeface="Arial" panose="020B0604020202020204" pitchFamily="34" charset="0"/>
                <a:cs typeface="Arial" panose="020B0604020202020204" pitchFamily="34" charset="0"/>
              </a:rPr>
              <a:t>лойиҳанинг расми</a:t>
            </a:r>
            <a:endParaRPr lang="ru-RU" sz="1400" i="1" dirty="0">
              <a:solidFill>
                <a:schemeClr val="tx1"/>
              </a:solidFill>
              <a:latin typeface="Arial" panose="020B0604020202020204" pitchFamily="34" charset="0"/>
              <a:cs typeface="Arial" panose="020B0604020202020204" pitchFamily="34" charset="0"/>
            </a:endParaRPr>
          </a:p>
        </p:txBody>
      </p:sp>
      <p:sp>
        <p:nvSpPr>
          <p:cNvPr id="11" name="Прямоугольник 10"/>
          <p:cNvSpPr/>
          <p:nvPr/>
        </p:nvSpPr>
        <p:spPr>
          <a:xfrm>
            <a:off x="4469131" y="3939271"/>
            <a:ext cx="4440176" cy="27554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uz-Cyrl-UZ" sz="1400" i="1" dirty="0">
                <a:solidFill>
                  <a:schemeClr val="tx1"/>
                </a:solidFill>
                <a:latin typeface="Arial" panose="020B0604020202020204" pitchFamily="34" charset="0"/>
                <a:cs typeface="Arial" panose="020B0604020202020204" pitchFamily="34" charset="0"/>
              </a:rPr>
              <a:t>лойиҳанинг </a:t>
            </a:r>
            <a:r>
              <a:rPr lang="uz-Cyrl-UZ" sz="1400" i="1" dirty="0" smtClean="0">
                <a:solidFill>
                  <a:schemeClr val="tx1"/>
                </a:solidFill>
                <a:latin typeface="Arial" panose="020B0604020202020204" pitchFamily="34" charset="0"/>
                <a:cs typeface="Arial" panose="020B0604020202020204" pitchFamily="34" charset="0"/>
              </a:rPr>
              <a:t>расми</a:t>
            </a:r>
            <a:endParaRPr lang="ru-RU" sz="1400" i="1" dirty="0">
              <a:solidFill>
                <a:schemeClr val="tx1"/>
              </a:solidFill>
              <a:latin typeface="Arial" panose="020B0604020202020204" pitchFamily="34" charset="0"/>
              <a:cs typeface="Arial" panose="020B0604020202020204" pitchFamily="34" charset="0"/>
            </a:endParaRPr>
          </a:p>
        </p:txBody>
      </p:sp>
      <p:pic>
        <p:nvPicPr>
          <p:cNvPr id="3074" name="Picture 2" descr="D:\Новая папка\Новая папка (2)\Rasmlar\расмлар\Klassik motor power\photo_2020-08-15_17-15-19.jpg"/>
          <p:cNvPicPr>
            <a:picLocks noChangeAspect="1" noChangeArrowheads="1"/>
          </p:cNvPicPr>
          <p:nvPr/>
        </p:nvPicPr>
        <p:blipFill>
          <a:blip r:embed="rId3" cstate="print"/>
          <a:srcRect/>
          <a:stretch>
            <a:fillRect/>
          </a:stretch>
        </p:blipFill>
        <p:spPr bwMode="auto">
          <a:xfrm>
            <a:off x="4520973" y="877643"/>
            <a:ext cx="4337307" cy="2755466"/>
          </a:xfrm>
          <a:prstGeom prst="rect">
            <a:avLst/>
          </a:prstGeom>
          <a:noFill/>
        </p:spPr>
      </p:pic>
      <p:pic>
        <p:nvPicPr>
          <p:cNvPr id="3075" name="Picture 3"/>
          <p:cNvPicPr>
            <a:picLocks noChangeAspect="1" noChangeArrowheads="1"/>
          </p:cNvPicPr>
          <p:nvPr/>
        </p:nvPicPr>
        <p:blipFill>
          <a:blip r:embed="rId4" cstate="print"/>
          <a:srcRect/>
          <a:stretch>
            <a:fillRect/>
          </a:stretch>
        </p:blipFill>
        <p:spPr bwMode="auto">
          <a:xfrm>
            <a:off x="4469946" y="3939271"/>
            <a:ext cx="4428117" cy="2755466"/>
          </a:xfrm>
          <a:prstGeom prst="rect">
            <a:avLst/>
          </a:prstGeom>
          <a:noFill/>
          <a:ln w="9525">
            <a:noFill/>
            <a:miter lim="800000"/>
            <a:headEnd/>
            <a:tailEnd/>
          </a:ln>
          <a:effectLst/>
        </p:spPr>
      </p:pic>
    </p:spTree>
    <p:extLst>
      <p:ext uri="{BB962C8B-B14F-4D97-AF65-F5344CB8AC3E}">
        <p14:creationId xmlns:p14="http://schemas.microsoft.com/office/powerpoint/2010/main" xmlns="" val="3752755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a:extLst/>
          </p:cNvPr>
          <p:cNvSpPr/>
          <p:nvPr/>
        </p:nvSpPr>
        <p:spPr>
          <a:xfrm>
            <a:off x="2911168" y="3696910"/>
            <a:ext cx="3276907" cy="2901767"/>
          </a:xfrm>
          <a:prstGeom prst="roundRect">
            <a:avLst/>
          </a:prstGeom>
          <a:solidFill>
            <a:schemeClr val="bg1">
              <a:lumMod val="9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641" tIns="40820" rIns="81641" bIns="40820" anchor="ctr"/>
          <a:lstStyle/>
          <a:p>
            <a:pPr algn="ctr">
              <a:defRPr/>
            </a:pPr>
            <a:endParaRPr lang="ru-RU" sz="1319" dirty="0"/>
          </a:p>
        </p:txBody>
      </p:sp>
      <p:sp>
        <p:nvSpPr>
          <p:cNvPr id="4" name="Прямоугольник 3">
            <a:extLst/>
          </p:cNvPr>
          <p:cNvSpPr/>
          <p:nvPr/>
        </p:nvSpPr>
        <p:spPr>
          <a:xfrm>
            <a:off x="12700" y="9565"/>
            <a:ext cx="9163050" cy="5647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81641" tIns="40820" rIns="81641" bIns="40820" anchor="ctr"/>
          <a:lstStyle/>
          <a:p>
            <a:pPr algn="ctr">
              <a:defRPr/>
            </a:pPr>
            <a:endParaRPr lang="ru-RU" sz="1319" dirty="0">
              <a:solidFill>
                <a:srgbClr val="002060"/>
              </a:solidFill>
              <a:latin typeface="Arial" panose="020B0604020202020204" pitchFamily="34" charset="0"/>
              <a:cs typeface="Arial" panose="020B0604020202020204" pitchFamily="34" charset="0"/>
            </a:endParaRPr>
          </a:p>
        </p:txBody>
      </p:sp>
      <p:sp>
        <p:nvSpPr>
          <p:cNvPr id="5" name="Прямоугольник 6">
            <a:extLst/>
          </p:cNvPr>
          <p:cNvSpPr>
            <a:spLocks noChangeArrowheads="1"/>
          </p:cNvSpPr>
          <p:nvPr/>
        </p:nvSpPr>
        <p:spPr bwMode="auto">
          <a:xfrm>
            <a:off x="1313937" y="109351"/>
            <a:ext cx="8072438" cy="485753"/>
          </a:xfrm>
          <a:prstGeom prst="rect">
            <a:avLst/>
          </a:prstGeom>
          <a:noFill/>
          <a:ln>
            <a:noFill/>
          </a:ln>
          <a:extLst/>
        </p:spPr>
        <p:txBody>
          <a:bodyPr wrap="square" lIns="81641" tIns="40820" rIns="81641" bIns="408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20000"/>
              </a:lnSpc>
              <a:spcBef>
                <a:spcPct val="0"/>
              </a:spcBef>
              <a:buNone/>
              <a:defRPr/>
            </a:pPr>
            <a:r>
              <a:rPr lang="en-US" altLang="ru-RU" sz="1092" b="1" dirty="0">
                <a:solidFill>
                  <a:schemeClr val="bg1"/>
                </a:solidFill>
                <a:latin typeface="Arial" charset="0"/>
                <a:cs typeface="Arial" charset="0"/>
              </a:rPr>
              <a:t>C</a:t>
            </a:r>
            <a:r>
              <a:rPr lang="uz-Cyrl-UZ" altLang="ru-RU" sz="1092" b="1" dirty="0">
                <a:solidFill>
                  <a:schemeClr val="bg1"/>
                </a:solidFill>
                <a:latin typeface="Arial" charset="0"/>
                <a:cs typeface="Arial" charset="0"/>
              </a:rPr>
              <a:t>АМАРҚАНД ВИЛОЯТИ КАТТАҚЎРҒОН ШАҲРИ</a:t>
            </a:r>
            <a:r>
              <a:rPr lang="uz-Cyrl-UZ" altLang="ru-RU" sz="1092" b="1" dirty="0">
                <a:solidFill>
                  <a:schemeClr val="bg1"/>
                </a:solidFill>
                <a:latin typeface="Arial" panose="020B0604020202020204" pitchFamily="34" charset="0"/>
                <a:cs typeface="Arial" panose="020B0604020202020204" pitchFamily="34" charset="0"/>
              </a:rPr>
              <a:t>ДА 2020-2022 ЙИЛЛАРДА </a:t>
            </a:r>
            <a:br>
              <a:rPr lang="uz-Cyrl-UZ" altLang="ru-RU" sz="1092" b="1" dirty="0">
                <a:solidFill>
                  <a:schemeClr val="bg1"/>
                </a:solidFill>
                <a:latin typeface="Arial" panose="020B0604020202020204" pitchFamily="34" charset="0"/>
                <a:cs typeface="Arial" panose="020B0604020202020204" pitchFamily="34" charset="0"/>
              </a:rPr>
            </a:br>
            <a:r>
              <a:rPr lang="uz-Cyrl-UZ" altLang="ru-RU" sz="1092" b="1" dirty="0">
                <a:solidFill>
                  <a:schemeClr val="bg1"/>
                </a:solidFill>
                <a:latin typeface="Arial" panose="020B0604020202020204" pitchFamily="34" charset="0"/>
                <a:cs typeface="Arial" panose="020B0604020202020204" pitchFamily="34" charset="0"/>
              </a:rPr>
              <a:t>ҲУДУДИЙ ИНВЕСТИЦИЯ ЛОЙИҲАЛАРИ АМАЛГА ОШИРИЛИШИ</a:t>
            </a:r>
            <a:endParaRPr lang="ru-RU" altLang="ru-RU" sz="1092" b="1" dirty="0">
              <a:solidFill>
                <a:schemeClr val="bg1"/>
              </a:solidFill>
              <a:latin typeface="Arial" panose="020B0604020202020204" pitchFamily="34" charset="0"/>
              <a:cs typeface="Arial" panose="020B0604020202020204" pitchFamily="34" charset="0"/>
            </a:endParaRPr>
          </a:p>
        </p:txBody>
      </p:sp>
      <p:pic>
        <p:nvPicPr>
          <p:cNvPr id="16389" name="Рисунок 81"/>
          <p:cNvPicPr>
            <a:picLocks noChangeAspect="1"/>
          </p:cNvPicPr>
          <p:nvPr/>
        </p:nvPicPr>
        <p:blipFill>
          <a:blip r:embed="rId4" cstate="print"/>
          <a:srcRect/>
          <a:stretch>
            <a:fillRect/>
          </a:stretch>
        </p:blipFill>
        <p:spPr bwMode="auto">
          <a:xfrm>
            <a:off x="104775" y="908271"/>
            <a:ext cx="463550" cy="354831"/>
          </a:xfrm>
          <a:prstGeom prst="rect">
            <a:avLst/>
          </a:prstGeom>
          <a:noFill/>
          <a:ln w="9525">
            <a:noFill/>
            <a:miter lim="800000"/>
            <a:headEnd/>
            <a:tailEnd/>
          </a:ln>
        </p:spPr>
      </p:pic>
      <p:cxnSp>
        <p:nvCxnSpPr>
          <p:cNvPr id="7" name="Прямая соединительная линия 6">
            <a:extLst/>
          </p:cNvPr>
          <p:cNvCxnSpPr/>
          <p:nvPr/>
        </p:nvCxnSpPr>
        <p:spPr>
          <a:xfrm>
            <a:off x="1524794" y="128731"/>
            <a:ext cx="0" cy="3738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Группа 137"/>
          <p:cNvGrpSpPr>
            <a:grpSpLocks/>
          </p:cNvGrpSpPr>
          <p:nvPr/>
        </p:nvGrpSpPr>
        <p:grpSpPr bwMode="auto">
          <a:xfrm>
            <a:off x="2940052" y="655311"/>
            <a:ext cx="3213100" cy="1413045"/>
            <a:chOff x="3278357" y="-618601"/>
            <a:chExt cx="3794711" cy="2221762"/>
          </a:xfrm>
        </p:grpSpPr>
        <p:grpSp>
          <p:nvGrpSpPr>
            <p:cNvPr id="6" name="Группа 135"/>
            <p:cNvGrpSpPr>
              <a:grpSpLocks/>
            </p:cNvGrpSpPr>
            <p:nvPr/>
          </p:nvGrpSpPr>
          <p:grpSpPr bwMode="auto">
            <a:xfrm>
              <a:off x="3278357" y="-618601"/>
              <a:ext cx="3794711" cy="2001714"/>
              <a:chOff x="3278357" y="-618601"/>
              <a:chExt cx="3794711" cy="2001714"/>
            </a:xfrm>
          </p:grpSpPr>
          <p:sp>
            <p:nvSpPr>
              <p:cNvPr id="19" name="TextBox 18">
                <a:extLst/>
              </p:cNvPr>
              <p:cNvSpPr txBox="1"/>
              <p:nvPr/>
            </p:nvSpPr>
            <p:spPr>
              <a:xfrm>
                <a:off x="3278357" y="-618601"/>
                <a:ext cx="3794711" cy="838702"/>
              </a:xfrm>
              <a:prstGeom prst="rect">
                <a:avLst/>
              </a:prstGeom>
              <a:noFill/>
            </p:spPr>
            <p:txBody>
              <a:bodyPr>
                <a:spAutoFit/>
              </a:bodyPr>
              <a:lstStyle/>
              <a:p>
                <a:pPr algn="ctr">
                  <a:defRPr sz="1848" b="0" i="0" u="none" strike="noStrike" kern="1200" spc="0" baseline="0">
                    <a:solidFill>
                      <a:prstClr val="black">
                        <a:lumMod val="65000"/>
                        <a:lumOff val="35000"/>
                      </a:prstClr>
                    </a:solidFill>
                    <a:latin typeface="+mn-lt"/>
                    <a:ea typeface="+mn-ea"/>
                    <a:cs typeface="+mn-cs"/>
                  </a:defRPr>
                </a:pPr>
                <a:r>
                  <a:rPr lang="ru-RU" sz="1092" b="1" dirty="0">
                    <a:solidFill>
                      <a:srgbClr val="002060"/>
                    </a:solidFill>
                    <a:latin typeface="Arial" panose="020B0604020202020204" pitchFamily="34" charset="0"/>
                    <a:cs typeface="Arial" panose="020B0604020202020204" pitchFamily="34" charset="0"/>
                  </a:rPr>
                  <a:t>Т</a:t>
                </a:r>
                <a:r>
                  <a:rPr lang="uz-Cyrl-UZ" sz="1092" b="1" dirty="0">
                    <a:solidFill>
                      <a:srgbClr val="002060"/>
                    </a:solidFill>
                    <a:latin typeface="Arial" panose="020B0604020202020204" pitchFamily="34" charset="0"/>
                    <a:cs typeface="Arial" panose="020B0604020202020204" pitchFamily="34" charset="0"/>
                  </a:rPr>
                  <a:t>ЎҒРИДАН</a:t>
                </a:r>
                <a:r>
                  <a:rPr lang="ru-RU" sz="1092" b="1" dirty="0">
                    <a:solidFill>
                      <a:srgbClr val="002060"/>
                    </a:solidFill>
                    <a:latin typeface="Arial" panose="020B0604020202020204" pitchFamily="34" charset="0"/>
                    <a:cs typeface="Arial" panose="020B0604020202020204" pitchFamily="34" charset="0"/>
                  </a:rPr>
                  <a:t>-</a:t>
                </a:r>
                <a:r>
                  <a:rPr lang="uz-Cyrl-UZ" sz="1092" b="1" dirty="0">
                    <a:solidFill>
                      <a:srgbClr val="002060"/>
                    </a:solidFill>
                    <a:latin typeface="Arial" panose="020B0604020202020204" pitchFamily="34" charset="0"/>
                    <a:cs typeface="Arial" panose="020B0604020202020204" pitchFamily="34" charset="0"/>
                  </a:rPr>
                  <a:t>ТЎҒРИ ХОРИЖИЙ </a:t>
                </a:r>
                <a:r>
                  <a:rPr lang="ru-RU" sz="1092" b="1" dirty="0">
                    <a:solidFill>
                      <a:srgbClr val="002060"/>
                    </a:solidFill>
                    <a:latin typeface="Arial" panose="020B0604020202020204" pitchFamily="34" charset="0"/>
                    <a:cs typeface="Arial" panose="020B0604020202020204" pitchFamily="34" charset="0"/>
                  </a:rPr>
                  <a:t>ИНВЕСТИЦИЯЛАР </a:t>
                </a:r>
                <a:r>
                  <a:rPr lang="uz-Cyrl-UZ" sz="1092" b="1" dirty="0">
                    <a:solidFill>
                      <a:srgbClr val="002060"/>
                    </a:solidFill>
                    <a:latin typeface="Arial" panose="020B0604020202020204" pitchFamily="34" charset="0"/>
                    <a:cs typeface="Arial" panose="020B0604020202020204" pitchFamily="34" charset="0"/>
                  </a:rPr>
                  <a:t>ЎЗЛАШТИРИЛИШИ</a:t>
                </a:r>
              </a:p>
              <a:p>
                <a:pPr algn="ctr">
                  <a:defRPr sz="1848" b="0" i="0" u="none" strike="noStrike" kern="1200" spc="0" baseline="0">
                    <a:solidFill>
                      <a:prstClr val="black">
                        <a:lumMod val="65000"/>
                        <a:lumOff val="35000"/>
                      </a:prstClr>
                    </a:solidFill>
                    <a:latin typeface="+mn-lt"/>
                    <a:ea typeface="+mn-ea"/>
                    <a:cs typeface="+mn-cs"/>
                  </a:defRPr>
                </a:pPr>
                <a:r>
                  <a:rPr lang="uz-Cyrl-UZ" sz="682" i="1" dirty="0">
                    <a:solidFill>
                      <a:srgbClr val="FF0000"/>
                    </a:solidFill>
                    <a:latin typeface="Arial" panose="020B0604020202020204" pitchFamily="34" charset="0"/>
                    <a:cs typeface="Arial" panose="020B0604020202020204" pitchFamily="34" charset="0"/>
                  </a:rPr>
                  <a:t>млн.долл.</a:t>
                </a:r>
                <a:endParaRPr lang="ru-RU" sz="1410" dirty="0">
                  <a:solidFill>
                    <a:prstClr val="black">
                      <a:lumMod val="65000"/>
                      <a:lumOff val="35000"/>
                    </a:prstClr>
                  </a:solidFill>
                  <a:latin typeface="Arial" panose="020B0604020202020204" pitchFamily="34" charset="0"/>
                  <a:cs typeface="Arial" panose="020B0604020202020204" pitchFamily="34" charset="0"/>
                </a:endParaRPr>
              </a:p>
            </p:txBody>
          </p:sp>
          <p:sp>
            <p:nvSpPr>
              <p:cNvPr id="16469" name="TextBox 98"/>
              <p:cNvSpPr txBox="1">
                <a:spLocks noChangeArrowheads="1"/>
              </p:cNvSpPr>
              <p:nvPr/>
            </p:nvSpPr>
            <p:spPr bwMode="auto">
              <a:xfrm>
                <a:off x="4294341" y="896770"/>
                <a:ext cx="875559" cy="486343"/>
              </a:xfrm>
              <a:prstGeom prst="rect">
                <a:avLst/>
              </a:prstGeom>
              <a:noFill/>
              <a:ln w="9525">
                <a:noFill/>
                <a:miter lim="800000"/>
                <a:headEnd/>
                <a:tailEnd/>
              </a:ln>
            </p:spPr>
            <p:txBody>
              <a:bodyPr>
                <a:spAutoFit/>
              </a:bodyPr>
              <a:lstStyle/>
              <a:p>
                <a:pPr algn="ctr" eaLnBrk="1" hangingPunct="1"/>
                <a:r>
                  <a:rPr lang="uz-Cyrl-UZ" altLang="ru-RU" sz="1410" b="1" dirty="0">
                    <a:latin typeface="Arial" charset="0"/>
                    <a:cs typeface="Arial" charset="0"/>
                  </a:rPr>
                  <a:t>15,0</a:t>
                </a:r>
                <a:endParaRPr lang="ru-RU" altLang="ru-RU" sz="1410" b="1" dirty="0">
                  <a:latin typeface="Arial" charset="0"/>
                  <a:cs typeface="Arial" charset="0"/>
                </a:endParaRPr>
              </a:p>
            </p:txBody>
          </p:sp>
          <p:sp>
            <p:nvSpPr>
              <p:cNvPr id="16470" name="TextBox 99"/>
              <p:cNvSpPr txBox="1">
                <a:spLocks noChangeArrowheads="1"/>
              </p:cNvSpPr>
              <p:nvPr/>
            </p:nvSpPr>
            <p:spPr bwMode="auto">
              <a:xfrm>
                <a:off x="5268433" y="355648"/>
                <a:ext cx="862434" cy="486343"/>
              </a:xfrm>
              <a:prstGeom prst="rect">
                <a:avLst/>
              </a:prstGeom>
              <a:noFill/>
              <a:ln w="9525">
                <a:noFill/>
                <a:miter lim="800000"/>
                <a:headEnd/>
                <a:tailEnd/>
              </a:ln>
            </p:spPr>
            <p:txBody>
              <a:bodyPr>
                <a:spAutoFit/>
              </a:bodyPr>
              <a:lstStyle/>
              <a:p>
                <a:pPr algn="ctr" eaLnBrk="1" hangingPunct="1"/>
                <a:r>
                  <a:rPr lang="uz-Cyrl-UZ" altLang="ru-RU" sz="1410" b="1" dirty="0">
                    <a:latin typeface="Arial" charset="0"/>
                    <a:cs typeface="Arial" charset="0"/>
                  </a:rPr>
                  <a:t>20,0</a:t>
                </a:r>
                <a:endParaRPr lang="ru-RU" altLang="ru-RU" sz="1410" b="1" dirty="0">
                  <a:latin typeface="Arial" charset="0"/>
                  <a:cs typeface="Arial" charset="0"/>
                </a:endParaRPr>
              </a:p>
            </p:txBody>
          </p:sp>
          <p:sp>
            <p:nvSpPr>
              <p:cNvPr id="16471" name="TextBox 100"/>
              <p:cNvSpPr txBox="1">
                <a:spLocks noChangeArrowheads="1"/>
              </p:cNvSpPr>
              <p:nvPr/>
            </p:nvSpPr>
            <p:spPr bwMode="auto">
              <a:xfrm>
                <a:off x="6159547" y="151230"/>
                <a:ext cx="879309" cy="486343"/>
              </a:xfrm>
              <a:prstGeom prst="rect">
                <a:avLst/>
              </a:prstGeom>
              <a:noFill/>
              <a:ln w="9525">
                <a:noFill/>
                <a:miter lim="800000"/>
                <a:headEnd/>
                <a:tailEnd/>
              </a:ln>
            </p:spPr>
            <p:txBody>
              <a:bodyPr>
                <a:spAutoFit/>
              </a:bodyPr>
              <a:lstStyle/>
              <a:p>
                <a:pPr algn="ctr" eaLnBrk="1" hangingPunct="1"/>
                <a:r>
                  <a:rPr lang="uz-Cyrl-UZ" altLang="ru-RU" sz="1410" b="1" dirty="0">
                    <a:latin typeface="Arial" charset="0"/>
                    <a:cs typeface="Arial" charset="0"/>
                  </a:rPr>
                  <a:t>25,0</a:t>
                </a:r>
                <a:endParaRPr lang="ru-RU" altLang="ru-RU" sz="1410" b="1" dirty="0">
                  <a:latin typeface="Arial" charset="0"/>
                  <a:cs typeface="Arial" charset="0"/>
                </a:endParaRPr>
              </a:p>
            </p:txBody>
          </p:sp>
        </p:grpSp>
        <p:sp>
          <p:nvSpPr>
            <p:cNvPr id="16467" name="TextBox 96"/>
            <p:cNvSpPr txBox="1">
              <a:spLocks noChangeArrowheads="1"/>
            </p:cNvSpPr>
            <p:nvPr/>
          </p:nvSpPr>
          <p:spPr bwMode="auto">
            <a:xfrm>
              <a:off x="3571944" y="1116818"/>
              <a:ext cx="1018048" cy="486343"/>
            </a:xfrm>
            <a:prstGeom prst="rect">
              <a:avLst/>
            </a:prstGeom>
            <a:noFill/>
            <a:ln w="9525">
              <a:noFill/>
              <a:miter lim="800000"/>
              <a:headEnd/>
              <a:tailEnd/>
            </a:ln>
          </p:spPr>
          <p:txBody>
            <a:bodyPr>
              <a:spAutoFit/>
            </a:bodyPr>
            <a:lstStyle/>
            <a:p>
              <a:pPr eaLnBrk="1" hangingPunct="1"/>
              <a:r>
                <a:rPr lang="uz-Cyrl-UZ" altLang="ru-RU" sz="1410" b="1" dirty="0">
                  <a:latin typeface="Arial" charset="0"/>
                  <a:cs typeface="Arial" charset="0"/>
                </a:rPr>
                <a:t>7,9</a:t>
              </a:r>
              <a:endParaRPr lang="ru-RU" altLang="ru-RU" sz="1410" b="1" dirty="0">
                <a:latin typeface="Arial" charset="0"/>
                <a:cs typeface="Arial" charset="0"/>
              </a:endParaRPr>
            </a:p>
          </p:txBody>
        </p:sp>
      </p:grpSp>
      <p:grpSp>
        <p:nvGrpSpPr>
          <p:cNvPr id="8" name="Группа 9"/>
          <p:cNvGrpSpPr>
            <a:grpSpLocks/>
          </p:cNvGrpSpPr>
          <p:nvPr/>
        </p:nvGrpSpPr>
        <p:grpSpPr bwMode="auto">
          <a:xfrm>
            <a:off x="12700" y="616054"/>
            <a:ext cx="2878136" cy="6065267"/>
            <a:chOff x="7527630" y="194774"/>
            <a:chExt cx="3468006" cy="7473419"/>
          </a:xfrm>
        </p:grpSpPr>
        <p:sp>
          <p:nvSpPr>
            <p:cNvPr id="58" name="Прямоугольник 57">
              <a:extLst/>
            </p:cNvPr>
            <p:cNvSpPr/>
            <p:nvPr/>
          </p:nvSpPr>
          <p:spPr>
            <a:xfrm>
              <a:off x="7527630" y="225799"/>
              <a:ext cx="3468006" cy="7299425"/>
            </a:xfrm>
            <a:prstGeom prst="rect">
              <a:avLst/>
            </a:prstGeom>
            <a:solidFill>
              <a:schemeClr val="bg1">
                <a:lumMod val="9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5214" tIns="17607" rIns="35214" bIns="17607" anchor="ctr"/>
            <a:lstStyle/>
            <a:p>
              <a:pPr algn="ctr">
                <a:defRPr/>
              </a:pPr>
              <a:endParaRPr lang="ru-RU" sz="1364" dirty="0"/>
            </a:p>
          </p:txBody>
        </p:sp>
        <p:sp>
          <p:nvSpPr>
            <p:cNvPr id="90" name="Скругленный прямоугольник 89">
              <a:extLst/>
            </p:cNvPr>
            <p:cNvSpPr/>
            <p:nvPr/>
          </p:nvSpPr>
          <p:spPr>
            <a:xfrm>
              <a:off x="7836779" y="1623296"/>
              <a:ext cx="920083" cy="2734655"/>
            </a:xfrm>
            <a:prstGeom prst="round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lIns="35214" tIns="17607" rIns="35214" bIns="17607" anchor="ctr"/>
            <a:lstStyle/>
            <a:p>
              <a:pPr algn="ctr">
                <a:defRPr/>
              </a:pPr>
              <a:endParaRPr lang="ru-RU" sz="1364" dirty="0"/>
            </a:p>
          </p:txBody>
        </p:sp>
        <p:sp>
          <p:nvSpPr>
            <p:cNvPr id="91" name="Рисунок 4">
              <a:extLst/>
            </p:cNvPr>
            <p:cNvSpPr>
              <a:spLocks/>
            </p:cNvSpPr>
            <p:nvPr/>
          </p:nvSpPr>
          <p:spPr bwMode="auto">
            <a:xfrm>
              <a:off x="7995546" y="1806881"/>
              <a:ext cx="579596" cy="566055"/>
            </a:xfrm>
            <a:custGeom>
              <a:avLst/>
              <a:gdLst>
                <a:gd name="T0" fmla="*/ 0 w 1730344"/>
                <a:gd name="T1" fmla="*/ 0 h 1745672"/>
                <a:gd name="T2" fmla="*/ 0 w 1730344"/>
                <a:gd name="T3" fmla="*/ 0 h 1745672"/>
                <a:gd name="T4" fmla="*/ 0 w 1730344"/>
                <a:gd name="T5" fmla="*/ 0 h 1745672"/>
                <a:gd name="T6" fmla="*/ 0 w 1730344"/>
                <a:gd name="T7" fmla="*/ 0 h 1745672"/>
                <a:gd name="T8" fmla="*/ 0 w 1730344"/>
                <a:gd name="T9" fmla="*/ 0 h 1745672"/>
                <a:gd name="T10" fmla="*/ 0 w 1730344"/>
                <a:gd name="T11" fmla="*/ 0 h 1745672"/>
                <a:gd name="T12" fmla="*/ 0 w 1730344"/>
                <a:gd name="T13" fmla="*/ 0 h 1745672"/>
                <a:gd name="T14" fmla="*/ 0 w 1730344"/>
                <a:gd name="T15" fmla="*/ 0 h 1745672"/>
                <a:gd name="T16" fmla="*/ 0 w 1730344"/>
                <a:gd name="T17" fmla="*/ 0 h 1745672"/>
                <a:gd name="T18" fmla="*/ 0 w 1730344"/>
                <a:gd name="T19" fmla="*/ 0 h 1745672"/>
                <a:gd name="T20" fmla="*/ 0 w 1730344"/>
                <a:gd name="T21" fmla="*/ 0 h 1745672"/>
                <a:gd name="T22" fmla="*/ 0 w 1730344"/>
                <a:gd name="T23" fmla="*/ 0 h 1745672"/>
                <a:gd name="T24" fmla="*/ 0 w 1730344"/>
                <a:gd name="T25" fmla="*/ 0 h 1745672"/>
                <a:gd name="T26" fmla="*/ 0 w 1730344"/>
                <a:gd name="T27" fmla="*/ 0 h 1745672"/>
                <a:gd name="T28" fmla="*/ 0 w 1730344"/>
                <a:gd name="T29" fmla="*/ 0 h 1745672"/>
                <a:gd name="T30" fmla="*/ 0 w 1730344"/>
                <a:gd name="T31" fmla="*/ 0 h 1745672"/>
                <a:gd name="T32" fmla="*/ 0 w 1730344"/>
                <a:gd name="T33" fmla="*/ 0 h 1745672"/>
                <a:gd name="T34" fmla="*/ 0 w 1730344"/>
                <a:gd name="T35" fmla="*/ 0 h 1745672"/>
                <a:gd name="T36" fmla="*/ 0 w 1730344"/>
                <a:gd name="T37" fmla="*/ 0 h 1745672"/>
                <a:gd name="T38" fmla="*/ 0 w 1730344"/>
                <a:gd name="T39" fmla="*/ 0 h 1745672"/>
                <a:gd name="T40" fmla="*/ 0 w 1730344"/>
                <a:gd name="T41" fmla="*/ 0 h 1745672"/>
                <a:gd name="T42" fmla="*/ 0 w 1730344"/>
                <a:gd name="T43" fmla="*/ 0 h 1745672"/>
                <a:gd name="T44" fmla="*/ 0 w 1730344"/>
                <a:gd name="T45" fmla="*/ 0 h 1745672"/>
                <a:gd name="T46" fmla="*/ 0 w 1730344"/>
                <a:gd name="T47" fmla="*/ 0 h 1745672"/>
                <a:gd name="T48" fmla="*/ 0 w 1730344"/>
                <a:gd name="T49" fmla="*/ 0 h 1745672"/>
                <a:gd name="T50" fmla="*/ 0 w 1730344"/>
                <a:gd name="T51" fmla="*/ 0 h 1745672"/>
                <a:gd name="T52" fmla="*/ 0 w 1730344"/>
                <a:gd name="T53" fmla="*/ 0 h 1745672"/>
                <a:gd name="T54" fmla="*/ 0 w 1730344"/>
                <a:gd name="T55" fmla="*/ 0 h 1745672"/>
                <a:gd name="T56" fmla="*/ 0 w 1730344"/>
                <a:gd name="T57" fmla="*/ 0 h 1745672"/>
                <a:gd name="T58" fmla="*/ 0 w 1730344"/>
                <a:gd name="T59" fmla="*/ 0 h 1745672"/>
                <a:gd name="T60" fmla="*/ 0 w 1730344"/>
                <a:gd name="T61" fmla="*/ 0 h 1745672"/>
                <a:gd name="T62" fmla="*/ 0 w 1730344"/>
                <a:gd name="T63" fmla="*/ 0 h 1745672"/>
                <a:gd name="T64" fmla="*/ 0 w 1730344"/>
                <a:gd name="T65" fmla="*/ 0 h 1745672"/>
                <a:gd name="T66" fmla="*/ 0 w 1730344"/>
                <a:gd name="T67" fmla="*/ 0 h 1745672"/>
                <a:gd name="T68" fmla="*/ 0 w 1730344"/>
                <a:gd name="T69" fmla="*/ 0 h 1745672"/>
                <a:gd name="T70" fmla="*/ 0 w 1730344"/>
                <a:gd name="T71" fmla="*/ 0 h 1745672"/>
                <a:gd name="T72" fmla="*/ 0 w 1730344"/>
                <a:gd name="T73" fmla="*/ 0 h 1745672"/>
                <a:gd name="T74" fmla="*/ 0 w 1730344"/>
                <a:gd name="T75" fmla="*/ 0 h 1745672"/>
                <a:gd name="T76" fmla="*/ 0 w 1730344"/>
                <a:gd name="T77" fmla="*/ 0 h 1745672"/>
                <a:gd name="T78" fmla="*/ 0 w 1730344"/>
                <a:gd name="T79" fmla="*/ 0 h 1745672"/>
                <a:gd name="T80" fmla="*/ 0 w 1730344"/>
                <a:gd name="T81" fmla="*/ 0 h 1745672"/>
                <a:gd name="T82" fmla="*/ 0 w 1730344"/>
                <a:gd name="T83" fmla="*/ 0 h 1745672"/>
                <a:gd name="T84" fmla="*/ 0 w 1730344"/>
                <a:gd name="T85" fmla="*/ 0 h 1745672"/>
                <a:gd name="T86" fmla="*/ 0 w 1730344"/>
                <a:gd name="T87" fmla="*/ 0 h 1745672"/>
                <a:gd name="T88" fmla="*/ 0 w 1730344"/>
                <a:gd name="T89" fmla="*/ 0 h 1745672"/>
                <a:gd name="T90" fmla="*/ 0 w 1730344"/>
                <a:gd name="T91" fmla="*/ 0 h 1745672"/>
                <a:gd name="T92" fmla="*/ 0 w 1730344"/>
                <a:gd name="T93" fmla="*/ 0 h 1745672"/>
                <a:gd name="T94" fmla="*/ 0 w 1730344"/>
                <a:gd name="T95" fmla="*/ 0 h 1745672"/>
                <a:gd name="T96" fmla="*/ 0 w 1730344"/>
                <a:gd name="T97" fmla="*/ 0 h 1745672"/>
                <a:gd name="T98" fmla="*/ 0 w 1730344"/>
                <a:gd name="T99" fmla="*/ 0 h 1745672"/>
                <a:gd name="T100" fmla="*/ 0 w 1730344"/>
                <a:gd name="T101" fmla="*/ 0 h 1745672"/>
                <a:gd name="T102" fmla="*/ 0 w 1730344"/>
                <a:gd name="T103" fmla="*/ 0 h 1745672"/>
                <a:gd name="T104" fmla="*/ 0 w 1730344"/>
                <a:gd name="T105" fmla="*/ 0 h 1745672"/>
                <a:gd name="T106" fmla="*/ 0 w 1730344"/>
                <a:gd name="T107" fmla="*/ 0 h 1745672"/>
                <a:gd name="T108" fmla="*/ 0 w 1730344"/>
                <a:gd name="T109" fmla="*/ 0 h 1745672"/>
                <a:gd name="T110" fmla="*/ 0 w 1730344"/>
                <a:gd name="T111" fmla="*/ 0 h 1745672"/>
                <a:gd name="T112" fmla="*/ 0 w 1730344"/>
                <a:gd name="T113" fmla="*/ 0 h 1745672"/>
                <a:gd name="T114" fmla="*/ 0 w 1730344"/>
                <a:gd name="T115" fmla="*/ 0 h 1745672"/>
                <a:gd name="T116" fmla="*/ 0 w 1730344"/>
                <a:gd name="T117" fmla="*/ 0 h 1745672"/>
                <a:gd name="T118" fmla="*/ 0 w 1730344"/>
                <a:gd name="T119" fmla="*/ 0 h 1745672"/>
                <a:gd name="T120" fmla="*/ 0 w 1730344"/>
                <a:gd name="T121" fmla="*/ 0 h 17456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0344" h="1745672">
                  <a:moveTo>
                    <a:pt x="834512" y="1516533"/>
                  </a:moveTo>
                  <a:cubicBezTo>
                    <a:pt x="834777" y="1525014"/>
                    <a:pt x="836486" y="1526296"/>
                    <a:pt x="836597" y="1536535"/>
                  </a:cubicBezTo>
                  <a:lnTo>
                    <a:pt x="838527" y="1697280"/>
                  </a:lnTo>
                  <a:cubicBezTo>
                    <a:pt x="832738" y="1697150"/>
                    <a:pt x="794054" y="1689025"/>
                    <a:pt x="790810" y="1687226"/>
                  </a:cubicBezTo>
                  <a:cubicBezTo>
                    <a:pt x="788669" y="1637137"/>
                    <a:pt x="785474" y="1586605"/>
                    <a:pt x="790330" y="1536615"/>
                  </a:cubicBezTo>
                  <a:lnTo>
                    <a:pt x="834512" y="1516533"/>
                  </a:lnTo>
                  <a:close/>
                  <a:moveTo>
                    <a:pt x="497136" y="1462311"/>
                  </a:moveTo>
                  <a:lnTo>
                    <a:pt x="509187" y="1462249"/>
                  </a:lnTo>
                  <a:lnTo>
                    <a:pt x="516979" y="1462614"/>
                  </a:lnTo>
                  <a:lnTo>
                    <a:pt x="517217" y="1470342"/>
                  </a:lnTo>
                  <a:lnTo>
                    <a:pt x="517217" y="1474360"/>
                  </a:lnTo>
                  <a:cubicBezTo>
                    <a:pt x="517217" y="1478987"/>
                    <a:pt x="515820" y="1480385"/>
                    <a:pt x="511193" y="1480385"/>
                  </a:cubicBezTo>
                  <a:lnTo>
                    <a:pt x="497136" y="1480385"/>
                  </a:lnTo>
                  <a:lnTo>
                    <a:pt x="497136" y="1462311"/>
                  </a:lnTo>
                  <a:close/>
                  <a:moveTo>
                    <a:pt x="527259" y="1462311"/>
                  </a:moveTo>
                  <a:cubicBezTo>
                    <a:pt x="533375" y="1462161"/>
                    <a:pt x="534578" y="1461404"/>
                    <a:pt x="539307" y="1460302"/>
                  </a:cubicBezTo>
                  <a:lnTo>
                    <a:pt x="539233" y="1476020"/>
                  </a:lnTo>
                  <a:lnTo>
                    <a:pt x="527259" y="1478375"/>
                  </a:lnTo>
                  <a:lnTo>
                    <a:pt x="527259" y="1462311"/>
                  </a:lnTo>
                  <a:close/>
                  <a:moveTo>
                    <a:pt x="485243" y="1464318"/>
                  </a:moveTo>
                  <a:cubicBezTo>
                    <a:pt x="486291" y="1467950"/>
                    <a:pt x="487094" y="1468206"/>
                    <a:pt x="487094" y="1472351"/>
                  </a:cubicBezTo>
                  <a:lnTo>
                    <a:pt x="487094" y="1482393"/>
                  </a:lnTo>
                  <a:lnTo>
                    <a:pt x="471028" y="1482393"/>
                  </a:lnTo>
                  <a:cubicBezTo>
                    <a:pt x="470384" y="1474647"/>
                    <a:pt x="469020" y="1474485"/>
                    <a:pt x="469020" y="1464318"/>
                  </a:cubicBezTo>
                  <a:lnTo>
                    <a:pt x="485243" y="1464318"/>
                  </a:lnTo>
                  <a:close/>
                  <a:moveTo>
                    <a:pt x="515208" y="1452269"/>
                  </a:moveTo>
                  <a:lnTo>
                    <a:pt x="497136" y="1452269"/>
                  </a:lnTo>
                  <a:cubicBezTo>
                    <a:pt x="496171" y="1447152"/>
                    <a:pt x="495127" y="1447000"/>
                    <a:pt x="495127" y="1442227"/>
                  </a:cubicBezTo>
                  <a:lnTo>
                    <a:pt x="495127" y="1434193"/>
                  </a:lnTo>
                  <a:lnTo>
                    <a:pt x="515208" y="1434193"/>
                  </a:lnTo>
                  <a:lnTo>
                    <a:pt x="515208" y="1452269"/>
                  </a:lnTo>
                  <a:close/>
                  <a:moveTo>
                    <a:pt x="475046" y="1436202"/>
                  </a:moveTo>
                  <a:cubicBezTo>
                    <a:pt x="480638" y="1436202"/>
                    <a:pt x="485085" y="1431646"/>
                    <a:pt x="485085" y="1440218"/>
                  </a:cubicBezTo>
                  <a:lnTo>
                    <a:pt x="485085" y="1452269"/>
                  </a:lnTo>
                  <a:cubicBezTo>
                    <a:pt x="477348" y="1452913"/>
                    <a:pt x="478611" y="1454276"/>
                    <a:pt x="469311" y="1454232"/>
                  </a:cubicBezTo>
                  <a:lnTo>
                    <a:pt x="467011" y="1436202"/>
                  </a:lnTo>
                  <a:lnTo>
                    <a:pt x="475046" y="1436202"/>
                  </a:lnTo>
                  <a:close/>
                  <a:moveTo>
                    <a:pt x="539307" y="1450260"/>
                  </a:moveTo>
                  <a:lnTo>
                    <a:pt x="527259" y="1450260"/>
                  </a:lnTo>
                  <a:cubicBezTo>
                    <a:pt x="526294" y="1445143"/>
                    <a:pt x="525250" y="1444990"/>
                    <a:pt x="525250" y="1440218"/>
                  </a:cubicBezTo>
                  <a:lnTo>
                    <a:pt x="525250" y="1432185"/>
                  </a:lnTo>
                  <a:lnTo>
                    <a:pt x="539307" y="1432185"/>
                  </a:lnTo>
                  <a:lnTo>
                    <a:pt x="539307" y="1450260"/>
                  </a:lnTo>
                  <a:close/>
                  <a:moveTo>
                    <a:pt x="469020" y="1412102"/>
                  </a:moveTo>
                  <a:cubicBezTo>
                    <a:pt x="476949" y="1412102"/>
                    <a:pt x="477170" y="1411472"/>
                    <a:pt x="483077" y="1410096"/>
                  </a:cubicBezTo>
                  <a:lnTo>
                    <a:pt x="483077" y="1424154"/>
                  </a:lnTo>
                  <a:lnTo>
                    <a:pt x="467011" y="1424154"/>
                  </a:lnTo>
                  <a:cubicBezTo>
                    <a:pt x="468673" y="1418157"/>
                    <a:pt x="468876" y="1419773"/>
                    <a:pt x="469020" y="1412102"/>
                  </a:cubicBezTo>
                  <a:close/>
                  <a:moveTo>
                    <a:pt x="537298" y="1404069"/>
                  </a:moveTo>
                  <a:lnTo>
                    <a:pt x="537298" y="1422144"/>
                  </a:lnTo>
                  <a:lnTo>
                    <a:pt x="525250" y="1422144"/>
                  </a:lnTo>
                  <a:lnTo>
                    <a:pt x="525373" y="1414102"/>
                  </a:lnTo>
                  <a:lnTo>
                    <a:pt x="524724" y="1406498"/>
                  </a:lnTo>
                  <a:lnTo>
                    <a:pt x="537298" y="1404069"/>
                  </a:lnTo>
                  <a:close/>
                  <a:moveTo>
                    <a:pt x="495127" y="1408087"/>
                  </a:moveTo>
                  <a:lnTo>
                    <a:pt x="513202" y="1408087"/>
                  </a:lnTo>
                  <a:lnTo>
                    <a:pt x="513202" y="1422144"/>
                  </a:lnTo>
                  <a:lnTo>
                    <a:pt x="507175" y="1422144"/>
                  </a:lnTo>
                  <a:cubicBezTo>
                    <a:pt x="502541" y="1422144"/>
                    <a:pt x="500299" y="1423752"/>
                    <a:pt x="495127" y="1424154"/>
                  </a:cubicBezTo>
                  <a:lnTo>
                    <a:pt x="495127" y="1408087"/>
                  </a:lnTo>
                  <a:close/>
                  <a:moveTo>
                    <a:pt x="456971" y="1398045"/>
                  </a:moveTo>
                  <a:cubicBezTo>
                    <a:pt x="456971" y="1432686"/>
                    <a:pt x="457209" y="1463034"/>
                    <a:pt x="458980" y="1498460"/>
                  </a:cubicBezTo>
                  <a:lnTo>
                    <a:pt x="506815" y="1494080"/>
                  </a:lnTo>
                  <a:cubicBezTo>
                    <a:pt x="520023" y="1492595"/>
                    <a:pt x="533900" y="1490427"/>
                    <a:pt x="549349" y="1490427"/>
                  </a:cubicBezTo>
                  <a:lnTo>
                    <a:pt x="551281" y="1426082"/>
                  </a:lnTo>
                  <a:cubicBezTo>
                    <a:pt x="551669" y="1386598"/>
                    <a:pt x="568497" y="1388222"/>
                    <a:pt x="508986" y="1393826"/>
                  </a:cubicBezTo>
                  <a:cubicBezTo>
                    <a:pt x="499413" y="1394726"/>
                    <a:pt x="491842" y="1393777"/>
                    <a:pt x="482204" y="1395163"/>
                  </a:cubicBezTo>
                  <a:cubicBezTo>
                    <a:pt x="474984" y="1396200"/>
                    <a:pt x="462732" y="1397915"/>
                    <a:pt x="456971" y="1398045"/>
                  </a:cubicBezTo>
                  <a:close/>
                  <a:moveTo>
                    <a:pt x="930904" y="1420136"/>
                  </a:moveTo>
                  <a:lnTo>
                    <a:pt x="946970" y="1420136"/>
                  </a:lnTo>
                  <a:lnTo>
                    <a:pt x="946970" y="1438209"/>
                  </a:lnTo>
                  <a:lnTo>
                    <a:pt x="930904" y="1438209"/>
                  </a:lnTo>
                  <a:lnTo>
                    <a:pt x="930904" y="1420136"/>
                  </a:lnTo>
                  <a:close/>
                  <a:moveTo>
                    <a:pt x="999183" y="1418127"/>
                  </a:moveTo>
                  <a:cubicBezTo>
                    <a:pt x="999183" y="1430785"/>
                    <a:pt x="1002446" y="1433420"/>
                    <a:pt x="989141" y="1434193"/>
                  </a:cubicBezTo>
                  <a:cubicBezTo>
                    <a:pt x="989141" y="1426541"/>
                    <a:pt x="987991" y="1424585"/>
                    <a:pt x="987133" y="1418127"/>
                  </a:cubicBezTo>
                  <a:lnTo>
                    <a:pt x="999183" y="1418127"/>
                  </a:lnTo>
                  <a:close/>
                  <a:moveTo>
                    <a:pt x="977091" y="1418127"/>
                  </a:moveTo>
                  <a:lnTo>
                    <a:pt x="977091" y="1436202"/>
                  </a:lnTo>
                  <a:lnTo>
                    <a:pt x="959480" y="1436142"/>
                  </a:lnTo>
                  <a:lnTo>
                    <a:pt x="957007" y="1420106"/>
                  </a:lnTo>
                  <a:lnTo>
                    <a:pt x="977091" y="1418127"/>
                  </a:lnTo>
                  <a:close/>
                  <a:moveTo>
                    <a:pt x="957010" y="1390011"/>
                  </a:moveTo>
                  <a:lnTo>
                    <a:pt x="974671" y="1390067"/>
                  </a:lnTo>
                  <a:lnTo>
                    <a:pt x="977091" y="1408087"/>
                  </a:lnTo>
                  <a:lnTo>
                    <a:pt x="957010" y="1408087"/>
                  </a:lnTo>
                  <a:lnTo>
                    <a:pt x="957010" y="1390011"/>
                  </a:lnTo>
                  <a:close/>
                  <a:moveTo>
                    <a:pt x="928896" y="1392020"/>
                  </a:moveTo>
                  <a:lnTo>
                    <a:pt x="944961" y="1392020"/>
                  </a:lnTo>
                  <a:cubicBezTo>
                    <a:pt x="944961" y="1401834"/>
                    <a:pt x="950803" y="1410096"/>
                    <a:pt x="940944" y="1410096"/>
                  </a:cubicBezTo>
                  <a:lnTo>
                    <a:pt x="928896" y="1410096"/>
                  </a:lnTo>
                  <a:lnTo>
                    <a:pt x="928896" y="1392020"/>
                  </a:lnTo>
                  <a:close/>
                  <a:moveTo>
                    <a:pt x="987290" y="1388102"/>
                  </a:moveTo>
                  <a:lnTo>
                    <a:pt x="999183" y="1388002"/>
                  </a:lnTo>
                  <a:lnTo>
                    <a:pt x="999183" y="1406078"/>
                  </a:lnTo>
                  <a:lnTo>
                    <a:pt x="987103" y="1406078"/>
                  </a:lnTo>
                  <a:lnTo>
                    <a:pt x="987290" y="1388102"/>
                  </a:lnTo>
                  <a:close/>
                  <a:moveTo>
                    <a:pt x="928896" y="1381978"/>
                  </a:moveTo>
                  <a:cubicBezTo>
                    <a:pt x="928896" y="1374573"/>
                    <a:pt x="927120" y="1367920"/>
                    <a:pt x="934920" y="1367920"/>
                  </a:cubicBezTo>
                  <a:lnTo>
                    <a:pt x="944961" y="1367920"/>
                  </a:lnTo>
                  <a:lnTo>
                    <a:pt x="944961" y="1379969"/>
                  </a:lnTo>
                  <a:lnTo>
                    <a:pt x="938937" y="1379969"/>
                  </a:lnTo>
                  <a:cubicBezTo>
                    <a:pt x="933474" y="1379969"/>
                    <a:pt x="932313" y="1380449"/>
                    <a:pt x="928896" y="1381978"/>
                  </a:cubicBezTo>
                  <a:close/>
                  <a:moveTo>
                    <a:pt x="991150" y="1361896"/>
                  </a:moveTo>
                  <a:cubicBezTo>
                    <a:pt x="995616" y="1361896"/>
                    <a:pt x="999183" y="1357077"/>
                    <a:pt x="999183" y="1365911"/>
                  </a:cubicBezTo>
                  <a:lnTo>
                    <a:pt x="999183" y="1377962"/>
                  </a:lnTo>
                  <a:lnTo>
                    <a:pt x="993157" y="1377993"/>
                  </a:lnTo>
                  <a:lnTo>
                    <a:pt x="985248" y="1377805"/>
                  </a:lnTo>
                  <a:lnTo>
                    <a:pt x="985126" y="1369929"/>
                  </a:lnTo>
                  <a:lnTo>
                    <a:pt x="985126" y="1361896"/>
                  </a:lnTo>
                  <a:lnTo>
                    <a:pt x="991150" y="1361896"/>
                  </a:lnTo>
                  <a:close/>
                  <a:moveTo>
                    <a:pt x="955003" y="1365911"/>
                  </a:moveTo>
                  <a:cubicBezTo>
                    <a:pt x="962831" y="1362963"/>
                    <a:pt x="965597" y="1363902"/>
                    <a:pt x="975084" y="1363902"/>
                  </a:cubicBezTo>
                  <a:lnTo>
                    <a:pt x="975084" y="1377962"/>
                  </a:lnTo>
                  <a:cubicBezTo>
                    <a:pt x="957617" y="1380595"/>
                    <a:pt x="955003" y="1384742"/>
                    <a:pt x="955003" y="1365911"/>
                  </a:cubicBezTo>
                  <a:close/>
                  <a:moveTo>
                    <a:pt x="918854" y="1353863"/>
                  </a:moveTo>
                  <a:cubicBezTo>
                    <a:pt x="915213" y="1378203"/>
                    <a:pt x="916847" y="1399666"/>
                    <a:pt x="916847" y="1426160"/>
                  </a:cubicBezTo>
                  <a:lnTo>
                    <a:pt x="918854" y="1454276"/>
                  </a:lnTo>
                  <a:cubicBezTo>
                    <a:pt x="951009" y="1454276"/>
                    <a:pt x="986606" y="1446245"/>
                    <a:pt x="1009222" y="1446245"/>
                  </a:cubicBezTo>
                  <a:lnTo>
                    <a:pt x="1013240" y="1347838"/>
                  </a:lnTo>
                  <a:lnTo>
                    <a:pt x="953288" y="1350138"/>
                  </a:lnTo>
                  <a:cubicBezTo>
                    <a:pt x="943945" y="1351168"/>
                    <a:pt x="929796" y="1353735"/>
                    <a:pt x="918854" y="1353863"/>
                  </a:cubicBezTo>
                  <a:close/>
                  <a:moveTo>
                    <a:pt x="796356" y="1434193"/>
                  </a:moveTo>
                  <a:lnTo>
                    <a:pt x="796335" y="1453068"/>
                  </a:lnTo>
                  <a:lnTo>
                    <a:pt x="788323" y="1454276"/>
                  </a:lnTo>
                  <a:lnTo>
                    <a:pt x="780290" y="1454276"/>
                  </a:lnTo>
                  <a:lnTo>
                    <a:pt x="780332" y="1436452"/>
                  </a:lnTo>
                  <a:lnTo>
                    <a:pt x="796356" y="1434193"/>
                  </a:lnTo>
                  <a:close/>
                  <a:moveTo>
                    <a:pt x="807795" y="1434193"/>
                  </a:moveTo>
                  <a:lnTo>
                    <a:pt x="826479" y="1434193"/>
                  </a:lnTo>
                  <a:cubicBezTo>
                    <a:pt x="826479" y="1442815"/>
                    <a:pt x="825664" y="1443947"/>
                    <a:pt x="828485" y="1450260"/>
                  </a:cubicBezTo>
                  <a:cubicBezTo>
                    <a:pt x="817818" y="1450260"/>
                    <a:pt x="816329" y="1451608"/>
                    <a:pt x="808522" y="1452267"/>
                  </a:cubicBezTo>
                  <a:lnTo>
                    <a:pt x="807795" y="1434193"/>
                  </a:lnTo>
                  <a:close/>
                  <a:moveTo>
                    <a:pt x="838527" y="1432185"/>
                  </a:moveTo>
                  <a:lnTo>
                    <a:pt x="848573" y="1432185"/>
                  </a:lnTo>
                  <a:lnTo>
                    <a:pt x="848903" y="1442229"/>
                  </a:lnTo>
                  <a:lnTo>
                    <a:pt x="848569" y="1448251"/>
                  </a:lnTo>
                  <a:lnTo>
                    <a:pt x="838527" y="1448251"/>
                  </a:lnTo>
                  <a:lnTo>
                    <a:pt x="838527" y="1432185"/>
                  </a:lnTo>
                  <a:close/>
                  <a:moveTo>
                    <a:pt x="778281" y="1406078"/>
                  </a:moveTo>
                  <a:lnTo>
                    <a:pt x="794121" y="1406110"/>
                  </a:lnTo>
                  <a:lnTo>
                    <a:pt x="796356" y="1424154"/>
                  </a:lnTo>
                  <a:lnTo>
                    <a:pt x="778281" y="1424154"/>
                  </a:lnTo>
                  <a:lnTo>
                    <a:pt x="778281" y="1406078"/>
                  </a:lnTo>
                  <a:close/>
                  <a:moveTo>
                    <a:pt x="836518" y="1404069"/>
                  </a:moveTo>
                  <a:lnTo>
                    <a:pt x="848569" y="1404069"/>
                  </a:lnTo>
                  <a:lnTo>
                    <a:pt x="848569" y="1422144"/>
                  </a:lnTo>
                  <a:lnTo>
                    <a:pt x="836518" y="1422144"/>
                  </a:lnTo>
                  <a:lnTo>
                    <a:pt x="836518" y="1404069"/>
                  </a:lnTo>
                  <a:close/>
                  <a:moveTo>
                    <a:pt x="824470" y="1404069"/>
                  </a:moveTo>
                  <a:cubicBezTo>
                    <a:pt x="824470" y="1414162"/>
                    <a:pt x="826276" y="1413063"/>
                    <a:pt x="826479" y="1422144"/>
                  </a:cubicBezTo>
                  <a:lnTo>
                    <a:pt x="814428" y="1422144"/>
                  </a:lnTo>
                  <a:cubicBezTo>
                    <a:pt x="809674" y="1422144"/>
                    <a:pt x="806395" y="1427238"/>
                    <a:pt x="806395" y="1418127"/>
                  </a:cubicBezTo>
                  <a:lnTo>
                    <a:pt x="806453" y="1406457"/>
                  </a:lnTo>
                  <a:lnTo>
                    <a:pt x="824470" y="1404069"/>
                  </a:lnTo>
                  <a:close/>
                  <a:moveTo>
                    <a:pt x="778281" y="1383987"/>
                  </a:moveTo>
                  <a:cubicBezTo>
                    <a:pt x="786039" y="1383174"/>
                    <a:pt x="784963" y="1381978"/>
                    <a:pt x="794347" y="1381978"/>
                  </a:cubicBezTo>
                  <a:lnTo>
                    <a:pt x="794532" y="1388025"/>
                  </a:lnTo>
                  <a:lnTo>
                    <a:pt x="793454" y="1395359"/>
                  </a:lnTo>
                  <a:lnTo>
                    <a:pt x="786314" y="1396036"/>
                  </a:lnTo>
                  <a:lnTo>
                    <a:pt x="778281" y="1396036"/>
                  </a:lnTo>
                  <a:lnTo>
                    <a:pt x="778281" y="1383987"/>
                  </a:lnTo>
                  <a:close/>
                  <a:moveTo>
                    <a:pt x="824470" y="1377962"/>
                  </a:moveTo>
                  <a:lnTo>
                    <a:pt x="824470" y="1394029"/>
                  </a:lnTo>
                  <a:lnTo>
                    <a:pt x="804389" y="1394029"/>
                  </a:lnTo>
                  <a:lnTo>
                    <a:pt x="804440" y="1380341"/>
                  </a:lnTo>
                  <a:lnTo>
                    <a:pt x="824470" y="1377962"/>
                  </a:lnTo>
                  <a:close/>
                  <a:moveTo>
                    <a:pt x="834512" y="1375954"/>
                  </a:moveTo>
                  <a:lnTo>
                    <a:pt x="848569" y="1375954"/>
                  </a:lnTo>
                  <a:lnTo>
                    <a:pt x="848569" y="1392020"/>
                  </a:lnTo>
                  <a:lnTo>
                    <a:pt x="834512" y="1392020"/>
                  </a:lnTo>
                  <a:lnTo>
                    <a:pt x="834512" y="1375954"/>
                  </a:lnTo>
                  <a:close/>
                  <a:moveTo>
                    <a:pt x="768240" y="1367920"/>
                  </a:moveTo>
                  <a:cubicBezTo>
                    <a:pt x="768039" y="1377002"/>
                    <a:pt x="766233" y="1375900"/>
                    <a:pt x="766233" y="1385993"/>
                  </a:cubicBezTo>
                  <a:lnTo>
                    <a:pt x="768240" y="1468334"/>
                  </a:lnTo>
                  <a:cubicBezTo>
                    <a:pt x="806896" y="1468334"/>
                    <a:pt x="817194" y="1463048"/>
                    <a:pt x="842575" y="1462353"/>
                  </a:cubicBezTo>
                  <a:cubicBezTo>
                    <a:pt x="868271" y="1461648"/>
                    <a:pt x="858283" y="1463923"/>
                    <a:pt x="860788" y="1434281"/>
                  </a:cubicBezTo>
                  <a:cubicBezTo>
                    <a:pt x="863422" y="1403134"/>
                    <a:pt x="862626" y="1393918"/>
                    <a:pt x="862626" y="1361896"/>
                  </a:cubicBezTo>
                  <a:cubicBezTo>
                    <a:pt x="837095" y="1361896"/>
                    <a:pt x="789441" y="1367920"/>
                    <a:pt x="768240" y="1367920"/>
                  </a:cubicBezTo>
                  <a:close/>
                  <a:moveTo>
                    <a:pt x="340498" y="1478375"/>
                  </a:moveTo>
                  <a:cubicBezTo>
                    <a:pt x="341123" y="1478189"/>
                    <a:pt x="352382" y="1476369"/>
                    <a:pt x="352546" y="1476369"/>
                  </a:cubicBezTo>
                  <a:lnTo>
                    <a:pt x="360579" y="1476369"/>
                  </a:lnTo>
                  <a:lnTo>
                    <a:pt x="360579" y="1494442"/>
                  </a:lnTo>
                  <a:lnTo>
                    <a:pt x="342691" y="1494412"/>
                  </a:lnTo>
                  <a:lnTo>
                    <a:pt x="340498" y="1478375"/>
                  </a:lnTo>
                  <a:close/>
                  <a:moveTo>
                    <a:pt x="382669" y="1490427"/>
                  </a:moveTo>
                  <a:cubicBezTo>
                    <a:pt x="378090" y="1491493"/>
                    <a:pt x="378051" y="1491983"/>
                    <a:pt x="372627" y="1492433"/>
                  </a:cubicBezTo>
                  <a:cubicBezTo>
                    <a:pt x="371983" y="1484696"/>
                    <a:pt x="370620" y="1485958"/>
                    <a:pt x="370620" y="1476369"/>
                  </a:cubicBezTo>
                  <a:lnTo>
                    <a:pt x="382669" y="1476369"/>
                  </a:lnTo>
                  <a:lnTo>
                    <a:pt x="382669" y="1490427"/>
                  </a:lnTo>
                  <a:close/>
                  <a:moveTo>
                    <a:pt x="314847" y="1496407"/>
                  </a:moveTo>
                  <a:lnTo>
                    <a:pt x="312381" y="1478375"/>
                  </a:lnTo>
                  <a:lnTo>
                    <a:pt x="330456" y="1478375"/>
                  </a:lnTo>
                  <a:lnTo>
                    <a:pt x="330456" y="1496451"/>
                  </a:lnTo>
                  <a:lnTo>
                    <a:pt x="314847" y="1496407"/>
                  </a:lnTo>
                  <a:close/>
                  <a:moveTo>
                    <a:pt x="312381" y="1450260"/>
                  </a:moveTo>
                  <a:lnTo>
                    <a:pt x="328447" y="1450260"/>
                  </a:lnTo>
                  <a:lnTo>
                    <a:pt x="328470" y="1458293"/>
                  </a:lnTo>
                  <a:lnTo>
                    <a:pt x="328447" y="1468334"/>
                  </a:lnTo>
                  <a:lnTo>
                    <a:pt x="312381" y="1468334"/>
                  </a:lnTo>
                  <a:lnTo>
                    <a:pt x="312381" y="1450260"/>
                  </a:lnTo>
                  <a:close/>
                  <a:moveTo>
                    <a:pt x="370620" y="1446245"/>
                  </a:moveTo>
                  <a:lnTo>
                    <a:pt x="382669" y="1446245"/>
                  </a:lnTo>
                  <a:lnTo>
                    <a:pt x="382669" y="1464318"/>
                  </a:lnTo>
                  <a:lnTo>
                    <a:pt x="370620" y="1464318"/>
                  </a:lnTo>
                  <a:lnTo>
                    <a:pt x="370620" y="1446245"/>
                  </a:lnTo>
                  <a:close/>
                  <a:moveTo>
                    <a:pt x="340498" y="1448251"/>
                  </a:moveTo>
                  <a:lnTo>
                    <a:pt x="358570" y="1448251"/>
                  </a:lnTo>
                  <a:lnTo>
                    <a:pt x="358570" y="1458293"/>
                  </a:lnTo>
                  <a:cubicBezTo>
                    <a:pt x="358570" y="1463200"/>
                    <a:pt x="363024" y="1466327"/>
                    <a:pt x="354555" y="1466327"/>
                  </a:cubicBezTo>
                  <a:lnTo>
                    <a:pt x="340498" y="1466327"/>
                  </a:lnTo>
                  <a:lnTo>
                    <a:pt x="340498" y="1448251"/>
                  </a:lnTo>
                  <a:close/>
                  <a:moveTo>
                    <a:pt x="312381" y="1432185"/>
                  </a:moveTo>
                  <a:cubicBezTo>
                    <a:pt x="312381" y="1423221"/>
                    <a:pt x="318858" y="1426086"/>
                    <a:pt x="328447" y="1426160"/>
                  </a:cubicBezTo>
                  <a:lnTo>
                    <a:pt x="328447" y="1438209"/>
                  </a:lnTo>
                  <a:lnTo>
                    <a:pt x="312381" y="1438209"/>
                  </a:lnTo>
                  <a:lnTo>
                    <a:pt x="312381" y="1432185"/>
                  </a:lnTo>
                  <a:close/>
                  <a:moveTo>
                    <a:pt x="368612" y="1420136"/>
                  </a:moveTo>
                  <a:cubicBezTo>
                    <a:pt x="377709" y="1420027"/>
                    <a:pt x="382669" y="1415582"/>
                    <a:pt x="382669" y="1424154"/>
                  </a:cubicBezTo>
                  <a:lnTo>
                    <a:pt x="382669" y="1436202"/>
                  </a:lnTo>
                  <a:lnTo>
                    <a:pt x="368612" y="1436202"/>
                  </a:lnTo>
                  <a:lnTo>
                    <a:pt x="368612" y="1420136"/>
                  </a:lnTo>
                  <a:close/>
                  <a:moveTo>
                    <a:pt x="338489" y="1428169"/>
                  </a:moveTo>
                  <a:cubicBezTo>
                    <a:pt x="338489" y="1420311"/>
                    <a:pt x="347995" y="1422144"/>
                    <a:pt x="358570" y="1422144"/>
                  </a:cubicBezTo>
                  <a:lnTo>
                    <a:pt x="358570" y="1436202"/>
                  </a:lnTo>
                  <a:cubicBezTo>
                    <a:pt x="349327" y="1436740"/>
                    <a:pt x="355213" y="1438209"/>
                    <a:pt x="338489" y="1438209"/>
                  </a:cubicBezTo>
                  <a:lnTo>
                    <a:pt x="338489" y="1428169"/>
                  </a:lnTo>
                  <a:close/>
                  <a:moveTo>
                    <a:pt x="300638" y="1414416"/>
                  </a:moveTo>
                  <a:lnTo>
                    <a:pt x="300333" y="1474360"/>
                  </a:lnTo>
                  <a:cubicBezTo>
                    <a:pt x="300333" y="1490122"/>
                    <a:pt x="302342" y="1497197"/>
                    <a:pt x="302342" y="1512518"/>
                  </a:cubicBezTo>
                  <a:cubicBezTo>
                    <a:pt x="332497" y="1512518"/>
                    <a:pt x="363322" y="1504484"/>
                    <a:pt x="392710" y="1504484"/>
                  </a:cubicBezTo>
                  <a:cubicBezTo>
                    <a:pt x="396650" y="1474208"/>
                    <a:pt x="397107" y="1436405"/>
                    <a:pt x="396601" y="1404226"/>
                  </a:cubicBezTo>
                  <a:cubicBezTo>
                    <a:pt x="386014" y="1409211"/>
                    <a:pt x="315136" y="1405634"/>
                    <a:pt x="300638" y="1414416"/>
                  </a:cubicBezTo>
                  <a:close/>
                  <a:moveTo>
                    <a:pt x="655781" y="1448251"/>
                  </a:moveTo>
                  <a:lnTo>
                    <a:pt x="675864" y="1448251"/>
                  </a:lnTo>
                  <a:lnTo>
                    <a:pt x="675864" y="1464318"/>
                  </a:lnTo>
                  <a:cubicBezTo>
                    <a:pt x="670323" y="1465066"/>
                    <a:pt x="669489" y="1466327"/>
                    <a:pt x="663816" y="1466327"/>
                  </a:cubicBezTo>
                  <a:lnTo>
                    <a:pt x="655781" y="1466327"/>
                  </a:lnTo>
                  <a:lnTo>
                    <a:pt x="655781" y="1448251"/>
                  </a:lnTo>
                  <a:close/>
                  <a:moveTo>
                    <a:pt x="685904" y="1447789"/>
                  </a:moveTo>
                  <a:cubicBezTo>
                    <a:pt x="692872" y="1447838"/>
                    <a:pt x="690974" y="1446824"/>
                    <a:pt x="697954" y="1446245"/>
                  </a:cubicBezTo>
                  <a:lnTo>
                    <a:pt x="697954" y="1462311"/>
                  </a:lnTo>
                  <a:cubicBezTo>
                    <a:pt x="683200" y="1463038"/>
                    <a:pt x="685904" y="1467634"/>
                    <a:pt x="685904" y="1447789"/>
                  </a:cubicBezTo>
                  <a:close/>
                  <a:moveTo>
                    <a:pt x="627667" y="1450260"/>
                  </a:moveTo>
                  <a:lnTo>
                    <a:pt x="645742" y="1450260"/>
                  </a:lnTo>
                  <a:lnTo>
                    <a:pt x="645742" y="1468334"/>
                  </a:lnTo>
                  <a:lnTo>
                    <a:pt x="629676" y="1468334"/>
                  </a:lnTo>
                  <a:cubicBezTo>
                    <a:pt x="629473" y="1459252"/>
                    <a:pt x="627667" y="1460353"/>
                    <a:pt x="627667" y="1450260"/>
                  </a:cubicBezTo>
                  <a:close/>
                  <a:moveTo>
                    <a:pt x="627667" y="1422144"/>
                  </a:moveTo>
                  <a:cubicBezTo>
                    <a:pt x="635044" y="1421967"/>
                    <a:pt x="636141" y="1420184"/>
                    <a:pt x="643495" y="1420438"/>
                  </a:cubicBezTo>
                  <a:lnTo>
                    <a:pt x="643733" y="1428169"/>
                  </a:lnTo>
                  <a:lnTo>
                    <a:pt x="643675" y="1437867"/>
                  </a:lnTo>
                  <a:lnTo>
                    <a:pt x="627667" y="1440218"/>
                  </a:lnTo>
                  <a:lnTo>
                    <a:pt x="627616" y="1434195"/>
                  </a:lnTo>
                  <a:lnTo>
                    <a:pt x="627667" y="1422144"/>
                  </a:lnTo>
                  <a:close/>
                  <a:moveTo>
                    <a:pt x="655781" y="1438209"/>
                  </a:moveTo>
                  <a:cubicBezTo>
                    <a:pt x="655534" y="1430305"/>
                    <a:pt x="653774" y="1430612"/>
                    <a:pt x="653774" y="1426160"/>
                  </a:cubicBezTo>
                  <a:lnTo>
                    <a:pt x="653774" y="1420136"/>
                  </a:lnTo>
                  <a:lnTo>
                    <a:pt x="673856" y="1420136"/>
                  </a:lnTo>
                  <a:lnTo>
                    <a:pt x="673856" y="1438209"/>
                  </a:lnTo>
                  <a:lnTo>
                    <a:pt x="655781" y="1438209"/>
                  </a:lnTo>
                  <a:close/>
                  <a:moveTo>
                    <a:pt x="685904" y="1436202"/>
                  </a:moveTo>
                  <a:cubicBezTo>
                    <a:pt x="685657" y="1428296"/>
                    <a:pt x="683897" y="1428603"/>
                    <a:pt x="683897" y="1424154"/>
                  </a:cubicBezTo>
                  <a:lnTo>
                    <a:pt x="683897" y="1418127"/>
                  </a:lnTo>
                  <a:lnTo>
                    <a:pt x="697954" y="1418127"/>
                  </a:lnTo>
                  <a:lnTo>
                    <a:pt x="697954" y="1436202"/>
                  </a:lnTo>
                  <a:lnTo>
                    <a:pt x="685904" y="1436202"/>
                  </a:lnTo>
                  <a:close/>
                  <a:moveTo>
                    <a:pt x="627667" y="1398045"/>
                  </a:moveTo>
                  <a:cubicBezTo>
                    <a:pt x="635596" y="1398045"/>
                    <a:pt x="635815" y="1397414"/>
                    <a:pt x="641724" y="1396036"/>
                  </a:cubicBezTo>
                  <a:lnTo>
                    <a:pt x="641724" y="1410096"/>
                  </a:lnTo>
                  <a:lnTo>
                    <a:pt x="627565" y="1410096"/>
                  </a:lnTo>
                  <a:lnTo>
                    <a:pt x="627667" y="1398045"/>
                  </a:lnTo>
                  <a:close/>
                  <a:moveTo>
                    <a:pt x="695946" y="1390011"/>
                  </a:moveTo>
                  <a:lnTo>
                    <a:pt x="695946" y="1408087"/>
                  </a:lnTo>
                  <a:lnTo>
                    <a:pt x="683897" y="1408087"/>
                  </a:lnTo>
                  <a:lnTo>
                    <a:pt x="683934" y="1392198"/>
                  </a:lnTo>
                  <a:lnTo>
                    <a:pt x="695946" y="1390011"/>
                  </a:lnTo>
                  <a:close/>
                  <a:moveTo>
                    <a:pt x="653774" y="1394029"/>
                  </a:moveTo>
                  <a:lnTo>
                    <a:pt x="663816" y="1394059"/>
                  </a:lnTo>
                  <a:lnTo>
                    <a:pt x="671847" y="1393872"/>
                  </a:lnTo>
                  <a:lnTo>
                    <a:pt x="671847" y="1408087"/>
                  </a:lnTo>
                  <a:lnTo>
                    <a:pt x="661807" y="1408087"/>
                  </a:lnTo>
                  <a:cubicBezTo>
                    <a:pt x="656718" y="1408087"/>
                    <a:pt x="658053" y="1408433"/>
                    <a:pt x="654128" y="1409638"/>
                  </a:cubicBezTo>
                  <a:lnTo>
                    <a:pt x="653774" y="1402060"/>
                  </a:lnTo>
                  <a:lnTo>
                    <a:pt x="653774" y="1394029"/>
                  </a:lnTo>
                  <a:close/>
                  <a:moveTo>
                    <a:pt x="615619" y="1383987"/>
                  </a:moveTo>
                  <a:cubicBezTo>
                    <a:pt x="615619" y="1420473"/>
                    <a:pt x="614617" y="1446785"/>
                    <a:pt x="617625" y="1484400"/>
                  </a:cubicBezTo>
                  <a:cubicBezTo>
                    <a:pt x="636942" y="1484400"/>
                    <a:pt x="682332" y="1476369"/>
                    <a:pt x="707994" y="1476369"/>
                  </a:cubicBezTo>
                  <a:lnTo>
                    <a:pt x="712011" y="1392020"/>
                  </a:lnTo>
                  <a:cubicBezTo>
                    <a:pt x="712011" y="1368867"/>
                    <a:pt x="711674" y="1377311"/>
                    <a:pt x="694029" y="1377997"/>
                  </a:cubicBezTo>
                  <a:lnTo>
                    <a:pt x="615619" y="1383987"/>
                  </a:lnTo>
                  <a:close/>
                  <a:moveTo>
                    <a:pt x="483077" y="108722"/>
                  </a:moveTo>
                  <a:cubicBezTo>
                    <a:pt x="483077" y="113590"/>
                    <a:pt x="485072" y="124401"/>
                    <a:pt x="486247" y="129654"/>
                  </a:cubicBezTo>
                  <a:cubicBezTo>
                    <a:pt x="488205" y="138415"/>
                    <a:pt x="490579" y="139754"/>
                    <a:pt x="491112" y="148889"/>
                  </a:cubicBezTo>
                  <a:cubicBezTo>
                    <a:pt x="473289" y="152107"/>
                    <a:pt x="446272" y="174732"/>
                    <a:pt x="436574" y="186728"/>
                  </a:cubicBezTo>
                  <a:cubicBezTo>
                    <a:pt x="414348" y="214224"/>
                    <a:pt x="401766" y="245238"/>
                    <a:pt x="412974" y="281253"/>
                  </a:cubicBezTo>
                  <a:cubicBezTo>
                    <a:pt x="415745" y="290157"/>
                    <a:pt x="421097" y="297026"/>
                    <a:pt x="422833" y="303526"/>
                  </a:cubicBezTo>
                  <a:cubicBezTo>
                    <a:pt x="376621" y="314294"/>
                    <a:pt x="357806" y="388600"/>
                    <a:pt x="392710" y="411975"/>
                  </a:cubicBezTo>
                  <a:cubicBezTo>
                    <a:pt x="378988" y="441601"/>
                    <a:pt x="378651" y="445517"/>
                    <a:pt x="378651" y="478248"/>
                  </a:cubicBezTo>
                  <a:cubicBezTo>
                    <a:pt x="378651" y="507310"/>
                    <a:pt x="406756" y="558034"/>
                    <a:pt x="450197" y="539758"/>
                  </a:cubicBezTo>
                  <a:cubicBezTo>
                    <a:pt x="465591" y="533283"/>
                    <a:pt x="476431" y="518304"/>
                    <a:pt x="483786" y="503053"/>
                  </a:cubicBezTo>
                  <a:cubicBezTo>
                    <a:pt x="493790" y="482310"/>
                    <a:pt x="493118" y="469335"/>
                    <a:pt x="493118" y="440091"/>
                  </a:cubicBezTo>
                  <a:cubicBezTo>
                    <a:pt x="520353" y="437823"/>
                    <a:pt x="570769" y="399952"/>
                    <a:pt x="553971" y="349110"/>
                  </a:cubicBezTo>
                  <a:cubicBezTo>
                    <a:pt x="551441" y="341451"/>
                    <a:pt x="548566" y="337754"/>
                    <a:pt x="545331" y="331642"/>
                  </a:cubicBezTo>
                  <a:cubicBezTo>
                    <a:pt x="584385" y="322544"/>
                    <a:pt x="625767" y="283656"/>
                    <a:pt x="636217" y="239779"/>
                  </a:cubicBezTo>
                  <a:cubicBezTo>
                    <a:pt x="637189" y="235699"/>
                    <a:pt x="636122" y="218616"/>
                    <a:pt x="639584" y="215028"/>
                  </a:cubicBezTo>
                  <a:cubicBezTo>
                    <a:pt x="641895" y="212633"/>
                    <a:pt x="656624" y="210493"/>
                    <a:pt x="660071" y="209417"/>
                  </a:cubicBezTo>
                  <a:cubicBezTo>
                    <a:pt x="666943" y="207272"/>
                    <a:pt x="671969" y="205501"/>
                    <a:pt x="679143" y="202376"/>
                  </a:cubicBezTo>
                  <a:cubicBezTo>
                    <a:pt x="700693" y="192990"/>
                    <a:pt x="723693" y="172217"/>
                    <a:pt x="734579" y="151429"/>
                  </a:cubicBezTo>
                  <a:cubicBezTo>
                    <a:pt x="773876" y="76390"/>
                    <a:pt x="703579" y="950"/>
                    <a:pt x="615646" y="178"/>
                  </a:cubicBezTo>
                  <a:cubicBezTo>
                    <a:pt x="579458" y="-140"/>
                    <a:pt x="544084" y="13929"/>
                    <a:pt x="524770" y="29917"/>
                  </a:cubicBezTo>
                  <a:cubicBezTo>
                    <a:pt x="501666" y="49041"/>
                    <a:pt x="483077" y="75901"/>
                    <a:pt x="483077" y="108722"/>
                  </a:cubicBezTo>
                  <a:close/>
                  <a:moveTo>
                    <a:pt x="503160" y="1693262"/>
                  </a:moveTo>
                  <a:cubicBezTo>
                    <a:pt x="503160" y="1665816"/>
                    <a:pt x="503160" y="1638370"/>
                    <a:pt x="503160" y="1610924"/>
                  </a:cubicBezTo>
                  <a:cubicBezTo>
                    <a:pt x="503160" y="1582691"/>
                    <a:pt x="505169" y="1561341"/>
                    <a:pt x="505169" y="1532600"/>
                  </a:cubicBezTo>
                  <a:cubicBezTo>
                    <a:pt x="512177" y="1534263"/>
                    <a:pt x="541316" y="1542506"/>
                    <a:pt x="541316" y="1550676"/>
                  </a:cubicBezTo>
                  <a:lnTo>
                    <a:pt x="541316" y="1624982"/>
                  </a:lnTo>
                  <a:cubicBezTo>
                    <a:pt x="541316" y="1629729"/>
                    <a:pt x="539587" y="1631942"/>
                    <a:pt x="539284" y="1639003"/>
                  </a:cubicBezTo>
                  <a:lnTo>
                    <a:pt x="539307" y="1685231"/>
                  </a:lnTo>
                  <a:cubicBezTo>
                    <a:pt x="533216" y="1686044"/>
                    <a:pt x="506640" y="1691595"/>
                    <a:pt x="503160" y="1693262"/>
                  </a:cubicBezTo>
                  <a:close/>
                  <a:moveTo>
                    <a:pt x="567421" y="1572764"/>
                  </a:moveTo>
                  <a:cubicBezTo>
                    <a:pt x="597994" y="1572741"/>
                    <a:pt x="745194" y="1571213"/>
                    <a:pt x="763458" y="1573533"/>
                  </a:cubicBezTo>
                  <a:cubicBezTo>
                    <a:pt x="760149" y="1580985"/>
                    <a:pt x="764224" y="1602039"/>
                    <a:pt x="764224" y="1612931"/>
                  </a:cubicBezTo>
                  <a:lnTo>
                    <a:pt x="764224" y="1717362"/>
                  </a:lnTo>
                  <a:cubicBezTo>
                    <a:pt x="724177" y="1717382"/>
                    <a:pt x="596323" y="1719135"/>
                    <a:pt x="565877" y="1716900"/>
                  </a:cubicBezTo>
                  <a:cubicBezTo>
                    <a:pt x="565754" y="1709084"/>
                    <a:pt x="567421" y="1706419"/>
                    <a:pt x="567421" y="1697280"/>
                  </a:cubicBezTo>
                  <a:lnTo>
                    <a:pt x="567421" y="1572764"/>
                  </a:lnTo>
                  <a:close/>
                  <a:moveTo>
                    <a:pt x="353472" y="1386977"/>
                  </a:moveTo>
                  <a:cubicBezTo>
                    <a:pt x="387208" y="1382440"/>
                    <a:pt x="420483" y="1379341"/>
                    <a:pt x="454605" y="1375596"/>
                  </a:cubicBezTo>
                  <a:cubicBezTo>
                    <a:pt x="486409" y="1372107"/>
                    <a:pt x="525259" y="1366757"/>
                    <a:pt x="557555" y="1364078"/>
                  </a:cubicBezTo>
                  <a:cubicBezTo>
                    <a:pt x="657109" y="1355814"/>
                    <a:pt x="767069" y="1341462"/>
                    <a:pt x="866512" y="1333626"/>
                  </a:cubicBezTo>
                  <a:lnTo>
                    <a:pt x="1019668" y="1318180"/>
                  </a:lnTo>
                  <a:cubicBezTo>
                    <a:pt x="1028858" y="1317127"/>
                    <a:pt x="1037681" y="1316298"/>
                    <a:pt x="1045441" y="1315774"/>
                  </a:cubicBezTo>
                  <a:cubicBezTo>
                    <a:pt x="1055857" y="1315072"/>
                    <a:pt x="1060664" y="1313696"/>
                    <a:pt x="1071477" y="1313696"/>
                  </a:cubicBezTo>
                  <a:lnTo>
                    <a:pt x="1073486" y="1689246"/>
                  </a:lnTo>
                  <a:lnTo>
                    <a:pt x="854593" y="1689246"/>
                  </a:lnTo>
                  <a:cubicBezTo>
                    <a:pt x="854593" y="1618438"/>
                    <a:pt x="852584" y="1552363"/>
                    <a:pt x="852584" y="1480385"/>
                  </a:cubicBezTo>
                  <a:cubicBezTo>
                    <a:pt x="845285" y="1482333"/>
                    <a:pt x="848250" y="1482082"/>
                    <a:pt x="842962" y="1486827"/>
                  </a:cubicBezTo>
                  <a:cubicBezTo>
                    <a:pt x="824412" y="1503478"/>
                    <a:pt x="790080" y="1516633"/>
                    <a:pt x="766095" y="1522343"/>
                  </a:cubicBezTo>
                  <a:cubicBezTo>
                    <a:pt x="733418" y="1530122"/>
                    <a:pt x="685897" y="1536615"/>
                    <a:pt x="651766" y="1536615"/>
                  </a:cubicBezTo>
                  <a:lnTo>
                    <a:pt x="604362" y="1533801"/>
                  </a:lnTo>
                  <a:cubicBezTo>
                    <a:pt x="564179" y="1527996"/>
                    <a:pt x="526298" y="1525550"/>
                    <a:pt x="487639" y="1506530"/>
                  </a:cubicBezTo>
                  <a:cubicBezTo>
                    <a:pt x="483629" y="1563262"/>
                    <a:pt x="485185" y="1552502"/>
                    <a:pt x="487094" y="1606906"/>
                  </a:cubicBezTo>
                  <a:cubicBezTo>
                    <a:pt x="488159" y="1637236"/>
                    <a:pt x="486409" y="1630787"/>
                    <a:pt x="485085" y="1653097"/>
                  </a:cubicBezTo>
                  <a:lnTo>
                    <a:pt x="485085" y="1691255"/>
                  </a:lnTo>
                  <a:lnTo>
                    <a:pt x="115580" y="1691255"/>
                  </a:lnTo>
                  <a:cubicBezTo>
                    <a:pt x="104056" y="1691255"/>
                    <a:pt x="111184" y="1666495"/>
                    <a:pt x="111533" y="1657201"/>
                  </a:cubicBezTo>
                  <a:lnTo>
                    <a:pt x="111558" y="1574773"/>
                  </a:lnTo>
                  <a:cubicBezTo>
                    <a:pt x="111526" y="1560434"/>
                    <a:pt x="113560" y="1549650"/>
                    <a:pt x="113572" y="1536615"/>
                  </a:cubicBezTo>
                  <a:cubicBezTo>
                    <a:pt x="122293" y="1536615"/>
                    <a:pt x="131032" y="1536696"/>
                    <a:pt x="139746" y="1536685"/>
                  </a:cubicBezTo>
                  <a:lnTo>
                    <a:pt x="189902" y="1534630"/>
                  </a:lnTo>
                  <a:cubicBezTo>
                    <a:pt x="199073" y="1534678"/>
                    <a:pt x="209011" y="1532600"/>
                    <a:pt x="213980" y="1532600"/>
                  </a:cubicBezTo>
                  <a:lnTo>
                    <a:pt x="252138" y="1532600"/>
                  </a:lnTo>
                  <a:cubicBezTo>
                    <a:pt x="252138" y="1517919"/>
                    <a:pt x="254149" y="1520015"/>
                    <a:pt x="254144" y="1514524"/>
                  </a:cubicBezTo>
                  <a:lnTo>
                    <a:pt x="252138" y="1400053"/>
                  </a:lnTo>
                  <a:lnTo>
                    <a:pt x="353472" y="1386977"/>
                  </a:lnTo>
                  <a:close/>
                  <a:moveTo>
                    <a:pt x="1525326" y="1693262"/>
                  </a:moveTo>
                  <a:cubicBezTo>
                    <a:pt x="1483462" y="1693262"/>
                    <a:pt x="1445926" y="1691255"/>
                    <a:pt x="1404835" y="1691255"/>
                  </a:cubicBezTo>
                  <a:cubicBezTo>
                    <a:pt x="1322280" y="1691255"/>
                    <a:pt x="1243200" y="1689246"/>
                    <a:pt x="1161846" y="1689246"/>
                  </a:cubicBezTo>
                  <a:cubicBezTo>
                    <a:pt x="1161846" y="1663581"/>
                    <a:pt x="1163409" y="1490277"/>
                    <a:pt x="1160954" y="1473245"/>
                  </a:cubicBezTo>
                  <a:cubicBezTo>
                    <a:pt x="1159735" y="1464784"/>
                    <a:pt x="1157708" y="1412638"/>
                    <a:pt x="1158440" y="1406690"/>
                  </a:cubicBezTo>
                  <a:cubicBezTo>
                    <a:pt x="1168738" y="1426788"/>
                    <a:pt x="1166083" y="1434872"/>
                    <a:pt x="1191146" y="1471164"/>
                  </a:cubicBezTo>
                  <a:cubicBezTo>
                    <a:pt x="1194753" y="1476383"/>
                    <a:pt x="1197686" y="1480170"/>
                    <a:pt x="1201544" y="1484867"/>
                  </a:cubicBezTo>
                  <a:lnTo>
                    <a:pt x="1223701" y="1510918"/>
                  </a:lnTo>
                  <a:cubicBezTo>
                    <a:pt x="1228111" y="1516058"/>
                    <a:pt x="1231364" y="1517023"/>
                    <a:pt x="1236668" y="1522020"/>
                  </a:cubicBezTo>
                  <a:cubicBezTo>
                    <a:pt x="1265516" y="1549202"/>
                    <a:pt x="1285295" y="1563013"/>
                    <a:pt x="1319331" y="1583968"/>
                  </a:cubicBezTo>
                  <a:lnTo>
                    <a:pt x="1384022" y="1617676"/>
                  </a:lnTo>
                  <a:cubicBezTo>
                    <a:pt x="1395904" y="1622973"/>
                    <a:pt x="1404743" y="1627460"/>
                    <a:pt x="1417604" y="1632355"/>
                  </a:cubicBezTo>
                  <a:cubicBezTo>
                    <a:pt x="1479500" y="1655915"/>
                    <a:pt x="1585787" y="1691255"/>
                    <a:pt x="1647827" y="1691255"/>
                  </a:cubicBezTo>
                  <a:lnTo>
                    <a:pt x="1647827" y="1693262"/>
                  </a:lnTo>
                  <a:cubicBezTo>
                    <a:pt x="1606993" y="1693262"/>
                    <a:pt x="1566161" y="1693262"/>
                    <a:pt x="1525326" y="1693262"/>
                  </a:cubicBezTo>
                  <a:close/>
                  <a:moveTo>
                    <a:pt x="388693" y="1311689"/>
                  </a:moveTo>
                  <a:cubicBezTo>
                    <a:pt x="388693" y="1282387"/>
                    <a:pt x="390642" y="1258696"/>
                    <a:pt x="390644" y="1229285"/>
                  </a:cubicBezTo>
                  <a:cubicBezTo>
                    <a:pt x="390646" y="1215236"/>
                    <a:pt x="392740" y="1204843"/>
                    <a:pt x="392710" y="1189182"/>
                  </a:cubicBezTo>
                  <a:lnTo>
                    <a:pt x="406821" y="829752"/>
                  </a:lnTo>
                  <a:cubicBezTo>
                    <a:pt x="406733" y="774562"/>
                    <a:pt x="412792" y="723157"/>
                    <a:pt x="412792" y="668268"/>
                  </a:cubicBezTo>
                  <a:lnTo>
                    <a:pt x="414798" y="668268"/>
                  </a:lnTo>
                  <a:cubicBezTo>
                    <a:pt x="414798" y="821739"/>
                    <a:pt x="418816" y="976866"/>
                    <a:pt x="418816" y="1130943"/>
                  </a:cubicBezTo>
                  <a:cubicBezTo>
                    <a:pt x="418816" y="1152704"/>
                    <a:pt x="420824" y="1174855"/>
                    <a:pt x="420824" y="1195207"/>
                  </a:cubicBezTo>
                  <a:lnTo>
                    <a:pt x="420824" y="1305663"/>
                  </a:lnTo>
                  <a:cubicBezTo>
                    <a:pt x="420824" y="1318935"/>
                    <a:pt x="391002" y="1311955"/>
                    <a:pt x="388693" y="1311689"/>
                  </a:cubicBezTo>
                  <a:close/>
                  <a:moveTo>
                    <a:pt x="1328526" y="1159058"/>
                  </a:moveTo>
                  <a:cubicBezTo>
                    <a:pt x="1333146" y="1155925"/>
                    <a:pt x="1333469" y="1153034"/>
                    <a:pt x="1340574" y="1153034"/>
                  </a:cubicBezTo>
                  <a:cubicBezTo>
                    <a:pt x="1350796" y="1153034"/>
                    <a:pt x="1355963" y="1152526"/>
                    <a:pt x="1365880" y="1155826"/>
                  </a:cubicBezTo>
                  <a:cubicBezTo>
                    <a:pt x="1373184" y="1158255"/>
                    <a:pt x="1374133" y="1158442"/>
                    <a:pt x="1376721" y="1163685"/>
                  </a:cubicBezTo>
                  <a:cubicBezTo>
                    <a:pt x="1380542" y="1169320"/>
                    <a:pt x="1380739" y="1415122"/>
                    <a:pt x="1380739" y="1448251"/>
                  </a:cubicBezTo>
                  <a:cubicBezTo>
                    <a:pt x="1362170" y="1446707"/>
                    <a:pt x="1343920" y="1431755"/>
                    <a:pt x="1328526" y="1428169"/>
                  </a:cubicBezTo>
                  <a:lnTo>
                    <a:pt x="1328526" y="1159058"/>
                  </a:lnTo>
                  <a:close/>
                  <a:moveTo>
                    <a:pt x="203940" y="1377962"/>
                  </a:moveTo>
                  <a:cubicBezTo>
                    <a:pt x="206289" y="1367876"/>
                    <a:pt x="204541" y="1371298"/>
                    <a:pt x="211888" y="1369818"/>
                  </a:cubicBezTo>
                  <a:lnTo>
                    <a:pt x="755824" y="1301280"/>
                  </a:lnTo>
                  <a:cubicBezTo>
                    <a:pt x="853261" y="1289471"/>
                    <a:pt x="966497" y="1274938"/>
                    <a:pt x="1063980" y="1265572"/>
                  </a:cubicBezTo>
                  <a:cubicBezTo>
                    <a:pt x="1079879" y="1264043"/>
                    <a:pt x="1074444" y="1270585"/>
                    <a:pt x="1072874" y="1280953"/>
                  </a:cubicBezTo>
                  <a:cubicBezTo>
                    <a:pt x="999266" y="1289917"/>
                    <a:pt x="927771" y="1299853"/>
                    <a:pt x="856599" y="1307671"/>
                  </a:cubicBezTo>
                  <a:cubicBezTo>
                    <a:pt x="787409" y="1315271"/>
                    <a:pt x="711448" y="1327643"/>
                    <a:pt x="641555" y="1335619"/>
                  </a:cubicBezTo>
                  <a:cubicBezTo>
                    <a:pt x="623931" y="1337632"/>
                    <a:pt x="221029" y="1386162"/>
                    <a:pt x="203940" y="1377962"/>
                  </a:cubicBezTo>
                  <a:close/>
                  <a:moveTo>
                    <a:pt x="1001190" y="1261480"/>
                  </a:moveTo>
                  <a:cubicBezTo>
                    <a:pt x="1002060" y="1215677"/>
                    <a:pt x="1014635" y="1219307"/>
                    <a:pt x="1041354" y="1219307"/>
                  </a:cubicBezTo>
                  <a:lnTo>
                    <a:pt x="1041354" y="1257465"/>
                  </a:lnTo>
                  <a:cubicBezTo>
                    <a:pt x="1029283" y="1257733"/>
                    <a:pt x="1026293" y="1261480"/>
                    <a:pt x="1001190" y="1261480"/>
                  </a:cubicBezTo>
                  <a:close/>
                  <a:moveTo>
                    <a:pt x="1053405" y="1147007"/>
                  </a:moveTo>
                  <a:cubicBezTo>
                    <a:pt x="1060237" y="1145416"/>
                    <a:pt x="1064802" y="1142426"/>
                    <a:pt x="1072742" y="1140239"/>
                  </a:cubicBezTo>
                  <a:cubicBezTo>
                    <a:pt x="1101484" y="1132317"/>
                    <a:pt x="1121882" y="1139814"/>
                    <a:pt x="1147325" y="1145598"/>
                  </a:cubicBezTo>
                  <a:cubicBezTo>
                    <a:pt x="1149086" y="1173931"/>
                    <a:pt x="1147789" y="1246744"/>
                    <a:pt x="1147789" y="1279556"/>
                  </a:cubicBezTo>
                  <a:cubicBezTo>
                    <a:pt x="1147789" y="1284588"/>
                    <a:pt x="1146796" y="1285580"/>
                    <a:pt x="1141765" y="1285580"/>
                  </a:cubicBezTo>
                  <a:cubicBezTo>
                    <a:pt x="1102355" y="1285580"/>
                    <a:pt x="1101494" y="1255456"/>
                    <a:pt x="1069468" y="1255456"/>
                  </a:cubicBezTo>
                  <a:lnTo>
                    <a:pt x="1051396" y="1255456"/>
                  </a:lnTo>
                  <a:lnTo>
                    <a:pt x="1051396" y="1183158"/>
                  </a:lnTo>
                  <a:cubicBezTo>
                    <a:pt x="1051396" y="1175132"/>
                    <a:pt x="1053211" y="1174684"/>
                    <a:pt x="1053469" y="1165154"/>
                  </a:cubicBezTo>
                  <a:cubicBezTo>
                    <a:pt x="1053631" y="1159277"/>
                    <a:pt x="1053405" y="1152944"/>
                    <a:pt x="1053405" y="1147007"/>
                  </a:cubicBezTo>
                  <a:close/>
                  <a:moveTo>
                    <a:pt x="645742" y="1108852"/>
                  </a:moveTo>
                  <a:cubicBezTo>
                    <a:pt x="654301" y="1107159"/>
                    <a:pt x="660893" y="1104349"/>
                    <a:pt x="669563" y="1102552"/>
                  </a:cubicBezTo>
                  <a:cubicBezTo>
                    <a:pt x="724942" y="1091079"/>
                    <a:pt x="750606" y="1106088"/>
                    <a:pt x="788323" y="1114876"/>
                  </a:cubicBezTo>
                  <a:cubicBezTo>
                    <a:pt x="788323" y="1138976"/>
                    <a:pt x="788323" y="1163074"/>
                    <a:pt x="788323" y="1187174"/>
                  </a:cubicBezTo>
                  <a:lnTo>
                    <a:pt x="786314" y="1289598"/>
                  </a:lnTo>
                  <a:cubicBezTo>
                    <a:pt x="772179" y="1289862"/>
                    <a:pt x="677912" y="1305663"/>
                    <a:pt x="643733" y="1305663"/>
                  </a:cubicBezTo>
                  <a:lnTo>
                    <a:pt x="645742" y="1108852"/>
                  </a:lnTo>
                  <a:close/>
                  <a:moveTo>
                    <a:pt x="1170645" y="1290838"/>
                  </a:moveTo>
                  <a:cubicBezTo>
                    <a:pt x="1168900" y="1279921"/>
                    <a:pt x="1170137" y="1268472"/>
                    <a:pt x="1169941" y="1257384"/>
                  </a:cubicBezTo>
                  <a:cubicBezTo>
                    <a:pt x="1169745" y="1246314"/>
                    <a:pt x="1167789" y="1239680"/>
                    <a:pt x="1167842" y="1227364"/>
                  </a:cubicBezTo>
                  <a:cubicBezTo>
                    <a:pt x="1167937" y="1205270"/>
                    <a:pt x="1167870" y="1183163"/>
                    <a:pt x="1167870" y="1161067"/>
                  </a:cubicBezTo>
                  <a:cubicBezTo>
                    <a:pt x="1168939" y="1162603"/>
                    <a:pt x="1168823" y="1162108"/>
                    <a:pt x="1170024" y="1164946"/>
                  </a:cubicBezTo>
                  <a:lnTo>
                    <a:pt x="1175886" y="1191266"/>
                  </a:lnTo>
                  <a:cubicBezTo>
                    <a:pt x="1180802" y="1223233"/>
                    <a:pt x="1182008" y="1261577"/>
                    <a:pt x="1170645" y="1290838"/>
                  </a:cubicBezTo>
                  <a:close/>
                  <a:moveTo>
                    <a:pt x="812422" y="1281562"/>
                  </a:moveTo>
                  <a:cubicBezTo>
                    <a:pt x="812422" y="1234626"/>
                    <a:pt x="807679" y="1171567"/>
                    <a:pt x="815197" y="1127694"/>
                  </a:cubicBezTo>
                  <a:cubicBezTo>
                    <a:pt x="829180" y="1158546"/>
                    <a:pt x="829681" y="1230360"/>
                    <a:pt x="819667" y="1266720"/>
                  </a:cubicBezTo>
                  <a:cubicBezTo>
                    <a:pt x="817645" y="1274067"/>
                    <a:pt x="817238" y="1278034"/>
                    <a:pt x="812422" y="1281562"/>
                  </a:cubicBezTo>
                  <a:close/>
                  <a:moveTo>
                    <a:pt x="1029304" y="1118892"/>
                  </a:moveTo>
                  <a:cubicBezTo>
                    <a:pt x="1038165" y="1105658"/>
                    <a:pt x="1043702" y="1098747"/>
                    <a:pt x="1060154" y="1091492"/>
                  </a:cubicBezTo>
                  <a:cubicBezTo>
                    <a:pt x="1093121" y="1076954"/>
                    <a:pt x="1148546" y="1078750"/>
                    <a:pt x="1182684" y="1084020"/>
                  </a:cubicBezTo>
                  <a:cubicBezTo>
                    <a:pt x="1193257" y="1085650"/>
                    <a:pt x="1202841" y="1086622"/>
                    <a:pt x="1212050" y="1088767"/>
                  </a:cubicBezTo>
                  <a:lnTo>
                    <a:pt x="1212050" y="1112867"/>
                  </a:lnTo>
                  <a:cubicBezTo>
                    <a:pt x="1176212" y="1107462"/>
                    <a:pt x="1136475" y="1108852"/>
                    <a:pt x="1099591" y="1108852"/>
                  </a:cubicBezTo>
                  <a:cubicBezTo>
                    <a:pt x="1061680" y="1108852"/>
                    <a:pt x="1042927" y="1117933"/>
                    <a:pt x="1029304" y="1118892"/>
                  </a:cubicBezTo>
                  <a:close/>
                  <a:moveTo>
                    <a:pt x="603568" y="1094792"/>
                  </a:moveTo>
                  <a:cubicBezTo>
                    <a:pt x="608041" y="1078048"/>
                    <a:pt x="634492" y="1064316"/>
                    <a:pt x="649969" y="1058897"/>
                  </a:cubicBezTo>
                  <a:cubicBezTo>
                    <a:pt x="661115" y="1054997"/>
                    <a:pt x="671159" y="1052466"/>
                    <a:pt x="683985" y="1050700"/>
                  </a:cubicBezTo>
                  <a:cubicBezTo>
                    <a:pt x="714916" y="1046437"/>
                    <a:pt x="718751" y="1046594"/>
                    <a:pt x="750167" y="1046594"/>
                  </a:cubicBezTo>
                  <a:cubicBezTo>
                    <a:pt x="756759" y="1046594"/>
                    <a:pt x="758108" y="1048346"/>
                    <a:pt x="766175" y="1048617"/>
                  </a:cubicBezTo>
                  <a:cubicBezTo>
                    <a:pt x="802611" y="1049834"/>
                    <a:pt x="837513" y="1056477"/>
                    <a:pt x="872665" y="1064667"/>
                  </a:cubicBezTo>
                  <a:lnTo>
                    <a:pt x="872665" y="1088767"/>
                  </a:lnTo>
                  <a:cubicBezTo>
                    <a:pt x="851164" y="1088767"/>
                    <a:pt x="835064" y="1085495"/>
                    <a:pt x="820462" y="1084745"/>
                  </a:cubicBezTo>
                  <a:cubicBezTo>
                    <a:pt x="814629" y="1084444"/>
                    <a:pt x="808314" y="1085119"/>
                    <a:pt x="802486" y="1084646"/>
                  </a:cubicBezTo>
                  <a:cubicBezTo>
                    <a:pt x="782775" y="1083040"/>
                    <a:pt x="756187" y="1081953"/>
                    <a:pt x="734111" y="1080768"/>
                  </a:cubicBezTo>
                  <a:cubicBezTo>
                    <a:pt x="719825" y="1080004"/>
                    <a:pt x="714228" y="1082856"/>
                    <a:pt x="700009" y="1082789"/>
                  </a:cubicBezTo>
                  <a:cubicBezTo>
                    <a:pt x="648053" y="1082553"/>
                    <a:pt x="611407" y="1094618"/>
                    <a:pt x="603568" y="1094792"/>
                  </a:cubicBezTo>
                  <a:close/>
                  <a:moveTo>
                    <a:pt x="1059429" y="1076718"/>
                  </a:moveTo>
                  <a:cubicBezTo>
                    <a:pt x="1057914" y="1054667"/>
                    <a:pt x="1062486" y="1040842"/>
                    <a:pt x="1082913" y="1025898"/>
                  </a:cubicBezTo>
                  <a:cubicBezTo>
                    <a:pt x="1135032" y="987775"/>
                    <a:pt x="1208034" y="1006587"/>
                    <a:pt x="1208034" y="1072701"/>
                  </a:cubicBezTo>
                  <a:lnTo>
                    <a:pt x="1157830" y="1066676"/>
                  </a:lnTo>
                  <a:cubicBezTo>
                    <a:pt x="1088536" y="1066676"/>
                    <a:pt x="1077963" y="1075748"/>
                    <a:pt x="1059429" y="1076718"/>
                  </a:cubicBezTo>
                  <a:close/>
                  <a:moveTo>
                    <a:pt x="649757" y="1040569"/>
                  </a:moveTo>
                  <a:cubicBezTo>
                    <a:pt x="651479" y="963303"/>
                    <a:pt x="821415" y="925424"/>
                    <a:pt x="830494" y="1034545"/>
                  </a:cubicBezTo>
                  <a:cubicBezTo>
                    <a:pt x="815742" y="1034531"/>
                    <a:pt x="800085" y="1029973"/>
                    <a:pt x="784358" y="1028498"/>
                  </a:cubicBezTo>
                  <a:cubicBezTo>
                    <a:pt x="747274" y="1025018"/>
                    <a:pt x="726897" y="1022166"/>
                    <a:pt x="688171" y="1028768"/>
                  </a:cubicBezTo>
                  <a:cubicBezTo>
                    <a:pt x="674585" y="1031084"/>
                    <a:pt x="660154" y="1035067"/>
                    <a:pt x="649757" y="1040569"/>
                  </a:cubicBezTo>
                  <a:close/>
                  <a:moveTo>
                    <a:pt x="1115657" y="994379"/>
                  </a:moveTo>
                  <a:cubicBezTo>
                    <a:pt x="1116832" y="989975"/>
                    <a:pt x="1117040" y="987678"/>
                    <a:pt x="1126571" y="983202"/>
                  </a:cubicBezTo>
                  <a:cubicBezTo>
                    <a:pt x="1139679" y="977049"/>
                    <a:pt x="1160857" y="975321"/>
                    <a:pt x="1169879" y="992369"/>
                  </a:cubicBezTo>
                  <a:cubicBezTo>
                    <a:pt x="1153847" y="992369"/>
                    <a:pt x="1127848" y="988876"/>
                    <a:pt x="1115657" y="994379"/>
                  </a:cubicBezTo>
                  <a:close/>
                  <a:moveTo>
                    <a:pt x="1286609" y="976049"/>
                  </a:moveTo>
                  <a:cubicBezTo>
                    <a:pt x="1287532" y="997376"/>
                    <a:pt x="1285041" y="1018185"/>
                    <a:pt x="1287733" y="1039152"/>
                  </a:cubicBezTo>
                  <a:lnTo>
                    <a:pt x="1290370" y="1225331"/>
                  </a:lnTo>
                  <a:cubicBezTo>
                    <a:pt x="1290370" y="1263563"/>
                    <a:pt x="1287615" y="1313220"/>
                    <a:pt x="1290370" y="1349845"/>
                  </a:cubicBezTo>
                  <a:cubicBezTo>
                    <a:pt x="1273773" y="1349475"/>
                    <a:pt x="1245019" y="1332566"/>
                    <a:pt x="1232131" y="1325747"/>
                  </a:cubicBezTo>
                  <a:lnTo>
                    <a:pt x="1232066" y="1177069"/>
                  </a:lnTo>
                  <a:cubicBezTo>
                    <a:pt x="1233800" y="1160545"/>
                    <a:pt x="1263547" y="1157444"/>
                    <a:pt x="1260238" y="1116989"/>
                  </a:cubicBezTo>
                  <a:cubicBezTo>
                    <a:pt x="1257938" y="1088908"/>
                    <a:pt x="1235451" y="1054875"/>
                    <a:pt x="1221897" y="1036792"/>
                  </a:cubicBezTo>
                  <a:cubicBezTo>
                    <a:pt x="1213045" y="1024979"/>
                    <a:pt x="1204534" y="1013563"/>
                    <a:pt x="1195972" y="1002432"/>
                  </a:cubicBezTo>
                  <a:cubicBezTo>
                    <a:pt x="1190380" y="995166"/>
                    <a:pt x="1174106" y="976585"/>
                    <a:pt x="1171887" y="968270"/>
                  </a:cubicBezTo>
                  <a:lnTo>
                    <a:pt x="1266308" y="966226"/>
                  </a:lnTo>
                  <a:cubicBezTo>
                    <a:pt x="1280945" y="966025"/>
                    <a:pt x="1286020" y="962504"/>
                    <a:pt x="1286609" y="976049"/>
                  </a:cubicBezTo>
                  <a:close/>
                  <a:moveTo>
                    <a:pt x="716027" y="952205"/>
                  </a:moveTo>
                  <a:cubicBezTo>
                    <a:pt x="721829" y="943542"/>
                    <a:pt x="736154" y="937803"/>
                    <a:pt x="748676" y="936547"/>
                  </a:cubicBezTo>
                  <a:cubicBezTo>
                    <a:pt x="757865" y="935624"/>
                    <a:pt x="776584" y="938612"/>
                    <a:pt x="780283" y="950774"/>
                  </a:cubicBezTo>
                  <a:cubicBezTo>
                    <a:pt x="752439" y="948781"/>
                    <a:pt x="743379" y="945832"/>
                    <a:pt x="716027" y="952205"/>
                  </a:cubicBezTo>
                  <a:close/>
                  <a:moveTo>
                    <a:pt x="907602" y="1125715"/>
                  </a:moveTo>
                  <a:cubicBezTo>
                    <a:pt x="922243" y="1100982"/>
                    <a:pt x="912643" y="1050917"/>
                    <a:pt x="870659" y="1044585"/>
                  </a:cubicBezTo>
                  <a:cubicBezTo>
                    <a:pt x="865260" y="1012726"/>
                    <a:pt x="828721" y="966379"/>
                    <a:pt x="800528" y="962088"/>
                  </a:cubicBezTo>
                  <a:cubicBezTo>
                    <a:pt x="800013" y="952267"/>
                    <a:pt x="796705" y="942375"/>
                    <a:pt x="791890" y="936587"/>
                  </a:cubicBezTo>
                  <a:cubicBezTo>
                    <a:pt x="778484" y="920453"/>
                    <a:pt x="774264" y="940514"/>
                    <a:pt x="774264" y="910030"/>
                  </a:cubicBezTo>
                  <a:cubicBezTo>
                    <a:pt x="774264" y="904606"/>
                    <a:pt x="775224" y="904492"/>
                    <a:pt x="776273" y="899990"/>
                  </a:cubicBezTo>
                  <a:lnTo>
                    <a:pt x="916928" y="899969"/>
                  </a:lnTo>
                  <a:cubicBezTo>
                    <a:pt x="932426" y="900248"/>
                    <a:pt x="944380" y="902899"/>
                    <a:pt x="960522" y="901551"/>
                  </a:cubicBezTo>
                  <a:cubicBezTo>
                    <a:pt x="966405" y="1024845"/>
                    <a:pt x="961027" y="1146559"/>
                    <a:pt x="961027" y="1269514"/>
                  </a:cubicBezTo>
                  <a:cubicBezTo>
                    <a:pt x="944373" y="1269514"/>
                    <a:pt x="893721" y="1277547"/>
                    <a:pt x="878692" y="1277547"/>
                  </a:cubicBezTo>
                  <a:lnTo>
                    <a:pt x="876699" y="1235355"/>
                  </a:lnTo>
                  <a:cubicBezTo>
                    <a:pt x="876339" y="1227934"/>
                    <a:pt x="874674" y="1227347"/>
                    <a:pt x="874674" y="1223323"/>
                  </a:cubicBezTo>
                  <a:lnTo>
                    <a:pt x="876683" y="1140983"/>
                  </a:lnTo>
                  <a:cubicBezTo>
                    <a:pt x="891243" y="1139870"/>
                    <a:pt x="901419" y="1136159"/>
                    <a:pt x="907602" y="1125715"/>
                  </a:cubicBezTo>
                  <a:close/>
                  <a:moveTo>
                    <a:pt x="699963" y="960236"/>
                  </a:moveTo>
                  <a:cubicBezTo>
                    <a:pt x="690048" y="962885"/>
                    <a:pt x="676945" y="977303"/>
                    <a:pt x="668963" y="983468"/>
                  </a:cubicBezTo>
                  <a:cubicBezTo>
                    <a:pt x="654726" y="994464"/>
                    <a:pt x="641454" y="1015493"/>
                    <a:pt x="635226" y="1032160"/>
                  </a:cubicBezTo>
                  <a:cubicBezTo>
                    <a:pt x="631310" y="1042641"/>
                    <a:pt x="634266" y="1044777"/>
                    <a:pt x="626134" y="1049065"/>
                  </a:cubicBezTo>
                  <a:cubicBezTo>
                    <a:pt x="613478" y="1055735"/>
                    <a:pt x="613924" y="1052974"/>
                    <a:pt x="589901" y="1066722"/>
                  </a:cubicBezTo>
                  <a:cubicBezTo>
                    <a:pt x="588133" y="1084458"/>
                    <a:pt x="585258" y="1091677"/>
                    <a:pt x="592243" y="1108129"/>
                  </a:cubicBezTo>
                  <a:cubicBezTo>
                    <a:pt x="597415" y="1120314"/>
                    <a:pt x="620230" y="1134767"/>
                    <a:pt x="629676" y="1136967"/>
                  </a:cubicBezTo>
                  <a:cubicBezTo>
                    <a:pt x="629676" y="1160003"/>
                    <a:pt x="630666" y="1299091"/>
                    <a:pt x="625660" y="1307750"/>
                  </a:cubicBezTo>
                  <a:lnTo>
                    <a:pt x="525250" y="1321729"/>
                  </a:lnTo>
                  <a:cubicBezTo>
                    <a:pt x="500013" y="1324560"/>
                    <a:pt x="504218" y="1325747"/>
                    <a:pt x="479061" y="1325747"/>
                  </a:cubicBezTo>
                  <a:lnTo>
                    <a:pt x="460968" y="920107"/>
                  </a:lnTo>
                  <a:cubicBezTo>
                    <a:pt x="460590" y="912316"/>
                    <a:pt x="461165" y="903768"/>
                    <a:pt x="461068" y="895891"/>
                  </a:cubicBezTo>
                  <a:lnTo>
                    <a:pt x="454988" y="763400"/>
                  </a:lnTo>
                  <a:cubicBezTo>
                    <a:pt x="455284" y="719578"/>
                    <a:pt x="446930" y="633627"/>
                    <a:pt x="446930" y="587694"/>
                  </a:cubicBezTo>
                  <a:cubicBezTo>
                    <a:pt x="441467" y="584977"/>
                    <a:pt x="404763" y="588006"/>
                    <a:pt x="400741" y="588092"/>
                  </a:cubicBezTo>
                  <a:lnTo>
                    <a:pt x="398811" y="636982"/>
                  </a:lnTo>
                  <a:cubicBezTo>
                    <a:pt x="398674" y="646313"/>
                    <a:pt x="396910" y="649954"/>
                    <a:pt x="396659" y="658923"/>
                  </a:cubicBezTo>
                  <a:cubicBezTo>
                    <a:pt x="396439" y="666781"/>
                    <a:pt x="397155" y="675311"/>
                    <a:pt x="396735" y="683104"/>
                  </a:cubicBezTo>
                  <a:cubicBezTo>
                    <a:pt x="396232" y="692439"/>
                    <a:pt x="394611" y="695478"/>
                    <a:pt x="394671" y="707146"/>
                  </a:cubicBezTo>
                  <a:cubicBezTo>
                    <a:pt x="394712" y="715004"/>
                    <a:pt x="395239" y="723132"/>
                    <a:pt x="394248" y="730872"/>
                  </a:cubicBezTo>
                  <a:lnTo>
                    <a:pt x="378646" y="1058638"/>
                  </a:lnTo>
                  <a:cubicBezTo>
                    <a:pt x="378900" y="1093131"/>
                    <a:pt x="373989" y="1142922"/>
                    <a:pt x="372595" y="1177057"/>
                  </a:cubicBezTo>
                  <a:cubicBezTo>
                    <a:pt x="372271" y="1184948"/>
                    <a:pt x="372849" y="1193371"/>
                    <a:pt x="372699" y="1201312"/>
                  </a:cubicBezTo>
                  <a:cubicBezTo>
                    <a:pt x="372507" y="1211407"/>
                    <a:pt x="370789" y="1213449"/>
                    <a:pt x="370551" y="1223242"/>
                  </a:cubicBezTo>
                  <a:cubicBezTo>
                    <a:pt x="369868" y="1251597"/>
                    <a:pt x="369064" y="1314206"/>
                    <a:pt x="365991" y="1339193"/>
                  </a:cubicBezTo>
                  <a:cubicBezTo>
                    <a:pt x="336912" y="1342767"/>
                    <a:pt x="310347" y="1346596"/>
                    <a:pt x="281362" y="1350967"/>
                  </a:cubicBezTo>
                  <a:lnTo>
                    <a:pt x="197916" y="1361896"/>
                  </a:lnTo>
                  <a:cubicBezTo>
                    <a:pt x="186090" y="1412652"/>
                    <a:pt x="240177" y="1409978"/>
                    <a:pt x="240087" y="1424154"/>
                  </a:cubicBezTo>
                  <a:lnTo>
                    <a:pt x="236072" y="1518542"/>
                  </a:lnTo>
                  <a:cubicBezTo>
                    <a:pt x="209630" y="1518542"/>
                    <a:pt x="153473" y="1524730"/>
                    <a:pt x="127647" y="1524585"/>
                  </a:cubicBezTo>
                  <a:cubicBezTo>
                    <a:pt x="113156" y="1524504"/>
                    <a:pt x="105264" y="1525400"/>
                    <a:pt x="93488" y="1526575"/>
                  </a:cubicBezTo>
                  <a:lnTo>
                    <a:pt x="93488" y="1691255"/>
                  </a:lnTo>
                  <a:cubicBezTo>
                    <a:pt x="-14038" y="1691255"/>
                    <a:pt x="598" y="1679389"/>
                    <a:pt x="1113" y="1745477"/>
                  </a:cubicBezTo>
                  <a:cubicBezTo>
                    <a:pt x="284833" y="1745477"/>
                    <a:pt x="574752" y="1745477"/>
                    <a:pt x="854593" y="1745477"/>
                  </a:cubicBezTo>
                  <a:lnTo>
                    <a:pt x="878602" y="1745524"/>
                  </a:lnTo>
                  <a:cubicBezTo>
                    <a:pt x="887971" y="1745604"/>
                    <a:pt x="897424" y="1745477"/>
                    <a:pt x="906806" y="1745477"/>
                  </a:cubicBezTo>
                  <a:lnTo>
                    <a:pt x="1730162" y="1745477"/>
                  </a:lnTo>
                  <a:cubicBezTo>
                    <a:pt x="1731045" y="1716362"/>
                    <a:pt x="1728221" y="1701995"/>
                    <a:pt x="1728084" y="1683300"/>
                  </a:cubicBezTo>
                  <a:cubicBezTo>
                    <a:pt x="1727911" y="1659551"/>
                    <a:pt x="1730684" y="1644348"/>
                    <a:pt x="1721561" y="1627557"/>
                  </a:cubicBezTo>
                  <a:cubicBezTo>
                    <a:pt x="1706022" y="1598959"/>
                    <a:pt x="1669074" y="1602697"/>
                    <a:pt x="1631738" y="1592872"/>
                  </a:cubicBezTo>
                  <a:cubicBezTo>
                    <a:pt x="1499293" y="1558016"/>
                    <a:pt x="1439758" y="1433321"/>
                    <a:pt x="1420215" y="1304367"/>
                  </a:cubicBezTo>
                  <a:cubicBezTo>
                    <a:pt x="1415232" y="1271476"/>
                    <a:pt x="1410656" y="1228578"/>
                    <a:pt x="1410882" y="1189167"/>
                  </a:cubicBezTo>
                  <a:cubicBezTo>
                    <a:pt x="1411272" y="1121081"/>
                    <a:pt x="1385038" y="1108967"/>
                    <a:pt x="1332541" y="1116885"/>
                  </a:cubicBezTo>
                  <a:cubicBezTo>
                    <a:pt x="1332541" y="1075615"/>
                    <a:pt x="1328505" y="1020263"/>
                    <a:pt x="1328526" y="978312"/>
                  </a:cubicBezTo>
                  <a:cubicBezTo>
                    <a:pt x="1328540" y="949686"/>
                    <a:pt x="1330184" y="935363"/>
                    <a:pt x="1304979" y="929694"/>
                  </a:cubicBezTo>
                  <a:cubicBezTo>
                    <a:pt x="1290236" y="926376"/>
                    <a:pt x="1267029" y="929142"/>
                    <a:pt x="1252293" y="928013"/>
                  </a:cubicBezTo>
                  <a:cubicBezTo>
                    <a:pt x="1228236" y="926172"/>
                    <a:pt x="1158234" y="928745"/>
                    <a:pt x="1140672" y="939124"/>
                  </a:cubicBezTo>
                  <a:cubicBezTo>
                    <a:pt x="1122281" y="949995"/>
                    <a:pt x="1125059" y="958971"/>
                    <a:pt x="1120626" y="967214"/>
                  </a:cubicBezTo>
                  <a:cubicBezTo>
                    <a:pt x="1117100" y="973765"/>
                    <a:pt x="1113500" y="971740"/>
                    <a:pt x="1108277" y="979060"/>
                  </a:cubicBezTo>
                  <a:cubicBezTo>
                    <a:pt x="1103648" y="985551"/>
                    <a:pt x="1104024" y="990663"/>
                    <a:pt x="1101731" y="996519"/>
                  </a:cubicBezTo>
                  <a:cubicBezTo>
                    <a:pt x="1099333" y="1002643"/>
                    <a:pt x="1102011" y="999701"/>
                    <a:pt x="1096008" y="1002844"/>
                  </a:cubicBezTo>
                  <a:cubicBezTo>
                    <a:pt x="1094638" y="1003559"/>
                    <a:pt x="1089780" y="1005271"/>
                    <a:pt x="1087499" y="1006384"/>
                  </a:cubicBezTo>
                  <a:cubicBezTo>
                    <a:pt x="1045967" y="1026644"/>
                    <a:pt x="1045683" y="1073705"/>
                    <a:pt x="1040299" y="1079681"/>
                  </a:cubicBezTo>
                  <a:cubicBezTo>
                    <a:pt x="1034109" y="1086553"/>
                    <a:pt x="1015247" y="1086634"/>
                    <a:pt x="1015247" y="1100818"/>
                  </a:cubicBezTo>
                  <a:cubicBezTo>
                    <a:pt x="1015247" y="1108537"/>
                    <a:pt x="1015609" y="1139895"/>
                    <a:pt x="1020950" y="1145321"/>
                  </a:cubicBezTo>
                  <a:cubicBezTo>
                    <a:pt x="1023194" y="1147603"/>
                    <a:pt x="1039906" y="1156128"/>
                    <a:pt x="1043363" y="1157050"/>
                  </a:cubicBezTo>
                  <a:lnTo>
                    <a:pt x="1043361" y="1183421"/>
                  </a:lnTo>
                  <a:lnTo>
                    <a:pt x="1001654" y="1182694"/>
                  </a:lnTo>
                  <a:cubicBezTo>
                    <a:pt x="1007172" y="1145446"/>
                    <a:pt x="1000374" y="1039283"/>
                    <a:pt x="1004720" y="983997"/>
                  </a:cubicBezTo>
                  <a:cubicBezTo>
                    <a:pt x="1005937" y="968507"/>
                    <a:pt x="1002940" y="905772"/>
                    <a:pt x="997518" y="889601"/>
                  </a:cubicBezTo>
                  <a:cubicBezTo>
                    <a:pt x="989993" y="867148"/>
                    <a:pt x="943087" y="859823"/>
                    <a:pt x="926887" y="859823"/>
                  </a:cubicBezTo>
                  <a:cubicBezTo>
                    <a:pt x="894709" y="859823"/>
                    <a:pt x="815486" y="858262"/>
                    <a:pt x="785070" y="862610"/>
                  </a:cubicBezTo>
                  <a:cubicBezTo>
                    <a:pt x="726186" y="871025"/>
                    <a:pt x="722051" y="870353"/>
                    <a:pt x="722051" y="928105"/>
                  </a:cubicBezTo>
                  <a:cubicBezTo>
                    <a:pt x="717299" y="929211"/>
                    <a:pt x="697379" y="935975"/>
                    <a:pt x="697585" y="940205"/>
                  </a:cubicBezTo>
                  <a:lnTo>
                    <a:pt x="699963" y="960236"/>
                  </a:lnTo>
                  <a:close/>
                </a:path>
              </a:pathLst>
            </a:custGeom>
            <a:solidFill>
              <a:schemeClr val="bg1"/>
            </a:solidFill>
            <a:ln>
              <a:noFill/>
            </a:ln>
          </p:spPr>
          <p:txBody>
            <a:bodyPr anchor="ctr"/>
            <a:lstStyle/>
            <a:p>
              <a:pPr>
                <a:defRPr/>
              </a:pPr>
              <a:endParaRPr lang="ru-RU" sz="1364" dirty="0"/>
            </a:p>
          </p:txBody>
        </p:sp>
        <p:sp>
          <p:nvSpPr>
            <p:cNvPr id="16451" name="Прямоугольник 35"/>
            <p:cNvSpPr>
              <a:spLocks noChangeArrowheads="1"/>
            </p:cNvSpPr>
            <p:nvPr/>
          </p:nvSpPr>
          <p:spPr bwMode="auto">
            <a:xfrm>
              <a:off x="8646348" y="1621696"/>
              <a:ext cx="2346643" cy="827673"/>
            </a:xfrm>
            <a:prstGeom prst="rect">
              <a:avLst/>
            </a:prstGeom>
            <a:noFill/>
            <a:ln w="9525">
              <a:noFill/>
              <a:miter lim="800000"/>
              <a:headEnd/>
              <a:tailEnd/>
            </a:ln>
          </p:spPr>
          <p:txBody>
            <a:bodyPr>
              <a:spAutoFit/>
            </a:bodyPr>
            <a:lstStyle/>
            <a:p>
              <a:pPr algn="ctr" eaLnBrk="1" hangingPunct="1"/>
              <a:r>
                <a:rPr lang="uz-Cyrl-UZ" altLang="ru-RU" sz="900" b="1" dirty="0">
                  <a:latin typeface="Arial" charset="0"/>
                  <a:cs typeface="Arial" charset="0"/>
                </a:rPr>
                <a:t>ЖАМИ ЛОЙИҲАЛАР СОНИ</a:t>
              </a:r>
              <a:r>
                <a:rPr lang="uz-Cyrl-UZ" altLang="ru-RU" sz="728" b="1" dirty="0">
                  <a:latin typeface="Arial" charset="0"/>
                  <a:cs typeface="Arial" charset="0"/>
                </a:rPr>
                <a:t>:</a:t>
              </a:r>
            </a:p>
            <a:p>
              <a:pPr algn="ctr" eaLnBrk="1" hangingPunct="1"/>
              <a:r>
                <a:rPr lang="uz-Cyrl-UZ" altLang="ru-RU" sz="2865" b="1" dirty="0">
                  <a:latin typeface="Arial" charset="0"/>
                  <a:cs typeface="Arial" charset="0"/>
                </a:rPr>
                <a:t>21</a:t>
              </a:r>
              <a:endParaRPr lang="uz-Cyrl-UZ" altLang="ru-RU" sz="728" b="1" dirty="0">
                <a:latin typeface="Arial" charset="0"/>
                <a:cs typeface="Arial" charset="0"/>
              </a:endParaRPr>
            </a:p>
          </p:txBody>
        </p:sp>
        <p:sp>
          <p:nvSpPr>
            <p:cNvPr id="95" name="Прямоугольник 43">
              <a:extLst/>
            </p:cNvPr>
            <p:cNvSpPr>
              <a:spLocks noChangeArrowheads="1"/>
            </p:cNvSpPr>
            <p:nvPr/>
          </p:nvSpPr>
          <p:spPr bwMode="auto">
            <a:xfrm>
              <a:off x="8940866" y="2484487"/>
              <a:ext cx="1618276" cy="884559"/>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uz-Cyrl-UZ" altLang="ru-RU" sz="2865" b="1" dirty="0" smtClean="0">
                  <a:latin typeface="Arial" panose="020B0604020202020204" pitchFamily="34" charset="0"/>
                  <a:cs typeface="Arial" panose="020B0604020202020204" pitchFamily="34" charset="0"/>
                </a:rPr>
                <a:t>80,2 </a:t>
              </a:r>
              <a:r>
                <a:rPr lang="uz-Cyrl-UZ" altLang="ru-RU" sz="1200" b="1" dirty="0" smtClean="0">
                  <a:latin typeface="Arial" panose="020B0604020202020204" pitchFamily="34" charset="0"/>
                  <a:cs typeface="Arial" panose="020B0604020202020204" pitchFamily="34" charset="0"/>
                </a:rPr>
                <a:t>млрд. сўм</a:t>
              </a:r>
              <a:endParaRPr lang="uz-Cyrl-UZ" altLang="ru-RU" sz="100" b="1" dirty="0">
                <a:latin typeface="Arial" panose="020B0604020202020204" pitchFamily="34" charset="0"/>
                <a:cs typeface="Arial" panose="020B0604020202020204" pitchFamily="34" charset="0"/>
              </a:endParaRPr>
            </a:p>
          </p:txBody>
        </p:sp>
        <p:sp>
          <p:nvSpPr>
            <p:cNvPr id="96" name="Прямоугольник 61">
              <a:extLst/>
            </p:cNvPr>
            <p:cNvSpPr>
              <a:spLocks noChangeArrowheads="1"/>
            </p:cNvSpPr>
            <p:nvPr/>
          </p:nvSpPr>
          <p:spPr bwMode="auto">
            <a:xfrm>
              <a:off x="8596182" y="3550942"/>
              <a:ext cx="2345161" cy="1024967"/>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uz-Cyrl-UZ" altLang="ru-RU" sz="2865" b="1" dirty="0">
                  <a:latin typeface="Arial" panose="020B0604020202020204" pitchFamily="34" charset="0"/>
                  <a:cs typeface="Arial" panose="020B0604020202020204" pitchFamily="34" charset="0"/>
                </a:rPr>
                <a:t>187</a:t>
              </a:r>
              <a:r>
                <a:rPr lang="uz-Cyrl-UZ" altLang="ru-RU" sz="682" b="1" dirty="0">
                  <a:latin typeface="Arial" panose="020B0604020202020204" pitchFamily="34" charset="0"/>
                  <a:cs typeface="Arial" panose="020B0604020202020204" pitchFamily="34" charset="0"/>
                </a:rPr>
                <a:t> </a:t>
              </a:r>
            </a:p>
            <a:p>
              <a:pPr algn="ctr">
                <a:lnSpc>
                  <a:spcPct val="100000"/>
                </a:lnSpc>
                <a:spcBef>
                  <a:spcPct val="0"/>
                </a:spcBef>
                <a:buNone/>
                <a:defRPr/>
              </a:pPr>
              <a:r>
                <a:rPr lang="uz-Cyrl-UZ" altLang="ru-RU" sz="682" b="1" dirty="0">
                  <a:latin typeface="Arial" panose="020B0604020202020204" pitchFamily="34" charset="0"/>
                  <a:cs typeface="Arial" panose="020B0604020202020204" pitchFamily="34" charset="0"/>
                </a:rPr>
                <a:t>нафар</a:t>
              </a:r>
              <a:endParaRPr lang="uz-Cyrl-UZ" altLang="ru-RU" sz="2729" b="1" dirty="0">
                <a:latin typeface="Arial" panose="020B0604020202020204" pitchFamily="34" charset="0"/>
                <a:cs typeface="Arial" panose="020B0604020202020204" pitchFamily="34" charset="0"/>
              </a:endParaRPr>
            </a:p>
          </p:txBody>
        </p:sp>
        <p:pic>
          <p:nvPicPr>
            <p:cNvPr id="97" name="Picture 6" descr="Related image">
              <a:extLst/>
            </p:cNvPr>
            <p:cNvPicPr>
              <a:picLocks noChangeAspect="1" noChangeArrowheads="1"/>
            </p:cNvPicPr>
            <p:nvPr/>
          </p:nvPicPr>
          <p:blipFill>
            <a:blip r:embed="rId5" cstate="print">
              <a:duotone>
                <a:prstClr val="black"/>
                <a:schemeClr val="tx2">
                  <a:tint val="45000"/>
                  <a:satMod val="400000"/>
                </a:schemeClr>
              </a:duotone>
              <a:extLst/>
            </a:blip>
            <a:srcRect/>
            <a:stretch>
              <a:fillRect/>
            </a:stretch>
          </p:blipFill>
          <p:spPr bwMode="auto">
            <a:xfrm>
              <a:off x="7924040" y="5821952"/>
              <a:ext cx="617718" cy="617624"/>
            </a:xfrm>
            <a:prstGeom prst="rect">
              <a:avLst/>
            </a:prstGeom>
            <a:noFill/>
            <a:ln>
              <a:noFill/>
            </a:ln>
            <a:extLst/>
          </p:spPr>
        </p:pic>
        <p:cxnSp>
          <p:nvCxnSpPr>
            <p:cNvPr id="98" name="Прямая соединительная линия 97">
              <a:extLst/>
            </p:cNvPr>
            <p:cNvCxnSpPr/>
            <p:nvPr/>
          </p:nvCxnSpPr>
          <p:spPr bwMode="auto">
            <a:xfrm>
              <a:off x="7836779" y="6555238"/>
              <a:ext cx="29840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Прямоугольник 78">
              <a:extLst/>
            </p:cNvPr>
            <p:cNvSpPr>
              <a:spLocks noChangeArrowheads="1"/>
            </p:cNvSpPr>
            <p:nvPr/>
          </p:nvSpPr>
          <p:spPr bwMode="auto">
            <a:xfrm>
              <a:off x="7632103" y="6536115"/>
              <a:ext cx="1277788" cy="1058744"/>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ru-RU" altLang="ru-RU" sz="1228" b="1" dirty="0">
                  <a:latin typeface="Arial" panose="020B0604020202020204" pitchFamily="34" charset="0"/>
                  <a:cs typeface="Arial" panose="020B0604020202020204" pitchFamily="34" charset="0"/>
                </a:rPr>
                <a:t>7</a:t>
              </a:r>
              <a:r>
                <a:rPr lang="ru-RU" altLang="ru-RU" sz="546" b="1" dirty="0">
                  <a:latin typeface="Arial" panose="020B0604020202020204" pitchFamily="34" charset="0"/>
                  <a:cs typeface="Arial" panose="020B0604020202020204" pitchFamily="34" charset="0"/>
                </a:rPr>
                <a:t>  та лойиҳа</a:t>
              </a:r>
            </a:p>
            <a:p>
              <a:pPr algn="ctr">
                <a:lnSpc>
                  <a:spcPct val="100000"/>
                </a:lnSpc>
                <a:spcBef>
                  <a:spcPct val="0"/>
                </a:spcBef>
                <a:buNone/>
                <a:defRPr/>
              </a:pPr>
              <a:endParaRPr lang="ru-RU" altLang="ru-RU" sz="1228" b="1" dirty="0">
                <a:latin typeface="Arial" panose="020B0604020202020204" pitchFamily="34" charset="0"/>
                <a:cs typeface="Arial" panose="020B0604020202020204" pitchFamily="34" charset="0"/>
              </a:endParaRPr>
            </a:p>
            <a:p>
              <a:pPr algn="ctr">
                <a:lnSpc>
                  <a:spcPct val="100000"/>
                </a:lnSpc>
                <a:spcBef>
                  <a:spcPct val="0"/>
                </a:spcBef>
                <a:buNone/>
                <a:defRPr/>
              </a:pPr>
              <a:r>
                <a:rPr lang="ru-RU" altLang="ru-RU" sz="1228" b="1" dirty="0">
                  <a:latin typeface="Arial" panose="020B0604020202020204" pitchFamily="34" charset="0"/>
                  <a:cs typeface="Arial" panose="020B0604020202020204" pitchFamily="34" charset="0"/>
                </a:rPr>
                <a:t>46,8 </a:t>
              </a:r>
              <a:r>
                <a:rPr lang="ru-RU" altLang="ru-RU" sz="546" b="1" dirty="0">
                  <a:latin typeface="Arial" panose="020B0604020202020204" pitchFamily="34" charset="0"/>
                  <a:cs typeface="Arial" panose="020B0604020202020204" pitchFamily="34" charset="0"/>
                </a:rPr>
                <a:t>млрд с</a:t>
              </a:r>
              <a:r>
                <a:rPr lang="uz-Cyrl-UZ" altLang="ru-RU" sz="546" b="1" dirty="0">
                  <a:latin typeface="Arial" panose="020B0604020202020204" pitchFamily="34" charset="0"/>
                  <a:cs typeface="Arial" panose="020B0604020202020204" pitchFamily="34" charset="0"/>
                </a:rPr>
                <a:t>ўм</a:t>
              </a:r>
              <a:endParaRPr lang="ru-RU" altLang="ru-RU" sz="227" b="1" dirty="0">
                <a:latin typeface="Arial" panose="020B0604020202020204" pitchFamily="34" charset="0"/>
                <a:cs typeface="Arial" panose="020B0604020202020204" pitchFamily="34" charset="0"/>
              </a:endParaRPr>
            </a:p>
          </p:txBody>
        </p:sp>
        <p:sp>
          <p:nvSpPr>
            <p:cNvPr id="100" name="Прямоугольник 69">
              <a:extLst/>
            </p:cNvPr>
            <p:cNvSpPr>
              <a:spLocks noChangeArrowheads="1"/>
            </p:cNvSpPr>
            <p:nvPr/>
          </p:nvSpPr>
          <p:spPr bwMode="auto">
            <a:xfrm>
              <a:off x="7962741" y="5593327"/>
              <a:ext cx="612684" cy="294318"/>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uz-Cyrl-UZ" altLang="ru-RU" sz="591" b="1" dirty="0">
                  <a:latin typeface="Arial" panose="020B0604020202020204" pitchFamily="34" charset="0"/>
                  <a:cs typeface="Arial" panose="020B0604020202020204" pitchFamily="34" charset="0"/>
                </a:rPr>
                <a:t>САНОАТ</a:t>
              </a:r>
              <a:endParaRPr lang="ru-RU" altLang="ru-RU" sz="591" b="1" dirty="0">
                <a:latin typeface="Arial" panose="020B0604020202020204" pitchFamily="34" charset="0"/>
                <a:cs typeface="Arial" panose="020B0604020202020204" pitchFamily="34" charset="0"/>
              </a:endParaRPr>
            </a:p>
          </p:txBody>
        </p:sp>
        <p:pic>
          <p:nvPicPr>
            <p:cNvPr id="101" name="Picture 8" descr="Image result for ÑÐµÐ»ÑÑÐºÐ¾Ðµ ÑÐ¾Ð·ÑÐ¹ÑÑÐ²Ð¾ Ð¸ÐºÐ¾Ð½ÐºÐ¸">
              <a:extLst/>
            </p:cNvPr>
            <p:cNvPicPr>
              <a:picLocks noChangeAspect="1" noChangeArrowheads="1"/>
            </p:cNvPicPr>
            <p:nvPr/>
          </p:nvPicPr>
          <p:blipFill>
            <a:blip r:embed="rId6" cstate="print">
              <a:duotone>
                <a:prstClr val="black"/>
                <a:schemeClr val="tx2">
                  <a:tint val="45000"/>
                  <a:satMod val="400000"/>
                </a:schemeClr>
              </a:duotone>
              <a:extLst/>
            </a:blip>
            <a:srcRect/>
            <a:stretch>
              <a:fillRect/>
            </a:stretch>
          </p:blipFill>
          <p:spPr bwMode="auto">
            <a:xfrm>
              <a:off x="8761053" y="5856655"/>
              <a:ext cx="995203" cy="597031"/>
            </a:xfrm>
            <a:prstGeom prst="rect">
              <a:avLst/>
            </a:prstGeom>
            <a:noFill/>
            <a:ln>
              <a:noFill/>
            </a:ln>
            <a:extLst/>
          </p:spPr>
        </p:pic>
        <p:sp>
          <p:nvSpPr>
            <p:cNvPr id="103" name="Прямоугольник 79">
              <a:extLst/>
            </p:cNvPr>
            <p:cNvSpPr>
              <a:spLocks noChangeArrowheads="1"/>
            </p:cNvSpPr>
            <p:nvPr/>
          </p:nvSpPr>
          <p:spPr bwMode="auto">
            <a:xfrm>
              <a:off x="8745385" y="6551415"/>
              <a:ext cx="1097979" cy="1058744"/>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ru-RU" altLang="ru-RU" sz="1228" b="1" dirty="0">
                  <a:latin typeface="Arial" panose="020B0604020202020204" pitchFamily="34" charset="0"/>
                  <a:cs typeface="Arial" panose="020B0604020202020204" pitchFamily="34" charset="0"/>
                </a:rPr>
                <a:t>2 </a:t>
              </a:r>
              <a:r>
                <a:rPr lang="ru-RU" altLang="ru-RU" sz="546" b="1" dirty="0">
                  <a:latin typeface="Arial" panose="020B0604020202020204" pitchFamily="34" charset="0"/>
                  <a:cs typeface="Arial" panose="020B0604020202020204" pitchFamily="34" charset="0"/>
                </a:rPr>
                <a:t>та </a:t>
              </a:r>
              <a:r>
                <a:rPr lang="ru-RU" altLang="ru-RU" sz="546" b="1" dirty="0" err="1">
                  <a:latin typeface="Arial" panose="020B0604020202020204" pitchFamily="34" charset="0"/>
                  <a:cs typeface="Arial" panose="020B0604020202020204" pitchFamily="34" charset="0"/>
                </a:rPr>
                <a:t>лойиҳа</a:t>
              </a:r>
              <a:endParaRPr lang="ru-RU" altLang="ru-RU" sz="546" b="1" dirty="0">
                <a:latin typeface="Arial" panose="020B0604020202020204" pitchFamily="34" charset="0"/>
                <a:cs typeface="Arial" panose="020B0604020202020204" pitchFamily="34" charset="0"/>
              </a:endParaRPr>
            </a:p>
            <a:p>
              <a:pPr algn="ctr">
                <a:lnSpc>
                  <a:spcPct val="100000"/>
                </a:lnSpc>
                <a:spcBef>
                  <a:spcPct val="0"/>
                </a:spcBef>
                <a:buNone/>
                <a:defRPr/>
              </a:pPr>
              <a:endParaRPr lang="ru-RU" altLang="ru-RU" sz="1228" b="1" dirty="0">
                <a:latin typeface="Arial" panose="020B0604020202020204" pitchFamily="34" charset="0"/>
                <a:cs typeface="Arial" panose="020B0604020202020204" pitchFamily="34" charset="0"/>
              </a:endParaRPr>
            </a:p>
            <a:p>
              <a:pPr algn="ctr">
                <a:lnSpc>
                  <a:spcPct val="100000"/>
                </a:lnSpc>
                <a:spcBef>
                  <a:spcPct val="0"/>
                </a:spcBef>
                <a:buNone/>
                <a:defRPr/>
              </a:pPr>
              <a:r>
                <a:rPr lang="ru-RU" altLang="ru-RU" sz="1228" b="1" dirty="0">
                  <a:latin typeface="Arial" panose="020B0604020202020204" pitchFamily="34" charset="0"/>
                  <a:cs typeface="Arial" panose="020B0604020202020204" pitchFamily="34" charset="0"/>
                </a:rPr>
                <a:t>1,9 </a:t>
              </a:r>
              <a:r>
                <a:rPr lang="ru-RU" altLang="ru-RU" sz="546" b="1" dirty="0">
                  <a:latin typeface="Arial" panose="020B0604020202020204" pitchFamily="34" charset="0"/>
                  <a:cs typeface="Arial" panose="020B0604020202020204" pitchFamily="34" charset="0"/>
                </a:rPr>
                <a:t>млрд с</a:t>
              </a:r>
              <a:r>
                <a:rPr lang="uz-Cyrl-UZ" altLang="ru-RU" sz="546" b="1" dirty="0">
                  <a:latin typeface="Arial" panose="020B0604020202020204" pitchFamily="34" charset="0"/>
                  <a:cs typeface="Arial" panose="020B0604020202020204" pitchFamily="34" charset="0"/>
                </a:rPr>
                <a:t>ўм</a:t>
              </a:r>
              <a:endParaRPr lang="ru-RU" altLang="ru-RU" sz="546" b="1" dirty="0">
                <a:latin typeface="Arial" panose="020B0604020202020204" pitchFamily="34" charset="0"/>
                <a:cs typeface="Arial" panose="020B0604020202020204" pitchFamily="34" charset="0"/>
              </a:endParaRPr>
            </a:p>
          </p:txBody>
        </p:sp>
        <p:sp>
          <p:nvSpPr>
            <p:cNvPr id="104" name="Прямоугольник 83">
              <a:extLst/>
            </p:cNvPr>
            <p:cNvSpPr>
              <a:spLocks noChangeArrowheads="1"/>
            </p:cNvSpPr>
            <p:nvPr/>
          </p:nvSpPr>
          <p:spPr bwMode="auto">
            <a:xfrm>
              <a:off x="8695554" y="5581852"/>
              <a:ext cx="1167035" cy="294318"/>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uz-Cyrl-UZ" altLang="ru-RU" sz="591" b="1" dirty="0">
                  <a:latin typeface="Arial" panose="020B0604020202020204" pitchFamily="34" charset="0"/>
                  <a:cs typeface="Arial" panose="020B0604020202020204" pitchFamily="34" charset="0"/>
                </a:rPr>
                <a:t>ҚИШЛОҚ ХЎЖАЛИГИ</a:t>
              </a:r>
              <a:endParaRPr lang="ru-RU" altLang="ru-RU" sz="591" b="1" dirty="0">
                <a:latin typeface="Arial" panose="020B0604020202020204" pitchFamily="34" charset="0"/>
                <a:cs typeface="Arial" panose="020B0604020202020204" pitchFamily="34" charset="0"/>
              </a:endParaRPr>
            </a:p>
          </p:txBody>
        </p:sp>
        <p:pic>
          <p:nvPicPr>
            <p:cNvPr id="105" name="Picture 4" descr="Related image">
              <a:extLst/>
            </p:cNvPr>
            <p:cNvPicPr>
              <a:picLocks noChangeAspect="1" noChangeArrowheads="1"/>
            </p:cNvPicPr>
            <p:nvPr/>
          </p:nvPicPr>
          <p:blipFill>
            <a:blip r:embed="rId7" cstate="print">
              <a:duotone>
                <a:prstClr val="black"/>
                <a:schemeClr val="tx2">
                  <a:tint val="45000"/>
                  <a:satMod val="400000"/>
                </a:schemeClr>
              </a:duotone>
              <a:extLst/>
            </a:blip>
            <a:srcRect/>
            <a:stretch>
              <a:fillRect/>
            </a:stretch>
          </p:blipFill>
          <p:spPr bwMode="auto">
            <a:xfrm>
              <a:off x="10016506" y="5811256"/>
              <a:ext cx="659791" cy="643167"/>
            </a:xfrm>
            <a:prstGeom prst="rect">
              <a:avLst/>
            </a:prstGeom>
            <a:noFill/>
            <a:ln>
              <a:noFill/>
            </a:ln>
            <a:extLst/>
          </p:spPr>
        </p:pic>
        <p:sp>
          <p:nvSpPr>
            <p:cNvPr id="107" name="Прямоугольник 80">
              <a:extLst/>
            </p:cNvPr>
            <p:cNvSpPr>
              <a:spLocks noChangeArrowheads="1"/>
            </p:cNvSpPr>
            <p:nvPr/>
          </p:nvSpPr>
          <p:spPr bwMode="auto">
            <a:xfrm>
              <a:off x="9793630" y="6553325"/>
              <a:ext cx="1092241" cy="1114868"/>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ru-RU" altLang="ru-RU" sz="1228" b="1" dirty="0">
                  <a:latin typeface="Arial" panose="020B0604020202020204" pitchFamily="34" charset="0"/>
                  <a:cs typeface="Arial" panose="020B0604020202020204" pitchFamily="34" charset="0"/>
                </a:rPr>
                <a:t>10</a:t>
              </a:r>
              <a:r>
                <a:rPr lang="ru-RU" altLang="ru-RU" sz="546" b="1" dirty="0">
                  <a:latin typeface="Arial" panose="020B0604020202020204" pitchFamily="34" charset="0"/>
                  <a:cs typeface="Arial" panose="020B0604020202020204" pitchFamily="34" charset="0"/>
                </a:rPr>
                <a:t> та лойиҳа</a:t>
              </a:r>
            </a:p>
            <a:p>
              <a:pPr algn="ctr">
                <a:lnSpc>
                  <a:spcPct val="100000"/>
                </a:lnSpc>
                <a:spcBef>
                  <a:spcPct val="0"/>
                </a:spcBef>
                <a:buNone/>
                <a:defRPr/>
              </a:pPr>
              <a:endParaRPr lang="ru-RU" altLang="ru-RU" sz="1228" b="1" dirty="0">
                <a:latin typeface="Arial" panose="020B0604020202020204" pitchFamily="34" charset="0"/>
                <a:cs typeface="Arial" panose="020B0604020202020204" pitchFamily="34" charset="0"/>
              </a:endParaRPr>
            </a:p>
            <a:p>
              <a:pPr algn="ctr">
                <a:lnSpc>
                  <a:spcPct val="100000"/>
                </a:lnSpc>
                <a:spcBef>
                  <a:spcPct val="0"/>
                </a:spcBef>
                <a:buNone/>
                <a:defRPr/>
              </a:pPr>
              <a:r>
                <a:rPr lang="ru-RU" altLang="ru-RU" sz="1228" b="1" dirty="0">
                  <a:latin typeface="Arial" panose="020B0604020202020204" pitchFamily="34" charset="0"/>
                  <a:cs typeface="Arial" panose="020B0604020202020204" pitchFamily="34" charset="0"/>
                </a:rPr>
                <a:t>31,5</a:t>
              </a:r>
              <a:r>
                <a:rPr lang="ru-RU" altLang="ru-RU" sz="546" b="1" dirty="0">
                  <a:latin typeface="Arial" panose="020B0604020202020204" pitchFamily="34" charset="0"/>
                  <a:cs typeface="Arial" panose="020B0604020202020204" pitchFamily="34" charset="0"/>
                </a:rPr>
                <a:t> млрд с</a:t>
              </a:r>
              <a:r>
                <a:rPr lang="uz-Cyrl-UZ" altLang="ru-RU" sz="546" b="1" dirty="0">
                  <a:latin typeface="Arial" panose="020B0604020202020204" pitchFamily="34" charset="0"/>
                  <a:cs typeface="Arial" panose="020B0604020202020204" pitchFamily="34" charset="0"/>
                </a:rPr>
                <a:t>ўм</a:t>
              </a:r>
              <a:endParaRPr lang="ru-RU" altLang="ru-RU" sz="546" b="1" dirty="0">
                <a:latin typeface="Arial" panose="020B0604020202020204" pitchFamily="34" charset="0"/>
                <a:cs typeface="Arial" panose="020B0604020202020204" pitchFamily="34" charset="0"/>
              </a:endParaRPr>
            </a:p>
            <a:p>
              <a:pPr algn="ctr">
                <a:lnSpc>
                  <a:spcPct val="100000"/>
                </a:lnSpc>
                <a:spcBef>
                  <a:spcPct val="0"/>
                </a:spcBef>
                <a:buNone/>
                <a:defRPr/>
              </a:pPr>
              <a:endParaRPr lang="ru-RU" altLang="ru-RU" sz="227" b="1" dirty="0">
                <a:latin typeface="Arial" panose="020B0604020202020204" pitchFamily="34" charset="0"/>
                <a:cs typeface="Arial" panose="020B0604020202020204" pitchFamily="34" charset="0"/>
              </a:endParaRPr>
            </a:p>
          </p:txBody>
        </p:sp>
        <p:sp>
          <p:nvSpPr>
            <p:cNvPr id="108" name="Прямоугольник 83">
              <a:extLst/>
            </p:cNvPr>
            <p:cNvSpPr>
              <a:spLocks noChangeArrowheads="1"/>
            </p:cNvSpPr>
            <p:nvPr/>
          </p:nvSpPr>
          <p:spPr bwMode="auto">
            <a:xfrm>
              <a:off x="9984700" y="5587591"/>
              <a:ext cx="796179" cy="294318"/>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uz-Cyrl-UZ" altLang="ru-RU" sz="591" b="1" dirty="0">
                  <a:latin typeface="Arial" panose="020B0604020202020204" pitchFamily="34" charset="0"/>
                  <a:cs typeface="Arial" panose="020B0604020202020204" pitchFamily="34" charset="0"/>
                </a:rPr>
                <a:t>ХИЗМАТЛАР</a:t>
              </a:r>
              <a:endParaRPr lang="ru-RU" altLang="ru-RU" sz="591" b="1" dirty="0">
                <a:latin typeface="Arial" panose="020B0604020202020204" pitchFamily="34" charset="0"/>
                <a:cs typeface="Arial" panose="020B0604020202020204" pitchFamily="34" charset="0"/>
              </a:endParaRPr>
            </a:p>
          </p:txBody>
        </p:sp>
        <p:sp>
          <p:nvSpPr>
            <p:cNvPr id="16464" name="Прямоугольник 98"/>
            <p:cNvSpPr>
              <a:spLocks noChangeArrowheads="1"/>
            </p:cNvSpPr>
            <p:nvPr/>
          </p:nvSpPr>
          <p:spPr bwMode="auto">
            <a:xfrm>
              <a:off x="7901764" y="4609993"/>
              <a:ext cx="2868756" cy="688117"/>
            </a:xfrm>
            <a:prstGeom prst="rect">
              <a:avLst/>
            </a:prstGeom>
            <a:noFill/>
            <a:ln w="9525">
              <a:noFill/>
              <a:miter lim="800000"/>
              <a:headEnd/>
              <a:tailEnd/>
            </a:ln>
          </p:spPr>
          <p:txBody>
            <a:bodyPr>
              <a:spAutoFit/>
            </a:bodyPr>
            <a:lstStyle/>
            <a:p>
              <a:pPr algn="ctr" eaLnBrk="1" hangingPunct="1"/>
              <a:r>
                <a:rPr lang="uz-Cyrl-UZ" altLang="ru-RU" sz="1092" b="1" dirty="0">
                  <a:solidFill>
                    <a:srgbClr val="0070C0"/>
                  </a:solidFill>
                  <a:latin typeface="Arial" charset="0"/>
                  <a:cs typeface="Arial" charset="0"/>
                </a:rPr>
                <a:t>ШУ ЖУМЛАДАН, ИҚТИСОДИЁТ ЙЎНАЛИШЛАРИ БЎЙИЧА:</a:t>
              </a:r>
            </a:p>
          </p:txBody>
        </p:sp>
        <p:sp>
          <p:nvSpPr>
            <p:cNvPr id="66" name="Прямоугольник 98">
              <a:extLst/>
            </p:cNvPr>
            <p:cNvSpPr>
              <a:spLocks noChangeArrowheads="1"/>
            </p:cNvSpPr>
            <p:nvPr/>
          </p:nvSpPr>
          <p:spPr bwMode="auto">
            <a:xfrm>
              <a:off x="7764091" y="194774"/>
              <a:ext cx="3035701" cy="1170993"/>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uz-Cyrl-UZ" altLang="ru-RU" sz="1273" b="1" dirty="0">
                  <a:solidFill>
                    <a:srgbClr val="002060"/>
                  </a:solidFill>
                  <a:latin typeface="Arial" panose="020B0604020202020204" pitchFamily="34" charset="0"/>
                  <a:cs typeface="Arial" panose="020B0604020202020204" pitchFamily="34" charset="0"/>
                </a:rPr>
                <a:t>2019 </a:t>
              </a:r>
              <a:r>
                <a:rPr lang="uz-Cyrl-UZ" altLang="ru-RU" sz="955" b="1" dirty="0">
                  <a:solidFill>
                    <a:srgbClr val="002060"/>
                  </a:solidFill>
                  <a:latin typeface="Arial" panose="020B0604020202020204" pitchFamily="34" charset="0"/>
                  <a:cs typeface="Arial" panose="020B0604020202020204" pitchFamily="34" charset="0"/>
                </a:rPr>
                <a:t>йилда </a:t>
              </a:r>
              <a:br>
                <a:rPr lang="uz-Cyrl-UZ" altLang="ru-RU" sz="955" b="1" dirty="0">
                  <a:solidFill>
                    <a:srgbClr val="002060"/>
                  </a:solidFill>
                  <a:latin typeface="Arial" panose="020B0604020202020204" pitchFamily="34" charset="0"/>
                  <a:cs typeface="Arial" panose="020B0604020202020204" pitchFamily="34" charset="0"/>
                </a:rPr>
              </a:br>
              <a:r>
                <a:rPr lang="uz-Cyrl-UZ" altLang="ru-RU" sz="955" b="1" dirty="0">
                  <a:solidFill>
                    <a:srgbClr val="002060"/>
                  </a:solidFill>
                  <a:latin typeface="Arial" panose="020B0604020202020204" pitchFamily="34" charset="0"/>
                  <a:cs typeface="Arial" panose="020B0604020202020204" pitchFamily="34" charset="0"/>
                </a:rPr>
                <a:t>АМАЛГА ОШИРИЛГАН </a:t>
              </a:r>
              <a:br>
                <a:rPr lang="uz-Cyrl-UZ" altLang="ru-RU" sz="955" b="1" dirty="0">
                  <a:solidFill>
                    <a:srgbClr val="002060"/>
                  </a:solidFill>
                  <a:latin typeface="Arial" panose="020B0604020202020204" pitchFamily="34" charset="0"/>
                  <a:cs typeface="Arial" panose="020B0604020202020204" pitchFamily="34" charset="0"/>
                </a:rPr>
              </a:br>
              <a:r>
                <a:rPr lang="uz-Cyrl-UZ" altLang="ru-RU" sz="955" b="1" dirty="0">
                  <a:solidFill>
                    <a:srgbClr val="002060"/>
                  </a:solidFill>
                  <a:latin typeface="Arial" panose="020B0604020202020204" pitchFamily="34" charset="0"/>
                  <a:cs typeface="Arial" panose="020B0604020202020204" pitchFamily="34" charset="0"/>
                </a:rPr>
                <a:t>ҲУДУДИЙ ИНВЕСТИЦИЯ ЛОЙИҲАЛАРИ</a:t>
              </a:r>
            </a:p>
          </p:txBody>
        </p:sp>
      </p:grpSp>
      <p:cxnSp>
        <p:nvCxnSpPr>
          <p:cNvPr id="11" name="Прямая соединительная линия 10">
            <a:extLst/>
          </p:cNvPr>
          <p:cNvCxnSpPr/>
          <p:nvPr/>
        </p:nvCxnSpPr>
        <p:spPr>
          <a:xfrm>
            <a:off x="3005138" y="3596890"/>
            <a:ext cx="321310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3" name="Прямоугольник 82">
            <a:extLst/>
          </p:cNvPr>
          <p:cNvSpPr/>
          <p:nvPr/>
        </p:nvSpPr>
        <p:spPr>
          <a:xfrm>
            <a:off x="6528408" y="568764"/>
            <a:ext cx="2657475" cy="5174166"/>
          </a:xfrm>
          <a:prstGeom prst="rect">
            <a:avLst/>
          </a:prstGeom>
          <a:solidFill>
            <a:schemeClr val="bg1">
              <a:lumMod val="9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9124" tIns="34562" rIns="69124" bIns="34562" anchor="ctr"/>
          <a:lstStyle/>
          <a:p>
            <a:pPr algn="ctr">
              <a:defRPr/>
            </a:pPr>
            <a:endParaRPr lang="ru-RU" sz="1364" dirty="0"/>
          </a:p>
        </p:txBody>
      </p:sp>
      <p:sp>
        <p:nvSpPr>
          <p:cNvPr id="84" name="Скругленный прямоугольник 83">
            <a:extLst/>
          </p:cNvPr>
          <p:cNvSpPr/>
          <p:nvPr/>
        </p:nvSpPr>
        <p:spPr>
          <a:xfrm>
            <a:off x="6550154" y="1558185"/>
            <a:ext cx="765175" cy="2505261"/>
          </a:xfrm>
          <a:prstGeom prst="round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lIns="69124" tIns="34562" rIns="69124" bIns="34562" anchor="ctr"/>
          <a:lstStyle/>
          <a:p>
            <a:pPr algn="ctr">
              <a:defRPr/>
            </a:pPr>
            <a:endParaRPr lang="ru-RU" sz="1364" dirty="0"/>
          </a:p>
        </p:txBody>
      </p:sp>
      <p:sp>
        <p:nvSpPr>
          <p:cNvPr id="16396" name="Прямоугольник 35"/>
          <p:cNvSpPr>
            <a:spLocks noChangeArrowheads="1"/>
          </p:cNvSpPr>
          <p:nvPr/>
        </p:nvSpPr>
        <p:spPr bwMode="auto">
          <a:xfrm>
            <a:off x="7150739" y="1713069"/>
            <a:ext cx="1947863" cy="635346"/>
          </a:xfrm>
          <a:prstGeom prst="rect">
            <a:avLst/>
          </a:prstGeom>
          <a:noFill/>
          <a:ln w="9525">
            <a:noFill/>
            <a:miter lim="800000"/>
            <a:headEnd/>
            <a:tailEnd/>
          </a:ln>
        </p:spPr>
        <p:txBody>
          <a:bodyPr lIns="81641" tIns="40820" rIns="81641" bIns="40820">
            <a:spAutoFit/>
          </a:bodyPr>
          <a:lstStyle/>
          <a:p>
            <a:pPr algn="ctr" eaLnBrk="1" hangingPunct="1"/>
            <a:r>
              <a:rPr lang="uz-Cyrl-UZ" altLang="ru-RU" sz="728" b="1" dirty="0">
                <a:latin typeface="Arial" charset="0"/>
                <a:cs typeface="Arial" charset="0"/>
              </a:rPr>
              <a:t>ЖАМИ ЛОЙИҲАЛАР СОНИ:</a:t>
            </a:r>
          </a:p>
          <a:p>
            <a:pPr algn="ctr" eaLnBrk="1" hangingPunct="1"/>
            <a:r>
              <a:rPr lang="uz-Cyrl-UZ" altLang="ru-RU" sz="2865" b="1" dirty="0">
                <a:latin typeface="Arial" charset="0"/>
                <a:cs typeface="Arial" charset="0"/>
              </a:rPr>
              <a:t>117 та</a:t>
            </a:r>
            <a:endParaRPr lang="uz-Cyrl-UZ" altLang="ru-RU" sz="637" b="1" dirty="0">
              <a:latin typeface="Arial" charset="0"/>
              <a:cs typeface="Arial" charset="0"/>
            </a:endParaRPr>
          </a:p>
        </p:txBody>
      </p:sp>
      <p:sp>
        <p:nvSpPr>
          <p:cNvPr id="89" name="Прямоугольник 43">
            <a:extLst/>
          </p:cNvPr>
          <p:cNvSpPr>
            <a:spLocks noChangeArrowheads="1"/>
          </p:cNvSpPr>
          <p:nvPr/>
        </p:nvSpPr>
        <p:spPr bwMode="auto">
          <a:xfrm>
            <a:off x="7205533" y="2366470"/>
            <a:ext cx="1949450" cy="740310"/>
          </a:xfrm>
          <a:prstGeom prst="rect">
            <a:avLst/>
          </a:prstGeom>
          <a:noFill/>
          <a:ln>
            <a:noFill/>
          </a:ln>
          <a:extLst/>
        </p:spPr>
        <p:txBody>
          <a:bodyPr wrap="square" lIns="81641" tIns="40820" rIns="81641" bIns="408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defRPr/>
            </a:pPr>
            <a:r>
              <a:rPr lang="uz-Cyrl-UZ" altLang="ru-RU" sz="682" b="1" dirty="0">
                <a:latin typeface="Arial" panose="020B0604020202020204" pitchFamily="34" charset="0"/>
                <a:cs typeface="Arial" panose="020B0604020202020204" pitchFamily="34" charset="0"/>
              </a:rPr>
              <a:t>              </a:t>
            </a:r>
            <a:r>
              <a:rPr lang="uz-Cyrl-UZ" altLang="ru-RU" sz="728" b="1" dirty="0">
                <a:latin typeface="Arial" panose="020B0604020202020204" pitchFamily="34" charset="0"/>
                <a:cs typeface="Arial" panose="020B0604020202020204" pitchFamily="34" charset="0"/>
              </a:rPr>
              <a:t>УМУМИЙ ҚИЙМАТИ:</a:t>
            </a:r>
          </a:p>
          <a:p>
            <a:pPr algn="ctr">
              <a:lnSpc>
                <a:spcPct val="100000"/>
              </a:lnSpc>
              <a:spcBef>
                <a:spcPct val="0"/>
              </a:spcBef>
              <a:buNone/>
              <a:defRPr/>
            </a:pPr>
            <a:r>
              <a:rPr lang="uz-Cyrl-UZ" altLang="ru-RU" sz="2865" b="1" dirty="0">
                <a:latin typeface="Arial" panose="020B0604020202020204" pitchFamily="34" charset="0"/>
                <a:cs typeface="Arial" panose="020B0604020202020204" pitchFamily="34" charset="0"/>
              </a:rPr>
              <a:t>819,6</a:t>
            </a:r>
          </a:p>
          <a:p>
            <a:pPr algn="ctr">
              <a:lnSpc>
                <a:spcPct val="100000"/>
              </a:lnSpc>
              <a:spcBef>
                <a:spcPct val="0"/>
              </a:spcBef>
              <a:buNone/>
              <a:defRPr/>
            </a:pPr>
            <a:r>
              <a:rPr lang="uz-Cyrl-UZ" altLang="ru-RU" sz="682" b="1" dirty="0">
                <a:latin typeface="Arial" panose="020B0604020202020204" pitchFamily="34" charset="0"/>
                <a:cs typeface="Arial" panose="020B0604020202020204" pitchFamily="34" charset="0"/>
              </a:rPr>
              <a:t> МЛРД СЎМ</a:t>
            </a:r>
          </a:p>
        </p:txBody>
      </p:sp>
      <p:sp>
        <p:nvSpPr>
          <p:cNvPr id="110" name="Прямоугольник 61">
            <a:extLst/>
          </p:cNvPr>
          <p:cNvSpPr>
            <a:spLocks noChangeArrowheads="1"/>
          </p:cNvSpPr>
          <p:nvPr/>
        </p:nvSpPr>
        <p:spPr bwMode="auto">
          <a:xfrm>
            <a:off x="7222209" y="3249013"/>
            <a:ext cx="1947863" cy="523327"/>
          </a:xfrm>
          <a:prstGeom prst="rect">
            <a:avLst/>
          </a:prstGeom>
          <a:noFill/>
          <a:ln>
            <a:noFill/>
          </a:ln>
          <a:extLst/>
        </p:spPr>
        <p:txBody>
          <a:bodyPr lIns="81641" tIns="40820" rIns="81641" bIns="408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uz-Cyrl-UZ" altLang="ru-RU" sz="2865" b="1" dirty="0">
                <a:latin typeface="Arial" panose="020B0604020202020204" pitchFamily="34" charset="0"/>
                <a:cs typeface="Arial" panose="020B0604020202020204" pitchFamily="34" charset="0"/>
              </a:rPr>
              <a:t>2052 </a:t>
            </a:r>
            <a:r>
              <a:rPr lang="uz-Cyrl-UZ" altLang="ru-RU" sz="728" b="1" dirty="0">
                <a:latin typeface="Arial" panose="020B0604020202020204" pitchFamily="34" charset="0"/>
                <a:cs typeface="Arial" panose="020B0604020202020204" pitchFamily="34" charset="0"/>
              </a:rPr>
              <a:t>нафар</a:t>
            </a:r>
            <a:endParaRPr lang="uz-Cyrl-UZ" altLang="ru-RU" sz="2729" b="1" dirty="0">
              <a:latin typeface="Arial" panose="020B0604020202020204" pitchFamily="34" charset="0"/>
              <a:cs typeface="Arial" panose="020B0604020202020204" pitchFamily="34" charset="0"/>
            </a:endParaRPr>
          </a:p>
        </p:txBody>
      </p:sp>
      <p:sp>
        <p:nvSpPr>
          <p:cNvPr id="16399" name="Прямоугольник 98"/>
          <p:cNvSpPr>
            <a:spLocks noChangeArrowheads="1"/>
          </p:cNvSpPr>
          <p:nvPr/>
        </p:nvSpPr>
        <p:spPr bwMode="auto">
          <a:xfrm>
            <a:off x="6473031" y="616943"/>
            <a:ext cx="2382837" cy="944212"/>
          </a:xfrm>
          <a:prstGeom prst="rect">
            <a:avLst/>
          </a:prstGeom>
          <a:noFill/>
          <a:ln w="9525">
            <a:noFill/>
            <a:miter lim="800000"/>
            <a:headEnd/>
            <a:tailEnd/>
          </a:ln>
        </p:spPr>
        <p:txBody>
          <a:bodyPr lIns="81641" tIns="40820" rIns="81641" bIns="40820">
            <a:spAutoFit/>
          </a:bodyPr>
          <a:lstStyle/>
          <a:p>
            <a:pPr algn="ctr" eaLnBrk="1" hangingPunct="1"/>
            <a:r>
              <a:rPr lang="uz-Cyrl-UZ" altLang="ru-RU" sz="1100" b="1" dirty="0">
                <a:solidFill>
                  <a:srgbClr val="002060"/>
                </a:solidFill>
                <a:latin typeface="Arial" charset="0"/>
                <a:cs typeface="Arial" charset="0"/>
              </a:rPr>
              <a:t>ВМ 580 СОНЛИ ҚАРОРГА АСОСАН </a:t>
            </a:r>
            <a:r>
              <a:rPr lang="uz-Cyrl-UZ" altLang="ru-RU" sz="1200" b="1" dirty="0">
                <a:solidFill>
                  <a:srgbClr val="002060"/>
                </a:solidFill>
                <a:latin typeface="Arial" charset="0"/>
                <a:cs typeface="Arial" charset="0"/>
              </a:rPr>
              <a:t>2020-2021</a:t>
            </a:r>
            <a:r>
              <a:rPr lang="uz-Cyrl-UZ" altLang="ru-RU" sz="1100" b="1" dirty="0">
                <a:solidFill>
                  <a:srgbClr val="002060"/>
                </a:solidFill>
                <a:latin typeface="Arial" charset="0"/>
                <a:cs typeface="Arial" charset="0"/>
              </a:rPr>
              <a:t> ЙИЛЛАРГА МЎЛЖАЛЛАНГАН </a:t>
            </a:r>
            <a:br>
              <a:rPr lang="uz-Cyrl-UZ" altLang="ru-RU" sz="1100" b="1" dirty="0">
                <a:solidFill>
                  <a:srgbClr val="002060"/>
                </a:solidFill>
                <a:latin typeface="Arial" charset="0"/>
                <a:cs typeface="Arial" charset="0"/>
              </a:rPr>
            </a:br>
            <a:r>
              <a:rPr lang="uz-Cyrl-UZ" altLang="ru-RU" sz="1100" b="1" dirty="0">
                <a:solidFill>
                  <a:srgbClr val="002060"/>
                </a:solidFill>
                <a:latin typeface="Arial" charset="0"/>
                <a:cs typeface="Arial" charset="0"/>
              </a:rPr>
              <a:t>ҲУДУДИЙ ИНВЕСТИЦИЯ ДАСТУРИ</a:t>
            </a:r>
          </a:p>
        </p:txBody>
      </p:sp>
      <p:cxnSp>
        <p:nvCxnSpPr>
          <p:cNvPr id="28" name="Прямая соединительная линия 27">
            <a:extLst/>
          </p:cNvPr>
          <p:cNvCxnSpPr/>
          <p:nvPr/>
        </p:nvCxnSpPr>
        <p:spPr>
          <a:xfrm>
            <a:off x="3000375" y="4125565"/>
            <a:ext cx="3187700" cy="0"/>
          </a:xfrm>
          <a:prstGeom prst="line">
            <a:avLst/>
          </a:prstGeom>
        </p:spPr>
        <p:style>
          <a:lnRef idx="1">
            <a:schemeClr val="dk1"/>
          </a:lnRef>
          <a:fillRef idx="0">
            <a:schemeClr val="dk1"/>
          </a:fillRef>
          <a:effectRef idx="0">
            <a:schemeClr val="dk1"/>
          </a:effectRef>
          <a:fontRef idx="minor">
            <a:schemeClr val="tx1"/>
          </a:fontRef>
        </p:style>
      </p:cxnSp>
      <p:sp>
        <p:nvSpPr>
          <p:cNvPr id="175" name="TextBox 174">
            <a:extLst/>
          </p:cNvPr>
          <p:cNvSpPr txBox="1"/>
          <p:nvPr/>
        </p:nvSpPr>
        <p:spPr>
          <a:xfrm>
            <a:off x="4284664" y="4313293"/>
            <a:ext cx="1755775" cy="467286"/>
          </a:xfrm>
          <a:prstGeom prst="rect">
            <a:avLst/>
          </a:prstGeom>
          <a:noFill/>
        </p:spPr>
        <p:txBody>
          <a:bodyPr lIns="81641" tIns="40820" rIns="81641" bIns="40820">
            <a:spAutoFit/>
          </a:bodyPr>
          <a:lstStyle/>
          <a:p>
            <a:pPr algn="ctr">
              <a:defRPr/>
            </a:pPr>
            <a:r>
              <a:rPr lang="en-US" sz="2501" b="1" dirty="0">
                <a:latin typeface="Arial" panose="020B0604020202020204" pitchFamily="34" charset="0"/>
                <a:cs typeface="Arial" panose="020B0604020202020204" pitchFamily="34" charset="0"/>
              </a:rPr>
              <a:t>43</a:t>
            </a:r>
            <a:r>
              <a:rPr lang="uz-Cyrl-UZ" sz="728" b="1" dirty="0">
                <a:latin typeface="Arial" panose="020B0604020202020204" pitchFamily="34" charset="0"/>
                <a:cs typeface="Arial" panose="020B0604020202020204" pitchFamily="34" charset="0"/>
              </a:rPr>
              <a:t> та лойиҳа</a:t>
            </a:r>
            <a:endParaRPr lang="ru-RU" sz="728" b="1" dirty="0">
              <a:latin typeface="Arial" panose="020B0604020202020204" pitchFamily="34" charset="0"/>
              <a:cs typeface="Arial" panose="020B0604020202020204" pitchFamily="34" charset="0"/>
            </a:endParaRPr>
          </a:p>
        </p:txBody>
      </p:sp>
      <p:sp>
        <p:nvSpPr>
          <p:cNvPr id="177" name="TextBox 176">
            <a:extLst/>
          </p:cNvPr>
          <p:cNvSpPr txBox="1"/>
          <p:nvPr/>
        </p:nvSpPr>
        <p:spPr>
          <a:xfrm>
            <a:off x="4284664" y="4795687"/>
            <a:ext cx="1362075" cy="467479"/>
          </a:xfrm>
          <a:prstGeom prst="rect">
            <a:avLst/>
          </a:prstGeom>
          <a:noFill/>
        </p:spPr>
        <p:txBody>
          <a:bodyPr lIns="81641" tIns="40820" rIns="81641" bIns="40820">
            <a:spAutoFit/>
          </a:bodyPr>
          <a:lstStyle/>
          <a:p>
            <a:pPr algn="ctr">
              <a:defRPr/>
            </a:pPr>
            <a:r>
              <a:rPr lang="uz-Cyrl-UZ" sz="819" b="1" dirty="0">
                <a:latin typeface="Arial" panose="020B0604020202020204" pitchFamily="34" charset="0"/>
                <a:cs typeface="Arial" panose="020B0604020202020204" pitchFamily="34" charset="0"/>
              </a:rPr>
              <a:t> </a:t>
            </a:r>
            <a:r>
              <a:rPr lang="en-US" sz="1774" b="1" dirty="0">
                <a:latin typeface="Arial" panose="020B0604020202020204" pitchFamily="34" charset="0"/>
                <a:cs typeface="Arial" panose="020B0604020202020204" pitchFamily="34" charset="0"/>
              </a:rPr>
              <a:t>1</a:t>
            </a:r>
            <a:r>
              <a:rPr lang="uz-Cyrl-UZ" sz="1774" b="1" dirty="0">
                <a:latin typeface="Arial" panose="020B0604020202020204" pitchFamily="34" charset="0"/>
                <a:cs typeface="Arial" panose="020B0604020202020204" pitchFamily="34" charset="0"/>
              </a:rPr>
              <a:t>,</a:t>
            </a:r>
            <a:r>
              <a:rPr lang="en-US" sz="1774" b="1" dirty="0">
                <a:latin typeface="Arial" panose="020B0604020202020204" pitchFamily="34" charset="0"/>
                <a:cs typeface="Arial" panose="020B0604020202020204" pitchFamily="34" charset="0"/>
              </a:rPr>
              <a:t>963</a:t>
            </a:r>
            <a:endParaRPr lang="uz-Cyrl-UZ" sz="819" b="1" dirty="0">
              <a:latin typeface="Arial" panose="020B0604020202020204" pitchFamily="34" charset="0"/>
              <a:cs typeface="Arial" panose="020B0604020202020204" pitchFamily="34" charset="0"/>
            </a:endParaRPr>
          </a:p>
          <a:p>
            <a:pPr algn="ctr">
              <a:defRPr/>
            </a:pPr>
            <a:r>
              <a:rPr lang="uz-Cyrl-UZ" sz="728" b="1" dirty="0">
                <a:latin typeface="Arial" panose="020B0604020202020204" pitchFamily="34" charset="0"/>
                <a:cs typeface="Arial" panose="020B0604020202020204" pitchFamily="34" charset="0"/>
              </a:rPr>
              <a:t>трилион.сўм.</a:t>
            </a:r>
            <a:endParaRPr lang="ru-RU" sz="728" b="1" dirty="0">
              <a:latin typeface="Arial" panose="020B0604020202020204" pitchFamily="34" charset="0"/>
              <a:cs typeface="Arial" panose="020B0604020202020204" pitchFamily="34" charset="0"/>
            </a:endParaRPr>
          </a:p>
        </p:txBody>
      </p:sp>
      <p:sp>
        <p:nvSpPr>
          <p:cNvPr id="16403" name="TextBox 178"/>
          <p:cNvSpPr txBox="1">
            <a:spLocks noChangeArrowheads="1"/>
          </p:cNvSpPr>
          <p:nvPr/>
        </p:nvSpPr>
        <p:spPr bwMode="auto">
          <a:xfrm>
            <a:off x="4473745" y="5267944"/>
            <a:ext cx="1314450" cy="355461"/>
          </a:xfrm>
          <a:prstGeom prst="rect">
            <a:avLst/>
          </a:prstGeom>
          <a:noFill/>
          <a:ln w="9525">
            <a:noFill/>
            <a:miter lim="800000"/>
            <a:headEnd/>
            <a:tailEnd/>
          </a:ln>
        </p:spPr>
        <p:txBody>
          <a:bodyPr lIns="81641" tIns="40820" rIns="81641" bIns="40820">
            <a:spAutoFit/>
          </a:bodyPr>
          <a:lstStyle/>
          <a:p>
            <a:pPr algn="ctr" eaLnBrk="1" hangingPunct="1"/>
            <a:r>
              <a:rPr lang="uz-Cyrl-UZ" altLang="ru-RU" sz="1774" b="1" dirty="0">
                <a:latin typeface="Arial" charset="0"/>
                <a:cs typeface="Arial" charset="0"/>
              </a:rPr>
              <a:t>1099 </a:t>
            </a:r>
            <a:r>
              <a:rPr lang="uz-Cyrl-UZ" altLang="ru-RU" sz="637" b="1" dirty="0">
                <a:latin typeface="Arial" charset="0"/>
                <a:cs typeface="Arial" charset="0"/>
              </a:rPr>
              <a:t>иш ўрни</a:t>
            </a:r>
            <a:endParaRPr lang="ru-RU" altLang="ru-RU" sz="546" b="1" dirty="0">
              <a:latin typeface="Arial" charset="0"/>
              <a:cs typeface="Arial" charset="0"/>
            </a:endParaRPr>
          </a:p>
        </p:txBody>
      </p:sp>
      <p:sp>
        <p:nvSpPr>
          <p:cNvPr id="180" name="Рисунок 4">
            <a:extLst/>
          </p:cNvPr>
          <p:cNvSpPr>
            <a:spLocks/>
          </p:cNvSpPr>
          <p:nvPr/>
        </p:nvSpPr>
        <p:spPr bwMode="auto">
          <a:xfrm>
            <a:off x="3255963" y="4280541"/>
            <a:ext cx="1200150" cy="388171"/>
          </a:xfrm>
          <a:custGeom>
            <a:avLst/>
            <a:gdLst>
              <a:gd name="T0" fmla="*/ 0 w 1730344"/>
              <a:gd name="T1" fmla="*/ 0 h 1745672"/>
              <a:gd name="T2" fmla="*/ 0 w 1730344"/>
              <a:gd name="T3" fmla="*/ 0 h 1745672"/>
              <a:gd name="T4" fmla="*/ 0 w 1730344"/>
              <a:gd name="T5" fmla="*/ 0 h 1745672"/>
              <a:gd name="T6" fmla="*/ 0 w 1730344"/>
              <a:gd name="T7" fmla="*/ 0 h 1745672"/>
              <a:gd name="T8" fmla="*/ 0 w 1730344"/>
              <a:gd name="T9" fmla="*/ 0 h 1745672"/>
              <a:gd name="T10" fmla="*/ 0 w 1730344"/>
              <a:gd name="T11" fmla="*/ 0 h 1745672"/>
              <a:gd name="T12" fmla="*/ 0 w 1730344"/>
              <a:gd name="T13" fmla="*/ 0 h 1745672"/>
              <a:gd name="T14" fmla="*/ 0 w 1730344"/>
              <a:gd name="T15" fmla="*/ 0 h 1745672"/>
              <a:gd name="T16" fmla="*/ 0 w 1730344"/>
              <a:gd name="T17" fmla="*/ 0 h 1745672"/>
              <a:gd name="T18" fmla="*/ 0 w 1730344"/>
              <a:gd name="T19" fmla="*/ 0 h 1745672"/>
              <a:gd name="T20" fmla="*/ 0 w 1730344"/>
              <a:gd name="T21" fmla="*/ 0 h 1745672"/>
              <a:gd name="T22" fmla="*/ 0 w 1730344"/>
              <a:gd name="T23" fmla="*/ 0 h 1745672"/>
              <a:gd name="T24" fmla="*/ 0 w 1730344"/>
              <a:gd name="T25" fmla="*/ 0 h 1745672"/>
              <a:gd name="T26" fmla="*/ 0 w 1730344"/>
              <a:gd name="T27" fmla="*/ 0 h 1745672"/>
              <a:gd name="T28" fmla="*/ 0 w 1730344"/>
              <a:gd name="T29" fmla="*/ 0 h 1745672"/>
              <a:gd name="T30" fmla="*/ 0 w 1730344"/>
              <a:gd name="T31" fmla="*/ 0 h 1745672"/>
              <a:gd name="T32" fmla="*/ 0 w 1730344"/>
              <a:gd name="T33" fmla="*/ 0 h 1745672"/>
              <a:gd name="T34" fmla="*/ 0 w 1730344"/>
              <a:gd name="T35" fmla="*/ 0 h 1745672"/>
              <a:gd name="T36" fmla="*/ 0 w 1730344"/>
              <a:gd name="T37" fmla="*/ 0 h 1745672"/>
              <a:gd name="T38" fmla="*/ 0 w 1730344"/>
              <a:gd name="T39" fmla="*/ 0 h 1745672"/>
              <a:gd name="T40" fmla="*/ 0 w 1730344"/>
              <a:gd name="T41" fmla="*/ 0 h 1745672"/>
              <a:gd name="T42" fmla="*/ 0 w 1730344"/>
              <a:gd name="T43" fmla="*/ 0 h 1745672"/>
              <a:gd name="T44" fmla="*/ 0 w 1730344"/>
              <a:gd name="T45" fmla="*/ 0 h 1745672"/>
              <a:gd name="T46" fmla="*/ 0 w 1730344"/>
              <a:gd name="T47" fmla="*/ 0 h 1745672"/>
              <a:gd name="T48" fmla="*/ 0 w 1730344"/>
              <a:gd name="T49" fmla="*/ 0 h 1745672"/>
              <a:gd name="T50" fmla="*/ 0 w 1730344"/>
              <a:gd name="T51" fmla="*/ 0 h 1745672"/>
              <a:gd name="T52" fmla="*/ 0 w 1730344"/>
              <a:gd name="T53" fmla="*/ 0 h 1745672"/>
              <a:gd name="T54" fmla="*/ 0 w 1730344"/>
              <a:gd name="T55" fmla="*/ 0 h 1745672"/>
              <a:gd name="T56" fmla="*/ 0 w 1730344"/>
              <a:gd name="T57" fmla="*/ 0 h 1745672"/>
              <a:gd name="T58" fmla="*/ 0 w 1730344"/>
              <a:gd name="T59" fmla="*/ 0 h 1745672"/>
              <a:gd name="T60" fmla="*/ 0 w 1730344"/>
              <a:gd name="T61" fmla="*/ 0 h 1745672"/>
              <a:gd name="T62" fmla="*/ 0 w 1730344"/>
              <a:gd name="T63" fmla="*/ 0 h 1745672"/>
              <a:gd name="T64" fmla="*/ 0 w 1730344"/>
              <a:gd name="T65" fmla="*/ 0 h 1745672"/>
              <a:gd name="T66" fmla="*/ 0 w 1730344"/>
              <a:gd name="T67" fmla="*/ 0 h 1745672"/>
              <a:gd name="T68" fmla="*/ 0 w 1730344"/>
              <a:gd name="T69" fmla="*/ 0 h 1745672"/>
              <a:gd name="T70" fmla="*/ 0 w 1730344"/>
              <a:gd name="T71" fmla="*/ 0 h 1745672"/>
              <a:gd name="T72" fmla="*/ 0 w 1730344"/>
              <a:gd name="T73" fmla="*/ 0 h 1745672"/>
              <a:gd name="T74" fmla="*/ 0 w 1730344"/>
              <a:gd name="T75" fmla="*/ 0 h 1745672"/>
              <a:gd name="T76" fmla="*/ 0 w 1730344"/>
              <a:gd name="T77" fmla="*/ 0 h 1745672"/>
              <a:gd name="T78" fmla="*/ 0 w 1730344"/>
              <a:gd name="T79" fmla="*/ 0 h 1745672"/>
              <a:gd name="T80" fmla="*/ 0 w 1730344"/>
              <a:gd name="T81" fmla="*/ 0 h 1745672"/>
              <a:gd name="T82" fmla="*/ 0 w 1730344"/>
              <a:gd name="T83" fmla="*/ 0 h 1745672"/>
              <a:gd name="T84" fmla="*/ 0 w 1730344"/>
              <a:gd name="T85" fmla="*/ 0 h 1745672"/>
              <a:gd name="T86" fmla="*/ 0 w 1730344"/>
              <a:gd name="T87" fmla="*/ 0 h 1745672"/>
              <a:gd name="T88" fmla="*/ 0 w 1730344"/>
              <a:gd name="T89" fmla="*/ 0 h 1745672"/>
              <a:gd name="T90" fmla="*/ 0 w 1730344"/>
              <a:gd name="T91" fmla="*/ 0 h 1745672"/>
              <a:gd name="T92" fmla="*/ 0 w 1730344"/>
              <a:gd name="T93" fmla="*/ 0 h 1745672"/>
              <a:gd name="T94" fmla="*/ 0 w 1730344"/>
              <a:gd name="T95" fmla="*/ 0 h 1745672"/>
              <a:gd name="T96" fmla="*/ 0 w 1730344"/>
              <a:gd name="T97" fmla="*/ 0 h 1745672"/>
              <a:gd name="T98" fmla="*/ 0 w 1730344"/>
              <a:gd name="T99" fmla="*/ 0 h 1745672"/>
              <a:gd name="T100" fmla="*/ 0 w 1730344"/>
              <a:gd name="T101" fmla="*/ 0 h 1745672"/>
              <a:gd name="T102" fmla="*/ 0 w 1730344"/>
              <a:gd name="T103" fmla="*/ 0 h 1745672"/>
              <a:gd name="T104" fmla="*/ 0 w 1730344"/>
              <a:gd name="T105" fmla="*/ 0 h 1745672"/>
              <a:gd name="T106" fmla="*/ 0 w 1730344"/>
              <a:gd name="T107" fmla="*/ 0 h 1745672"/>
              <a:gd name="T108" fmla="*/ 0 w 1730344"/>
              <a:gd name="T109" fmla="*/ 0 h 1745672"/>
              <a:gd name="T110" fmla="*/ 0 w 1730344"/>
              <a:gd name="T111" fmla="*/ 0 h 1745672"/>
              <a:gd name="T112" fmla="*/ 0 w 1730344"/>
              <a:gd name="T113" fmla="*/ 0 h 1745672"/>
              <a:gd name="T114" fmla="*/ 0 w 1730344"/>
              <a:gd name="T115" fmla="*/ 0 h 1745672"/>
              <a:gd name="T116" fmla="*/ 0 w 1730344"/>
              <a:gd name="T117" fmla="*/ 0 h 1745672"/>
              <a:gd name="T118" fmla="*/ 0 w 1730344"/>
              <a:gd name="T119" fmla="*/ 0 h 1745672"/>
              <a:gd name="T120" fmla="*/ 0 w 1730344"/>
              <a:gd name="T121" fmla="*/ 0 h 17456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0344" h="1745672">
                <a:moveTo>
                  <a:pt x="834512" y="1516533"/>
                </a:moveTo>
                <a:cubicBezTo>
                  <a:pt x="834777" y="1525014"/>
                  <a:pt x="836486" y="1526296"/>
                  <a:pt x="836597" y="1536535"/>
                </a:cubicBezTo>
                <a:lnTo>
                  <a:pt x="838527" y="1697280"/>
                </a:lnTo>
                <a:cubicBezTo>
                  <a:pt x="832738" y="1697150"/>
                  <a:pt x="794054" y="1689025"/>
                  <a:pt x="790810" y="1687226"/>
                </a:cubicBezTo>
                <a:cubicBezTo>
                  <a:pt x="788669" y="1637137"/>
                  <a:pt x="785474" y="1586605"/>
                  <a:pt x="790330" y="1536615"/>
                </a:cubicBezTo>
                <a:lnTo>
                  <a:pt x="834512" y="1516533"/>
                </a:lnTo>
                <a:close/>
                <a:moveTo>
                  <a:pt x="497136" y="1462311"/>
                </a:moveTo>
                <a:lnTo>
                  <a:pt x="509187" y="1462249"/>
                </a:lnTo>
                <a:lnTo>
                  <a:pt x="516979" y="1462614"/>
                </a:lnTo>
                <a:lnTo>
                  <a:pt x="517217" y="1470342"/>
                </a:lnTo>
                <a:lnTo>
                  <a:pt x="517217" y="1474360"/>
                </a:lnTo>
                <a:cubicBezTo>
                  <a:pt x="517217" y="1478987"/>
                  <a:pt x="515820" y="1480385"/>
                  <a:pt x="511193" y="1480385"/>
                </a:cubicBezTo>
                <a:lnTo>
                  <a:pt x="497136" y="1480385"/>
                </a:lnTo>
                <a:lnTo>
                  <a:pt x="497136" y="1462311"/>
                </a:lnTo>
                <a:close/>
                <a:moveTo>
                  <a:pt x="527259" y="1462311"/>
                </a:moveTo>
                <a:cubicBezTo>
                  <a:pt x="533375" y="1462161"/>
                  <a:pt x="534578" y="1461404"/>
                  <a:pt x="539307" y="1460302"/>
                </a:cubicBezTo>
                <a:lnTo>
                  <a:pt x="539233" y="1476020"/>
                </a:lnTo>
                <a:lnTo>
                  <a:pt x="527259" y="1478375"/>
                </a:lnTo>
                <a:lnTo>
                  <a:pt x="527259" y="1462311"/>
                </a:lnTo>
                <a:close/>
                <a:moveTo>
                  <a:pt x="485243" y="1464318"/>
                </a:moveTo>
                <a:cubicBezTo>
                  <a:pt x="486291" y="1467950"/>
                  <a:pt x="487094" y="1468206"/>
                  <a:pt x="487094" y="1472351"/>
                </a:cubicBezTo>
                <a:lnTo>
                  <a:pt x="487094" y="1482393"/>
                </a:lnTo>
                <a:lnTo>
                  <a:pt x="471028" y="1482393"/>
                </a:lnTo>
                <a:cubicBezTo>
                  <a:pt x="470384" y="1474647"/>
                  <a:pt x="469020" y="1474485"/>
                  <a:pt x="469020" y="1464318"/>
                </a:cubicBezTo>
                <a:lnTo>
                  <a:pt x="485243" y="1464318"/>
                </a:lnTo>
                <a:close/>
                <a:moveTo>
                  <a:pt x="515208" y="1452269"/>
                </a:moveTo>
                <a:lnTo>
                  <a:pt x="497136" y="1452269"/>
                </a:lnTo>
                <a:cubicBezTo>
                  <a:pt x="496171" y="1447152"/>
                  <a:pt x="495127" y="1447000"/>
                  <a:pt x="495127" y="1442227"/>
                </a:cubicBezTo>
                <a:lnTo>
                  <a:pt x="495127" y="1434193"/>
                </a:lnTo>
                <a:lnTo>
                  <a:pt x="515208" y="1434193"/>
                </a:lnTo>
                <a:lnTo>
                  <a:pt x="515208" y="1452269"/>
                </a:lnTo>
                <a:close/>
                <a:moveTo>
                  <a:pt x="475046" y="1436202"/>
                </a:moveTo>
                <a:cubicBezTo>
                  <a:pt x="480638" y="1436202"/>
                  <a:pt x="485085" y="1431646"/>
                  <a:pt x="485085" y="1440218"/>
                </a:cubicBezTo>
                <a:lnTo>
                  <a:pt x="485085" y="1452269"/>
                </a:lnTo>
                <a:cubicBezTo>
                  <a:pt x="477348" y="1452913"/>
                  <a:pt x="478611" y="1454276"/>
                  <a:pt x="469311" y="1454232"/>
                </a:cubicBezTo>
                <a:lnTo>
                  <a:pt x="467011" y="1436202"/>
                </a:lnTo>
                <a:lnTo>
                  <a:pt x="475046" y="1436202"/>
                </a:lnTo>
                <a:close/>
                <a:moveTo>
                  <a:pt x="539307" y="1450260"/>
                </a:moveTo>
                <a:lnTo>
                  <a:pt x="527259" y="1450260"/>
                </a:lnTo>
                <a:cubicBezTo>
                  <a:pt x="526294" y="1445143"/>
                  <a:pt x="525250" y="1444990"/>
                  <a:pt x="525250" y="1440218"/>
                </a:cubicBezTo>
                <a:lnTo>
                  <a:pt x="525250" y="1432185"/>
                </a:lnTo>
                <a:lnTo>
                  <a:pt x="539307" y="1432185"/>
                </a:lnTo>
                <a:lnTo>
                  <a:pt x="539307" y="1450260"/>
                </a:lnTo>
                <a:close/>
                <a:moveTo>
                  <a:pt x="469020" y="1412102"/>
                </a:moveTo>
                <a:cubicBezTo>
                  <a:pt x="476949" y="1412102"/>
                  <a:pt x="477170" y="1411472"/>
                  <a:pt x="483077" y="1410096"/>
                </a:cubicBezTo>
                <a:lnTo>
                  <a:pt x="483077" y="1424154"/>
                </a:lnTo>
                <a:lnTo>
                  <a:pt x="467011" y="1424154"/>
                </a:lnTo>
                <a:cubicBezTo>
                  <a:pt x="468673" y="1418157"/>
                  <a:pt x="468876" y="1419773"/>
                  <a:pt x="469020" y="1412102"/>
                </a:cubicBezTo>
                <a:close/>
                <a:moveTo>
                  <a:pt x="537298" y="1404069"/>
                </a:moveTo>
                <a:lnTo>
                  <a:pt x="537298" y="1422144"/>
                </a:lnTo>
                <a:lnTo>
                  <a:pt x="525250" y="1422144"/>
                </a:lnTo>
                <a:lnTo>
                  <a:pt x="525373" y="1414102"/>
                </a:lnTo>
                <a:lnTo>
                  <a:pt x="524724" y="1406498"/>
                </a:lnTo>
                <a:lnTo>
                  <a:pt x="537298" y="1404069"/>
                </a:lnTo>
                <a:close/>
                <a:moveTo>
                  <a:pt x="495127" y="1408087"/>
                </a:moveTo>
                <a:lnTo>
                  <a:pt x="513202" y="1408087"/>
                </a:lnTo>
                <a:lnTo>
                  <a:pt x="513202" y="1422144"/>
                </a:lnTo>
                <a:lnTo>
                  <a:pt x="507175" y="1422144"/>
                </a:lnTo>
                <a:cubicBezTo>
                  <a:pt x="502541" y="1422144"/>
                  <a:pt x="500299" y="1423752"/>
                  <a:pt x="495127" y="1424154"/>
                </a:cubicBezTo>
                <a:lnTo>
                  <a:pt x="495127" y="1408087"/>
                </a:lnTo>
                <a:close/>
                <a:moveTo>
                  <a:pt x="456971" y="1398045"/>
                </a:moveTo>
                <a:cubicBezTo>
                  <a:pt x="456971" y="1432686"/>
                  <a:pt x="457209" y="1463034"/>
                  <a:pt x="458980" y="1498460"/>
                </a:cubicBezTo>
                <a:lnTo>
                  <a:pt x="506815" y="1494080"/>
                </a:lnTo>
                <a:cubicBezTo>
                  <a:pt x="520023" y="1492595"/>
                  <a:pt x="533900" y="1490427"/>
                  <a:pt x="549349" y="1490427"/>
                </a:cubicBezTo>
                <a:lnTo>
                  <a:pt x="551281" y="1426082"/>
                </a:lnTo>
                <a:cubicBezTo>
                  <a:pt x="551669" y="1386598"/>
                  <a:pt x="568497" y="1388222"/>
                  <a:pt x="508986" y="1393826"/>
                </a:cubicBezTo>
                <a:cubicBezTo>
                  <a:pt x="499413" y="1394726"/>
                  <a:pt x="491842" y="1393777"/>
                  <a:pt x="482204" y="1395163"/>
                </a:cubicBezTo>
                <a:cubicBezTo>
                  <a:pt x="474984" y="1396200"/>
                  <a:pt x="462732" y="1397915"/>
                  <a:pt x="456971" y="1398045"/>
                </a:cubicBezTo>
                <a:close/>
                <a:moveTo>
                  <a:pt x="930904" y="1420136"/>
                </a:moveTo>
                <a:lnTo>
                  <a:pt x="946970" y="1420136"/>
                </a:lnTo>
                <a:lnTo>
                  <a:pt x="946970" y="1438209"/>
                </a:lnTo>
                <a:lnTo>
                  <a:pt x="930904" y="1438209"/>
                </a:lnTo>
                <a:lnTo>
                  <a:pt x="930904" y="1420136"/>
                </a:lnTo>
                <a:close/>
                <a:moveTo>
                  <a:pt x="999183" y="1418127"/>
                </a:moveTo>
                <a:cubicBezTo>
                  <a:pt x="999183" y="1430785"/>
                  <a:pt x="1002446" y="1433420"/>
                  <a:pt x="989141" y="1434193"/>
                </a:cubicBezTo>
                <a:cubicBezTo>
                  <a:pt x="989141" y="1426541"/>
                  <a:pt x="987991" y="1424585"/>
                  <a:pt x="987133" y="1418127"/>
                </a:cubicBezTo>
                <a:lnTo>
                  <a:pt x="999183" y="1418127"/>
                </a:lnTo>
                <a:close/>
                <a:moveTo>
                  <a:pt x="977091" y="1418127"/>
                </a:moveTo>
                <a:lnTo>
                  <a:pt x="977091" y="1436202"/>
                </a:lnTo>
                <a:lnTo>
                  <a:pt x="959480" y="1436142"/>
                </a:lnTo>
                <a:lnTo>
                  <a:pt x="957007" y="1420106"/>
                </a:lnTo>
                <a:lnTo>
                  <a:pt x="977091" y="1418127"/>
                </a:lnTo>
                <a:close/>
                <a:moveTo>
                  <a:pt x="957010" y="1390011"/>
                </a:moveTo>
                <a:lnTo>
                  <a:pt x="974671" y="1390067"/>
                </a:lnTo>
                <a:lnTo>
                  <a:pt x="977091" y="1408087"/>
                </a:lnTo>
                <a:lnTo>
                  <a:pt x="957010" y="1408087"/>
                </a:lnTo>
                <a:lnTo>
                  <a:pt x="957010" y="1390011"/>
                </a:lnTo>
                <a:close/>
                <a:moveTo>
                  <a:pt x="928896" y="1392020"/>
                </a:moveTo>
                <a:lnTo>
                  <a:pt x="944961" y="1392020"/>
                </a:lnTo>
                <a:cubicBezTo>
                  <a:pt x="944961" y="1401834"/>
                  <a:pt x="950803" y="1410096"/>
                  <a:pt x="940944" y="1410096"/>
                </a:cubicBezTo>
                <a:lnTo>
                  <a:pt x="928896" y="1410096"/>
                </a:lnTo>
                <a:lnTo>
                  <a:pt x="928896" y="1392020"/>
                </a:lnTo>
                <a:close/>
                <a:moveTo>
                  <a:pt x="987290" y="1388102"/>
                </a:moveTo>
                <a:lnTo>
                  <a:pt x="999183" y="1388002"/>
                </a:lnTo>
                <a:lnTo>
                  <a:pt x="999183" y="1406078"/>
                </a:lnTo>
                <a:lnTo>
                  <a:pt x="987103" y="1406078"/>
                </a:lnTo>
                <a:lnTo>
                  <a:pt x="987290" y="1388102"/>
                </a:lnTo>
                <a:close/>
                <a:moveTo>
                  <a:pt x="928896" y="1381978"/>
                </a:moveTo>
                <a:cubicBezTo>
                  <a:pt x="928896" y="1374573"/>
                  <a:pt x="927120" y="1367920"/>
                  <a:pt x="934920" y="1367920"/>
                </a:cubicBezTo>
                <a:lnTo>
                  <a:pt x="944961" y="1367920"/>
                </a:lnTo>
                <a:lnTo>
                  <a:pt x="944961" y="1379969"/>
                </a:lnTo>
                <a:lnTo>
                  <a:pt x="938937" y="1379969"/>
                </a:lnTo>
                <a:cubicBezTo>
                  <a:pt x="933474" y="1379969"/>
                  <a:pt x="932313" y="1380449"/>
                  <a:pt x="928896" y="1381978"/>
                </a:cubicBezTo>
                <a:close/>
                <a:moveTo>
                  <a:pt x="991150" y="1361896"/>
                </a:moveTo>
                <a:cubicBezTo>
                  <a:pt x="995616" y="1361896"/>
                  <a:pt x="999183" y="1357077"/>
                  <a:pt x="999183" y="1365911"/>
                </a:cubicBezTo>
                <a:lnTo>
                  <a:pt x="999183" y="1377962"/>
                </a:lnTo>
                <a:lnTo>
                  <a:pt x="993157" y="1377993"/>
                </a:lnTo>
                <a:lnTo>
                  <a:pt x="985248" y="1377805"/>
                </a:lnTo>
                <a:lnTo>
                  <a:pt x="985126" y="1369929"/>
                </a:lnTo>
                <a:lnTo>
                  <a:pt x="985126" y="1361896"/>
                </a:lnTo>
                <a:lnTo>
                  <a:pt x="991150" y="1361896"/>
                </a:lnTo>
                <a:close/>
                <a:moveTo>
                  <a:pt x="955003" y="1365911"/>
                </a:moveTo>
                <a:cubicBezTo>
                  <a:pt x="962831" y="1362963"/>
                  <a:pt x="965597" y="1363902"/>
                  <a:pt x="975084" y="1363902"/>
                </a:cubicBezTo>
                <a:lnTo>
                  <a:pt x="975084" y="1377962"/>
                </a:lnTo>
                <a:cubicBezTo>
                  <a:pt x="957617" y="1380595"/>
                  <a:pt x="955003" y="1384742"/>
                  <a:pt x="955003" y="1365911"/>
                </a:cubicBezTo>
                <a:close/>
                <a:moveTo>
                  <a:pt x="918854" y="1353863"/>
                </a:moveTo>
                <a:cubicBezTo>
                  <a:pt x="915213" y="1378203"/>
                  <a:pt x="916847" y="1399666"/>
                  <a:pt x="916847" y="1426160"/>
                </a:cubicBezTo>
                <a:lnTo>
                  <a:pt x="918854" y="1454276"/>
                </a:lnTo>
                <a:cubicBezTo>
                  <a:pt x="951009" y="1454276"/>
                  <a:pt x="986606" y="1446245"/>
                  <a:pt x="1009222" y="1446245"/>
                </a:cubicBezTo>
                <a:lnTo>
                  <a:pt x="1013240" y="1347838"/>
                </a:lnTo>
                <a:lnTo>
                  <a:pt x="953288" y="1350138"/>
                </a:lnTo>
                <a:cubicBezTo>
                  <a:pt x="943945" y="1351168"/>
                  <a:pt x="929796" y="1353735"/>
                  <a:pt x="918854" y="1353863"/>
                </a:cubicBezTo>
                <a:close/>
                <a:moveTo>
                  <a:pt x="796356" y="1434193"/>
                </a:moveTo>
                <a:lnTo>
                  <a:pt x="796335" y="1453068"/>
                </a:lnTo>
                <a:lnTo>
                  <a:pt x="788323" y="1454276"/>
                </a:lnTo>
                <a:lnTo>
                  <a:pt x="780290" y="1454276"/>
                </a:lnTo>
                <a:lnTo>
                  <a:pt x="780332" y="1436452"/>
                </a:lnTo>
                <a:lnTo>
                  <a:pt x="796356" y="1434193"/>
                </a:lnTo>
                <a:close/>
                <a:moveTo>
                  <a:pt x="807795" y="1434193"/>
                </a:moveTo>
                <a:lnTo>
                  <a:pt x="826479" y="1434193"/>
                </a:lnTo>
                <a:cubicBezTo>
                  <a:pt x="826479" y="1442815"/>
                  <a:pt x="825664" y="1443947"/>
                  <a:pt x="828485" y="1450260"/>
                </a:cubicBezTo>
                <a:cubicBezTo>
                  <a:pt x="817818" y="1450260"/>
                  <a:pt x="816329" y="1451608"/>
                  <a:pt x="808522" y="1452267"/>
                </a:cubicBezTo>
                <a:lnTo>
                  <a:pt x="807795" y="1434193"/>
                </a:lnTo>
                <a:close/>
                <a:moveTo>
                  <a:pt x="838527" y="1432185"/>
                </a:moveTo>
                <a:lnTo>
                  <a:pt x="848573" y="1432185"/>
                </a:lnTo>
                <a:lnTo>
                  <a:pt x="848903" y="1442229"/>
                </a:lnTo>
                <a:lnTo>
                  <a:pt x="848569" y="1448251"/>
                </a:lnTo>
                <a:lnTo>
                  <a:pt x="838527" y="1448251"/>
                </a:lnTo>
                <a:lnTo>
                  <a:pt x="838527" y="1432185"/>
                </a:lnTo>
                <a:close/>
                <a:moveTo>
                  <a:pt x="778281" y="1406078"/>
                </a:moveTo>
                <a:lnTo>
                  <a:pt x="794121" y="1406110"/>
                </a:lnTo>
                <a:lnTo>
                  <a:pt x="796356" y="1424154"/>
                </a:lnTo>
                <a:lnTo>
                  <a:pt x="778281" y="1424154"/>
                </a:lnTo>
                <a:lnTo>
                  <a:pt x="778281" y="1406078"/>
                </a:lnTo>
                <a:close/>
                <a:moveTo>
                  <a:pt x="836518" y="1404069"/>
                </a:moveTo>
                <a:lnTo>
                  <a:pt x="848569" y="1404069"/>
                </a:lnTo>
                <a:lnTo>
                  <a:pt x="848569" y="1422144"/>
                </a:lnTo>
                <a:lnTo>
                  <a:pt x="836518" y="1422144"/>
                </a:lnTo>
                <a:lnTo>
                  <a:pt x="836518" y="1404069"/>
                </a:lnTo>
                <a:close/>
                <a:moveTo>
                  <a:pt x="824470" y="1404069"/>
                </a:moveTo>
                <a:cubicBezTo>
                  <a:pt x="824470" y="1414162"/>
                  <a:pt x="826276" y="1413063"/>
                  <a:pt x="826479" y="1422144"/>
                </a:cubicBezTo>
                <a:lnTo>
                  <a:pt x="814428" y="1422144"/>
                </a:lnTo>
                <a:cubicBezTo>
                  <a:pt x="809674" y="1422144"/>
                  <a:pt x="806395" y="1427238"/>
                  <a:pt x="806395" y="1418127"/>
                </a:cubicBezTo>
                <a:lnTo>
                  <a:pt x="806453" y="1406457"/>
                </a:lnTo>
                <a:lnTo>
                  <a:pt x="824470" y="1404069"/>
                </a:lnTo>
                <a:close/>
                <a:moveTo>
                  <a:pt x="778281" y="1383987"/>
                </a:moveTo>
                <a:cubicBezTo>
                  <a:pt x="786039" y="1383174"/>
                  <a:pt x="784963" y="1381978"/>
                  <a:pt x="794347" y="1381978"/>
                </a:cubicBezTo>
                <a:lnTo>
                  <a:pt x="794532" y="1388025"/>
                </a:lnTo>
                <a:lnTo>
                  <a:pt x="793454" y="1395359"/>
                </a:lnTo>
                <a:lnTo>
                  <a:pt x="786314" y="1396036"/>
                </a:lnTo>
                <a:lnTo>
                  <a:pt x="778281" y="1396036"/>
                </a:lnTo>
                <a:lnTo>
                  <a:pt x="778281" y="1383987"/>
                </a:lnTo>
                <a:close/>
                <a:moveTo>
                  <a:pt x="824470" y="1377962"/>
                </a:moveTo>
                <a:lnTo>
                  <a:pt x="824470" y="1394029"/>
                </a:lnTo>
                <a:lnTo>
                  <a:pt x="804389" y="1394029"/>
                </a:lnTo>
                <a:lnTo>
                  <a:pt x="804440" y="1380341"/>
                </a:lnTo>
                <a:lnTo>
                  <a:pt x="824470" y="1377962"/>
                </a:lnTo>
                <a:close/>
                <a:moveTo>
                  <a:pt x="834512" y="1375954"/>
                </a:moveTo>
                <a:lnTo>
                  <a:pt x="848569" y="1375954"/>
                </a:lnTo>
                <a:lnTo>
                  <a:pt x="848569" y="1392020"/>
                </a:lnTo>
                <a:lnTo>
                  <a:pt x="834512" y="1392020"/>
                </a:lnTo>
                <a:lnTo>
                  <a:pt x="834512" y="1375954"/>
                </a:lnTo>
                <a:close/>
                <a:moveTo>
                  <a:pt x="768240" y="1367920"/>
                </a:moveTo>
                <a:cubicBezTo>
                  <a:pt x="768039" y="1377002"/>
                  <a:pt x="766233" y="1375900"/>
                  <a:pt x="766233" y="1385993"/>
                </a:cubicBezTo>
                <a:lnTo>
                  <a:pt x="768240" y="1468334"/>
                </a:lnTo>
                <a:cubicBezTo>
                  <a:pt x="806896" y="1468334"/>
                  <a:pt x="817194" y="1463048"/>
                  <a:pt x="842575" y="1462353"/>
                </a:cubicBezTo>
                <a:cubicBezTo>
                  <a:pt x="868271" y="1461648"/>
                  <a:pt x="858283" y="1463923"/>
                  <a:pt x="860788" y="1434281"/>
                </a:cubicBezTo>
                <a:cubicBezTo>
                  <a:pt x="863422" y="1403134"/>
                  <a:pt x="862626" y="1393918"/>
                  <a:pt x="862626" y="1361896"/>
                </a:cubicBezTo>
                <a:cubicBezTo>
                  <a:pt x="837095" y="1361896"/>
                  <a:pt x="789441" y="1367920"/>
                  <a:pt x="768240" y="1367920"/>
                </a:cubicBezTo>
                <a:close/>
                <a:moveTo>
                  <a:pt x="340498" y="1478375"/>
                </a:moveTo>
                <a:cubicBezTo>
                  <a:pt x="341123" y="1478189"/>
                  <a:pt x="352382" y="1476369"/>
                  <a:pt x="352546" y="1476369"/>
                </a:cubicBezTo>
                <a:lnTo>
                  <a:pt x="360579" y="1476369"/>
                </a:lnTo>
                <a:lnTo>
                  <a:pt x="360579" y="1494442"/>
                </a:lnTo>
                <a:lnTo>
                  <a:pt x="342691" y="1494412"/>
                </a:lnTo>
                <a:lnTo>
                  <a:pt x="340498" y="1478375"/>
                </a:lnTo>
                <a:close/>
                <a:moveTo>
                  <a:pt x="382669" y="1490427"/>
                </a:moveTo>
                <a:cubicBezTo>
                  <a:pt x="378090" y="1491493"/>
                  <a:pt x="378051" y="1491983"/>
                  <a:pt x="372627" y="1492433"/>
                </a:cubicBezTo>
                <a:cubicBezTo>
                  <a:pt x="371983" y="1484696"/>
                  <a:pt x="370620" y="1485958"/>
                  <a:pt x="370620" y="1476369"/>
                </a:cubicBezTo>
                <a:lnTo>
                  <a:pt x="382669" y="1476369"/>
                </a:lnTo>
                <a:lnTo>
                  <a:pt x="382669" y="1490427"/>
                </a:lnTo>
                <a:close/>
                <a:moveTo>
                  <a:pt x="314847" y="1496407"/>
                </a:moveTo>
                <a:lnTo>
                  <a:pt x="312381" y="1478375"/>
                </a:lnTo>
                <a:lnTo>
                  <a:pt x="330456" y="1478375"/>
                </a:lnTo>
                <a:lnTo>
                  <a:pt x="330456" y="1496451"/>
                </a:lnTo>
                <a:lnTo>
                  <a:pt x="314847" y="1496407"/>
                </a:lnTo>
                <a:close/>
                <a:moveTo>
                  <a:pt x="312381" y="1450260"/>
                </a:moveTo>
                <a:lnTo>
                  <a:pt x="328447" y="1450260"/>
                </a:lnTo>
                <a:lnTo>
                  <a:pt x="328470" y="1458293"/>
                </a:lnTo>
                <a:lnTo>
                  <a:pt x="328447" y="1468334"/>
                </a:lnTo>
                <a:lnTo>
                  <a:pt x="312381" y="1468334"/>
                </a:lnTo>
                <a:lnTo>
                  <a:pt x="312381" y="1450260"/>
                </a:lnTo>
                <a:close/>
                <a:moveTo>
                  <a:pt x="370620" y="1446245"/>
                </a:moveTo>
                <a:lnTo>
                  <a:pt x="382669" y="1446245"/>
                </a:lnTo>
                <a:lnTo>
                  <a:pt x="382669" y="1464318"/>
                </a:lnTo>
                <a:lnTo>
                  <a:pt x="370620" y="1464318"/>
                </a:lnTo>
                <a:lnTo>
                  <a:pt x="370620" y="1446245"/>
                </a:lnTo>
                <a:close/>
                <a:moveTo>
                  <a:pt x="340498" y="1448251"/>
                </a:moveTo>
                <a:lnTo>
                  <a:pt x="358570" y="1448251"/>
                </a:lnTo>
                <a:lnTo>
                  <a:pt x="358570" y="1458293"/>
                </a:lnTo>
                <a:cubicBezTo>
                  <a:pt x="358570" y="1463200"/>
                  <a:pt x="363024" y="1466327"/>
                  <a:pt x="354555" y="1466327"/>
                </a:cubicBezTo>
                <a:lnTo>
                  <a:pt x="340498" y="1466327"/>
                </a:lnTo>
                <a:lnTo>
                  <a:pt x="340498" y="1448251"/>
                </a:lnTo>
                <a:close/>
                <a:moveTo>
                  <a:pt x="312381" y="1432185"/>
                </a:moveTo>
                <a:cubicBezTo>
                  <a:pt x="312381" y="1423221"/>
                  <a:pt x="318858" y="1426086"/>
                  <a:pt x="328447" y="1426160"/>
                </a:cubicBezTo>
                <a:lnTo>
                  <a:pt x="328447" y="1438209"/>
                </a:lnTo>
                <a:lnTo>
                  <a:pt x="312381" y="1438209"/>
                </a:lnTo>
                <a:lnTo>
                  <a:pt x="312381" y="1432185"/>
                </a:lnTo>
                <a:close/>
                <a:moveTo>
                  <a:pt x="368612" y="1420136"/>
                </a:moveTo>
                <a:cubicBezTo>
                  <a:pt x="377709" y="1420027"/>
                  <a:pt x="382669" y="1415582"/>
                  <a:pt x="382669" y="1424154"/>
                </a:cubicBezTo>
                <a:lnTo>
                  <a:pt x="382669" y="1436202"/>
                </a:lnTo>
                <a:lnTo>
                  <a:pt x="368612" y="1436202"/>
                </a:lnTo>
                <a:lnTo>
                  <a:pt x="368612" y="1420136"/>
                </a:lnTo>
                <a:close/>
                <a:moveTo>
                  <a:pt x="338489" y="1428169"/>
                </a:moveTo>
                <a:cubicBezTo>
                  <a:pt x="338489" y="1420311"/>
                  <a:pt x="347995" y="1422144"/>
                  <a:pt x="358570" y="1422144"/>
                </a:cubicBezTo>
                <a:lnTo>
                  <a:pt x="358570" y="1436202"/>
                </a:lnTo>
                <a:cubicBezTo>
                  <a:pt x="349327" y="1436740"/>
                  <a:pt x="355213" y="1438209"/>
                  <a:pt x="338489" y="1438209"/>
                </a:cubicBezTo>
                <a:lnTo>
                  <a:pt x="338489" y="1428169"/>
                </a:lnTo>
                <a:close/>
                <a:moveTo>
                  <a:pt x="300638" y="1414416"/>
                </a:moveTo>
                <a:lnTo>
                  <a:pt x="300333" y="1474360"/>
                </a:lnTo>
                <a:cubicBezTo>
                  <a:pt x="300333" y="1490122"/>
                  <a:pt x="302342" y="1497197"/>
                  <a:pt x="302342" y="1512518"/>
                </a:cubicBezTo>
                <a:cubicBezTo>
                  <a:pt x="332497" y="1512518"/>
                  <a:pt x="363322" y="1504484"/>
                  <a:pt x="392710" y="1504484"/>
                </a:cubicBezTo>
                <a:cubicBezTo>
                  <a:pt x="396650" y="1474208"/>
                  <a:pt x="397107" y="1436405"/>
                  <a:pt x="396601" y="1404226"/>
                </a:cubicBezTo>
                <a:cubicBezTo>
                  <a:pt x="386014" y="1409211"/>
                  <a:pt x="315136" y="1405634"/>
                  <a:pt x="300638" y="1414416"/>
                </a:cubicBezTo>
                <a:close/>
                <a:moveTo>
                  <a:pt x="655781" y="1448251"/>
                </a:moveTo>
                <a:lnTo>
                  <a:pt x="675864" y="1448251"/>
                </a:lnTo>
                <a:lnTo>
                  <a:pt x="675864" y="1464318"/>
                </a:lnTo>
                <a:cubicBezTo>
                  <a:pt x="670323" y="1465066"/>
                  <a:pt x="669489" y="1466327"/>
                  <a:pt x="663816" y="1466327"/>
                </a:cubicBezTo>
                <a:lnTo>
                  <a:pt x="655781" y="1466327"/>
                </a:lnTo>
                <a:lnTo>
                  <a:pt x="655781" y="1448251"/>
                </a:lnTo>
                <a:close/>
                <a:moveTo>
                  <a:pt x="685904" y="1447789"/>
                </a:moveTo>
                <a:cubicBezTo>
                  <a:pt x="692872" y="1447838"/>
                  <a:pt x="690974" y="1446824"/>
                  <a:pt x="697954" y="1446245"/>
                </a:cubicBezTo>
                <a:lnTo>
                  <a:pt x="697954" y="1462311"/>
                </a:lnTo>
                <a:cubicBezTo>
                  <a:pt x="683200" y="1463038"/>
                  <a:pt x="685904" y="1467634"/>
                  <a:pt x="685904" y="1447789"/>
                </a:cubicBezTo>
                <a:close/>
                <a:moveTo>
                  <a:pt x="627667" y="1450260"/>
                </a:moveTo>
                <a:lnTo>
                  <a:pt x="645742" y="1450260"/>
                </a:lnTo>
                <a:lnTo>
                  <a:pt x="645742" y="1468334"/>
                </a:lnTo>
                <a:lnTo>
                  <a:pt x="629676" y="1468334"/>
                </a:lnTo>
                <a:cubicBezTo>
                  <a:pt x="629473" y="1459252"/>
                  <a:pt x="627667" y="1460353"/>
                  <a:pt x="627667" y="1450260"/>
                </a:cubicBezTo>
                <a:close/>
                <a:moveTo>
                  <a:pt x="627667" y="1422144"/>
                </a:moveTo>
                <a:cubicBezTo>
                  <a:pt x="635044" y="1421967"/>
                  <a:pt x="636141" y="1420184"/>
                  <a:pt x="643495" y="1420438"/>
                </a:cubicBezTo>
                <a:lnTo>
                  <a:pt x="643733" y="1428169"/>
                </a:lnTo>
                <a:lnTo>
                  <a:pt x="643675" y="1437867"/>
                </a:lnTo>
                <a:lnTo>
                  <a:pt x="627667" y="1440218"/>
                </a:lnTo>
                <a:lnTo>
                  <a:pt x="627616" y="1434195"/>
                </a:lnTo>
                <a:lnTo>
                  <a:pt x="627667" y="1422144"/>
                </a:lnTo>
                <a:close/>
                <a:moveTo>
                  <a:pt x="655781" y="1438209"/>
                </a:moveTo>
                <a:cubicBezTo>
                  <a:pt x="655534" y="1430305"/>
                  <a:pt x="653774" y="1430612"/>
                  <a:pt x="653774" y="1426160"/>
                </a:cubicBezTo>
                <a:lnTo>
                  <a:pt x="653774" y="1420136"/>
                </a:lnTo>
                <a:lnTo>
                  <a:pt x="673856" y="1420136"/>
                </a:lnTo>
                <a:lnTo>
                  <a:pt x="673856" y="1438209"/>
                </a:lnTo>
                <a:lnTo>
                  <a:pt x="655781" y="1438209"/>
                </a:lnTo>
                <a:close/>
                <a:moveTo>
                  <a:pt x="685904" y="1436202"/>
                </a:moveTo>
                <a:cubicBezTo>
                  <a:pt x="685657" y="1428296"/>
                  <a:pt x="683897" y="1428603"/>
                  <a:pt x="683897" y="1424154"/>
                </a:cubicBezTo>
                <a:lnTo>
                  <a:pt x="683897" y="1418127"/>
                </a:lnTo>
                <a:lnTo>
                  <a:pt x="697954" y="1418127"/>
                </a:lnTo>
                <a:lnTo>
                  <a:pt x="697954" y="1436202"/>
                </a:lnTo>
                <a:lnTo>
                  <a:pt x="685904" y="1436202"/>
                </a:lnTo>
                <a:close/>
                <a:moveTo>
                  <a:pt x="627667" y="1398045"/>
                </a:moveTo>
                <a:cubicBezTo>
                  <a:pt x="635596" y="1398045"/>
                  <a:pt x="635815" y="1397414"/>
                  <a:pt x="641724" y="1396036"/>
                </a:cubicBezTo>
                <a:lnTo>
                  <a:pt x="641724" y="1410096"/>
                </a:lnTo>
                <a:lnTo>
                  <a:pt x="627565" y="1410096"/>
                </a:lnTo>
                <a:lnTo>
                  <a:pt x="627667" y="1398045"/>
                </a:lnTo>
                <a:close/>
                <a:moveTo>
                  <a:pt x="695946" y="1390011"/>
                </a:moveTo>
                <a:lnTo>
                  <a:pt x="695946" y="1408087"/>
                </a:lnTo>
                <a:lnTo>
                  <a:pt x="683897" y="1408087"/>
                </a:lnTo>
                <a:lnTo>
                  <a:pt x="683934" y="1392198"/>
                </a:lnTo>
                <a:lnTo>
                  <a:pt x="695946" y="1390011"/>
                </a:lnTo>
                <a:close/>
                <a:moveTo>
                  <a:pt x="653774" y="1394029"/>
                </a:moveTo>
                <a:lnTo>
                  <a:pt x="663816" y="1394059"/>
                </a:lnTo>
                <a:lnTo>
                  <a:pt x="671847" y="1393872"/>
                </a:lnTo>
                <a:lnTo>
                  <a:pt x="671847" y="1408087"/>
                </a:lnTo>
                <a:lnTo>
                  <a:pt x="661807" y="1408087"/>
                </a:lnTo>
                <a:cubicBezTo>
                  <a:pt x="656718" y="1408087"/>
                  <a:pt x="658053" y="1408433"/>
                  <a:pt x="654128" y="1409638"/>
                </a:cubicBezTo>
                <a:lnTo>
                  <a:pt x="653774" y="1402060"/>
                </a:lnTo>
                <a:lnTo>
                  <a:pt x="653774" y="1394029"/>
                </a:lnTo>
                <a:close/>
                <a:moveTo>
                  <a:pt x="615619" y="1383987"/>
                </a:moveTo>
                <a:cubicBezTo>
                  <a:pt x="615619" y="1420473"/>
                  <a:pt x="614617" y="1446785"/>
                  <a:pt x="617625" y="1484400"/>
                </a:cubicBezTo>
                <a:cubicBezTo>
                  <a:pt x="636942" y="1484400"/>
                  <a:pt x="682332" y="1476369"/>
                  <a:pt x="707994" y="1476369"/>
                </a:cubicBezTo>
                <a:lnTo>
                  <a:pt x="712011" y="1392020"/>
                </a:lnTo>
                <a:cubicBezTo>
                  <a:pt x="712011" y="1368867"/>
                  <a:pt x="711674" y="1377311"/>
                  <a:pt x="694029" y="1377997"/>
                </a:cubicBezTo>
                <a:lnTo>
                  <a:pt x="615619" y="1383987"/>
                </a:lnTo>
                <a:close/>
                <a:moveTo>
                  <a:pt x="483077" y="108722"/>
                </a:moveTo>
                <a:cubicBezTo>
                  <a:pt x="483077" y="113590"/>
                  <a:pt x="485072" y="124401"/>
                  <a:pt x="486247" y="129654"/>
                </a:cubicBezTo>
                <a:cubicBezTo>
                  <a:pt x="488205" y="138415"/>
                  <a:pt x="490579" y="139754"/>
                  <a:pt x="491112" y="148889"/>
                </a:cubicBezTo>
                <a:cubicBezTo>
                  <a:pt x="473289" y="152107"/>
                  <a:pt x="446272" y="174732"/>
                  <a:pt x="436574" y="186728"/>
                </a:cubicBezTo>
                <a:cubicBezTo>
                  <a:pt x="414348" y="214224"/>
                  <a:pt x="401766" y="245238"/>
                  <a:pt x="412974" y="281253"/>
                </a:cubicBezTo>
                <a:cubicBezTo>
                  <a:pt x="415745" y="290157"/>
                  <a:pt x="421097" y="297026"/>
                  <a:pt x="422833" y="303526"/>
                </a:cubicBezTo>
                <a:cubicBezTo>
                  <a:pt x="376621" y="314294"/>
                  <a:pt x="357806" y="388600"/>
                  <a:pt x="392710" y="411975"/>
                </a:cubicBezTo>
                <a:cubicBezTo>
                  <a:pt x="378988" y="441601"/>
                  <a:pt x="378651" y="445517"/>
                  <a:pt x="378651" y="478248"/>
                </a:cubicBezTo>
                <a:cubicBezTo>
                  <a:pt x="378651" y="507310"/>
                  <a:pt x="406756" y="558034"/>
                  <a:pt x="450197" y="539758"/>
                </a:cubicBezTo>
                <a:cubicBezTo>
                  <a:pt x="465591" y="533283"/>
                  <a:pt x="476431" y="518304"/>
                  <a:pt x="483786" y="503053"/>
                </a:cubicBezTo>
                <a:cubicBezTo>
                  <a:pt x="493790" y="482310"/>
                  <a:pt x="493118" y="469335"/>
                  <a:pt x="493118" y="440091"/>
                </a:cubicBezTo>
                <a:cubicBezTo>
                  <a:pt x="520353" y="437823"/>
                  <a:pt x="570769" y="399952"/>
                  <a:pt x="553971" y="349110"/>
                </a:cubicBezTo>
                <a:cubicBezTo>
                  <a:pt x="551441" y="341451"/>
                  <a:pt x="548566" y="337754"/>
                  <a:pt x="545331" y="331642"/>
                </a:cubicBezTo>
                <a:cubicBezTo>
                  <a:pt x="584385" y="322544"/>
                  <a:pt x="625767" y="283656"/>
                  <a:pt x="636217" y="239779"/>
                </a:cubicBezTo>
                <a:cubicBezTo>
                  <a:pt x="637189" y="235699"/>
                  <a:pt x="636122" y="218616"/>
                  <a:pt x="639584" y="215028"/>
                </a:cubicBezTo>
                <a:cubicBezTo>
                  <a:pt x="641895" y="212633"/>
                  <a:pt x="656624" y="210493"/>
                  <a:pt x="660071" y="209417"/>
                </a:cubicBezTo>
                <a:cubicBezTo>
                  <a:pt x="666943" y="207272"/>
                  <a:pt x="671969" y="205501"/>
                  <a:pt x="679143" y="202376"/>
                </a:cubicBezTo>
                <a:cubicBezTo>
                  <a:pt x="700693" y="192990"/>
                  <a:pt x="723693" y="172217"/>
                  <a:pt x="734579" y="151429"/>
                </a:cubicBezTo>
                <a:cubicBezTo>
                  <a:pt x="773876" y="76390"/>
                  <a:pt x="703579" y="950"/>
                  <a:pt x="615646" y="178"/>
                </a:cubicBezTo>
                <a:cubicBezTo>
                  <a:pt x="579458" y="-140"/>
                  <a:pt x="544084" y="13929"/>
                  <a:pt x="524770" y="29917"/>
                </a:cubicBezTo>
                <a:cubicBezTo>
                  <a:pt x="501666" y="49041"/>
                  <a:pt x="483077" y="75901"/>
                  <a:pt x="483077" y="108722"/>
                </a:cubicBezTo>
                <a:close/>
                <a:moveTo>
                  <a:pt x="503160" y="1693262"/>
                </a:moveTo>
                <a:cubicBezTo>
                  <a:pt x="503160" y="1665816"/>
                  <a:pt x="503160" y="1638370"/>
                  <a:pt x="503160" y="1610924"/>
                </a:cubicBezTo>
                <a:cubicBezTo>
                  <a:pt x="503160" y="1582691"/>
                  <a:pt x="505169" y="1561341"/>
                  <a:pt x="505169" y="1532600"/>
                </a:cubicBezTo>
                <a:cubicBezTo>
                  <a:pt x="512177" y="1534263"/>
                  <a:pt x="541316" y="1542506"/>
                  <a:pt x="541316" y="1550676"/>
                </a:cubicBezTo>
                <a:lnTo>
                  <a:pt x="541316" y="1624982"/>
                </a:lnTo>
                <a:cubicBezTo>
                  <a:pt x="541316" y="1629729"/>
                  <a:pt x="539587" y="1631942"/>
                  <a:pt x="539284" y="1639003"/>
                </a:cubicBezTo>
                <a:lnTo>
                  <a:pt x="539307" y="1685231"/>
                </a:lnTo>
                <a:cubicBezTo>
                  <a:pt x="533216" y="1686044"/>
                  <a:pt x="506640" y="1691595"/>
                  <a:pt x="503160" y="1693262"/>
                </a:cubicBezTo>
                <a:close/>
                <a:moveTo>
                  <a:pt x="567421" y="1572764"/>
                </a:moveTo>
                <a:cubicBezTo>
                  <a:pt x="597994" y="1572741"/>
                  <a:pt x="745194" y="1571213"/>
                  <a:pt x="763458" y="1573533"/>
                </a:cubicBezTo>
                <a:cubicBezTo>
                  <a:pt x="760149" y="1580985"/>
                  <a:pt x="764224" y="1602039"/>
                  <a:pt x="764224" y="1612931"/>
                </a:cubicBezTo>
                <a:lnTo>
                  <a:pt x="764224" y="1717362"/>
                </a:lnTo>
                <a:cubicBezTo>
                  <a:pt x="724177" y="1717382"/>
                  <a:pt x="596323" y="1719135"/>
                  <a:pt x="565877" y="1716900"/>
                </a:cubicBezTo>
                <a:cubicBezTo>
                  <a:pt x="565754" y="1709084"/>
                  <a:pt x="567421" y="1706419"/>
                  <a:pt x="567421" y="1697280"/>
                </a:cubicBezTo>
                <a:lnTo>
                  <a:pt x="567421" y="1572764"/>
                </a:lnTo>
                <a:close/>
                <a:moveTo>
                  <a:pt x="353472" y="1386977"/>
                </a:moveTo>
                <a:cubicBezTo>
                  <a:pt x="387208" y="1382440"/>
                  <a:pt x="420483" y="1379341"/>
                  <a:pt x="454605" y="1375596"/>
                </a:cubicBezTo>
                <a:cubicBezTo>
                  <a:pt x="486409" y="1372107"/>
                  <a:pt x="525259" y="1366757"/>
                  <a:pt x="557555" y="1364078"/>
                </a:cubicBezTo>
                <a:cubicBezTo>
                  <a:pt x="657109" y="1355814"/>
                  <a:pt x="767069" y="1341462"/>
                  <a:pt x="866512" y="1333626"/>
                </a:cubicBezTo>
                <a:lnTo>
                  <a:pt x="1019668" y="1318180"/>
                </a:lnTo>
                <a:cubicBezTo>
                  <a:pt x="1028858" y="1317127"/>
                  <a:pt x="1037681" y="1316298"/>
                  <a:pt x="1045441" y="1315774"/>
                </a:cubicBezTo>
                <a:cubicBezTo>
                  <a:pt x="1055857" y="1315072"/>
                  <a:pt x="1060664" y="1313696"/>
                  <a:pt x="1071477" y="1313696"/>
                </a:cubicBezTo>
                <a:lnTo>
                  <a:pt x="1073486" y="1689246"/>
                </a:lnTo>
                <a:lnTo>
                  <a:pt x="854593" y="1689246"/>
                </a:lnTo>
                <a:cubicBezTo>
                  <a:pt x="854593" y="1618438"/>
                  <a:pt x="852584" y="1552363"/>
                  <a:pt x="852584" y="1480385"/>
                </a:cubicBezTo>
                <a:cubicBezTo>
                  <a:pt x="845285" y="1482333"/>
                  <a:pt x="848250" y="1482082"/>
                  <a:pt x="842962" y="1486827"/>
                </a:cubicBezTo>
                <a:cubicBezTo>
                  <a:pt x="824412" y="1503478"/>
                  <a:pt x="790080" y="1516633"/>
                  <a:pt x="766095" y="1522343"/>
                </a:cubicBezTo>
                <a:cubicBezTo>
                  <a:pt x="733418" y="1530122"/>
                  <a:pt x="685897" y="1536615"/>
                  <a:pt x="651766" y="1536615"/>
                </a:cubicBezTo>
                <a:lnTo>
                  <a:pt x="604362" y="1533801"/>
                </a:lnTo>
                <a:cubicBezTo>
                  <a:pt x="564179" y="1527996"/>
                  <a:pt x="526298" y="1525550"/>
                  <a:pt x="487639" y="1506530"/>
                </a:cubicBezTo>
                <a:cubicBezTo>
                  <a:pt x="483629" y="1563262"/>
                  <a:pt x="485185" y="1552502"/>
                  <a:pt x="487094" y="1606906"/>
                </a:cubicBezTo>
                <a:cubicBezTo>
                  <a:pt x="488159" y="1637236"/>
                  <a:pt x="486409" y="1630787"/>
                  <a:pt x="485085" y="1653097"/>
                </a:cubicBezTo>
                <a:lnTo>
                  <a:pt x="485085" y="1691255"/>
                </a:lnTo>
                <a:lnTo>
                  <a:pt x="115580" y="1691255"/>
                </a:lnTo>
                <a:cubicBezTo>
                  <a:pt x="104056" y="1691255"/>
                  <a:pt x="111184" y="1666495"/>
                  <a:pt x="111533" y="1657201"/>
                </a:cubicBezTo>
                <a:lnTo>
                  <a:pt x="111558" y="1574773"/>
                </a:lnTo>
                <a:cubicBezTo>
                  <a:pt x="111526" y="1560434"/>
                  <a:pt x="113560" y="1549650"/>
                  <a:pt x="113572" y="1536615"/>
                </a:cubicBezTo>
                <a:cubicBezTo>
                  <a:pt x="122293" y="1536615"/>
                  <a:pt x="131032" y="1536696"/>
                  <a:pt x="139746" y="1536685"/>
                </a:cubicBezTo>
                <a:lnTo>
                  <a:pt x="189902" y="1534630"/>
                </a:lnTo>
                <a:cubicBezTo>
                  <a:pt x="199073" y="1534678"/>
                  <a:pt x="209011" y="1532600"/>
                  <a:pt x="213980" y="1532600"/>
                </a:cubicBezTo>
                <a:lnTo>
                  <a:pt x="252138" y="1532600"/>
                </a:lnTo>
                <a:cubicBezTo>
                  <a:pt x="252138" y="1517919"/>
                  <a:pt x="254149" y="1520015"/>
                  <a:pt x="254144" y="1514524"/>
                </a:cubicBezTo>
                <a:lnTo>
                  <a:pt x="252138" y="1400053"/>
                </a:lnTo>
                <a:lnTo>
                  <a:pt x="353472" y="1386977"/>
                </a:lnTo>
                <a:close/>
                <a:moveTo>
                  <a:pt x="1525326" y="1693262"/>
                </a:moveTo>
                <a:cubicBezTo>
                  <a:pt x="1483462" y="1693262"/>
                  <a:pt x="1445926" y="1691255"/>
                  <a:pt x="1404835" y="1691255"/>
                </a:cubicBezTo>
                <a:cubicBezTo>
                  <a:pt x="1322280" y="1691255"/>
                  <a:pt x="1243200" y="1689246"/>
                  <a:pt x="1161846" y="1689246"/>
                </a:cubicBezTo>
                <a:cubicBezTo>
                  <a:pt x="1161846" y="1663581"/>
                  <a:pt x="1163409" y="1490277"/>
                  <a:pt x="1160954" y="1473245"/>
                </a:cubicBezTo>
                <a:cubicBezTo>
                  <a:pt x="1159735" y="1464784"/>
                  <a:pt x="1157708" y="1412638"/>
                  <a:pt x="1158440" y="1406690"/>
                </a:cubicBezTo>
                <a:cubicBezTo>
                  <a:pt x="1168738" y="1426788"/>
                  <a:pt x="1166083" y="1434872"/>
                  <a:pt x="1191146" y="1471164"/>
                </a:cubicBezTo>
                <a:cubicBezTo>
                  <a:pt x="1194753" y="1476383"/>
                  <a:pt x="1197686" y="1480170"/>
                  <a:pt x="1201544" y="1484867"/>
                </a:cubicBezTo>
                <a:lnTo>
                  <a:pt x="1223701" y="1510918"/>
                </a:lnTo>
                <a:cubicBezTo>
                  <a:pt x="1228111" y="1516058"/>
                  <a:pt x="1231364" y="1517023"/>
                  <a:pt x="1236668" y="1522020"/>
                </a:cubicBezTo>
                <a:cubicBezTo>
                  <a:pt x="1265516" y="1549202"/>
                  <a:pt x="1285295" y="1563013"/>
                  <a:pt x="1319331" y="1583968"/>
                </a:cubicBezTo>
                <a:lnTo>
                  <a:pt x="1384022" y="1617676"/>
                </a:lnTo>
                <a:cubicBezTo>
                  <a:pt x="1395904" y="1622973"/>
                  <a:pt x="1404743" y="1627460"/>
                  <a:pt x="1417604" y="1632355"/>
                </a:cubicBezTo>
                <a:cubicBezTo>
                  <a:pt x="1479500" y="1655915"/>
                  <a:pt x="1585787" y="1691255"/>
                  <a:pt x="1647827" y="1691255"/>
                </a:cubicBezTo>
                <a:lnTo>
                  <a:pt x="1647827" y="1693262"/>
                </a:lnTo>
                <a:cubicBezTo>
                  <a:pt x="1606993" y="1693262"/>
                  <a:pt x="1566161" y="1693262"/>
                  <a:pt x="1525326" y="1693262"/>
                </a:cubicBezTo>
                <a:close/>
                <a:moveTo>
                  <a:pt x="388693" y="1311689"/>
                </a:moveTo>
                <a:cubicBezTo>
                  <a:pt x="388693" y="1282387"/>
                  <a:pt x="390642" y="1258696"/>
                  <a:pt x="390644" y="1229285"/>
                </a:cubicBezTo>
                <a:cubicBezTo>
                  <a:pt x="390646" y="1215236"/>
                  <a:pt x="392740" y="1204843"/>
                  <a:pt x="392710" y="1189182"/>
                </a:cubicBezTo>
                <a:lnTo>
                  <a:pt x="406821" y="829752"/>
                </a:lnTo>
                <a:cubicBezTo>
                  <a:pt x="406733" y="774562"/>
                  <a:pt x="412792" y="723157"/>
                  <a:pt x="412792" y="668268"/>
                </a:cubicBezTo>
                <a:lnTo>
                  <a:pt x="414798" y="668268"/>
                </a:lnTo>
                <a:cubicBezTo>
                  <a:pt x="414798" y="821739"/>
                  <a:pt x="418816" y="976866"/>
                  <a:pt x="418816" y="1130943"/>
                </a:cubicBezTo>
                <a:cubicBezTo>
                  <a:pt x="418816" y="1152704"/>
                  <a:pt x="420824" y="1174855"/>
                  <a:pt x="420824" y="1195207"/>
                </a:cubicBezTo>
                <a:lnTo>
                  <a:pt x="420824" y="1305663"/>
                </a:lnTo>
                <a:cubicBezTo>
                  <a:pt x="420824" y="1318935"/>
                  <a:pt x="391002" y="1311955"/>
                  <a:pt x="388693" y="1311689"/>
                </a:cubicBezTo>
                <a:close/>
                <a:moveTo>
                  <a:pt x="1328526" y="1159058"/>
                </a:moveTo>
                <a:cubicBezTo>
                  <a:pt x="1333146" y="1155925"/>
                  <a:pt x="1333469" y="1153034"/>
                  <a:pt x="1340574" y="1153034"/>
                </a:cubicBezTo>
                <a:cubicBezTo>
                  <a:pt x="1350796" y="1153034"/>
                  <a:pt x="1355963" y="1152526"/>
                  <a:pt x="1365880" y="1155826"/>
                </a:cubicBezTo>
                <a:cubicBezTo>
                  <a:pt x="1373184" y="1158255"/>
                  <a:pt x="1374133" y="1158442"/>
                  <a:pt x="1376721" y="1163685"/>
                </a:cubicBezTo>
                <a:cubicBezTo>
                  <a:pt x="1380542" y="1169320"/>
                  <a:pt x="1380739" y="1415122"/>
                  <a:pt x="1380739" y="1448251"/>
                </a:cubicBezTo>
                <a:cubicBezTo>
                  <a:pt x="1362170" y="1446707"/>
                  <a:pt x="1343920" y="1431755"/>
                  <a:pt x="1328526" y="1428169"/>
                </a:cubicBezTo>
                <a:lnTo>
                  <a:pt x="1328526" y="1159058"/>
                </a:lnTo>
                <a:close/>
                <a:moveTo>
                  <a:pt x="203940" y="1377962"/>
                </a:moveTo>
                <a:cubicBezTo>
                  <a:pt x="206289" y="1367876"/>
                  <a:pt x="204541" y="1371298"/>
                  <a:pt x="211888" y="1369818"/>
                </a:cubicBezTo>
                <a:lnTo>
                  <a:pt x="755824" y="1301280"/>
                </a:lnTo>
                <a:cubicBezTo>
                  <a:pt x="853261" y="1289471"/>
                  <a:pt x="966497" y="1274938"/>
                  <a:pt x="1063980" y="1265572"/>
                </a:cubicBezTo>
                <a:cubicBezTo>
                  <a:pt x="1079879" y="1264043"/>
                  <a:pt x="1074444" y="1270585"/>
                  <a:pt x="1072874" y="1280953"/>
                </a:cubicBezTo>
                <a:cubicBezTo>
                  <a:pt x="999266" y="1289917"/>
                  <a:pt x="927771" y="1299853"/>
                  <a:pt x="856599" y="1307671"/>
                </a:cubicBezTo>
                <a:cubicBezTo>
                  <a:pt x="787409" y="1315271"/>
                  <a:pt x="711448" y="1327643"/>
                  <a:pt x="641555" y="1335619"/>
                </a:cubicBezTo>
                <a:cubicBezTo>
                  <a:pt x="623931" y="1337632"/>
                  <a:pt x="221029" y="1386162"/>
                  <a:pt x="203940" y="1377962"/>
                </a:cubicBezTo>
                <a:close/>
                <a:moveTo>
                  <a:pt x="1001190" y="1261480"/>
                </a:moveTo>
                <a:cubicBezTo>
                  <a:pt x="1002060" y="1215677"/>
                  <a:pt x="1014635" y="1219307"/>
                  <a:pt x="1041354" y="1219307"/>
                </a:cubicBezTo>
                <a:lnTo>
                  <a:pt x="1041354" y="1257465"/>
                </a:lnTo>
                <a:cubicBezTo>
                  <a:pt x="1029283" y="1257733"/>
                  <a:pt x="1026293" y="1261480"/>
                  <a:pt x="1001190" y="1261480"/>
                </a:cubicBezTo>
                <a:close/>
                <a:moveTo>
                  <a:pt x="1053405" y="1147007"/>
                </a:moveTo>
                <a:cubicBezTo>
                  <a:pt x="1060237" y="1145416"/>
                  <a:pt x="1064802" y="1142426"/>
                  <a:pt x="1072742" y="1140239"/>
                </a:cubicBezTo>
                <a:cubicBezTo>
                  <a:pt x="1101484" y="1132317"/>
                  <a:pt x="1121882" y="1139814"/>
                  <a:pt x="1147325" y="1145598"/>
                </a:cubicBezTo>
                <a:cubicBezTo>
                  <a:pt x="1149086" y="1173931"/>
                  <a:pt x="1147789" y="1246744"/>
                  <a:pt x="1147789" y="1279556"/>
                </a:cubicBezTo>
                <a:cubicBezTo>
                  <a:pt x="1147789" y="1284588"/>
                  <a:pt x="1146796" y="1285580"/>
                  <a:pt x="1141765" y="1285580"/>
                </a:cubicBezTo>
                <a:cubicBezTo>
                  <a:pt x="1102355" y="1285580"/>
                  <a:pt x="1101494" y="1255456"/>
                  <a:pt x="1069468" y="1255456"/>
                </a:cubicBezTo>
                <a:lnTo>
                  <a:pt x="1051396" y="1255456"/>
                </a:lnTo>
                <a:lnTo>
                  <a:pt x="1051396" y="1183158"/>
                </a:lnTo>
                <a:cubicBezTo>
                  <a:pt x="1051396" y="1175132"/>
                  <a:pt x="1053211" y="1174684"/>
                  <a:pt x="1053469" y="1165154"/>
                </a:cubicBezTo>
                <a:cubicBezTo>
                  <a:pt x="1053631" y="1159277"/>
                  <a:pt x="1053405" y="1152944"/>
                  <a:pt x="1053405" y="1147007"/>
                </a:cubicBezTo>
                <a:close/>
                <a:moveTo>
                  <a:pt x="645742" y="1108852"/>
                </a:moveTo>
                <a:cubicBezTo>
                  <a:pt x="654301" y="1107159"/>
                  <a:pt x="660893" y="1104349"/>
                  <a:pt x="669563" y="1102552"/>
                </a:cubicBezTo>
                <a:cubicBezTo>
                  <a:pt x="724942" y="1091079"/>
                  <a:pt x="750606" y="1106088"/>
                  <a:pt x="788323" y="1114876"/>
                </a:cubicBezTo>
                <a:cubicBezTo>
                  <a:pt x="788323" y="1138976"/>
                  <a:pt x="788323" y="1163074"/>
                  <a:pt x="788323" y="1187174"/>
                </a:cubicBezTo>
                <a:lnTo>
                  <a:pt x="786314" y="1289598"/>
                </a:lnTo>
                <a:cubicBezTo>
                  <a:pt x="772179" y="1289862"/>
                  <a:pt x="677912" y="1305663"/>
                  <a:pt x="643733" y="1305663"/>
                </a:cubicBezTo>
                <a:lnTo>
                  <a:pt x="645742" y="1108852"/>
                </a:lnTo>
                <a:close/>
                <a:moveTo>
                  <a:pt x="1170645" y="1290838"/>
                </a:moveTo>
                <a:cubicBezTo>
                  <a:pt x="1168900" y="1279921"/>
                  <a:pt x="1170137" y="1268472"/>
                  <a:pt x="1169941" y="1257384"/>
                </a:cubicBezTo>
                <a:cubicBezTo>
                  <a:pt x="1169745" y="1246314"/>
                  <a:pt x="1167789" y="1239680"/>
                  <a:pt x="1167842" y="1227364"/>
                </a:cubicBezTo>
                <a:cubicBezTo>
                  <a:pt x="1167937" y="1205270"/>
                  <a:pt x="1167870" y="1183163"/>
                  <a:pt x="1167870" y="1161067"/>
                </a:cubicBezTo>
                <a:cubicBezTo>
                  <a:pt x="1168939" y="1162603"/>
                  <a:pt x="1168823" y="1162108"/>
                  <a:pt x="1170024" y="1164946"/>
                </a:cubicBezTo>
                <a:lnTo>
                  <a:pt x="1175886" y="1191266"/>
                </a:lnTo>
                <a:cubicBezTo>
                  <a:pt x="1180802" y="1223233"/>
                  <a:pt x="1182008" y="1261577"/>
                  <a:pt x="1170645" y="1290838"/>
                </a:cubicBezTo>
                <a:close/>
                <a:moveTo>
                  <a:pt x="812422" y="1281562"/>
                </a:moveTo>
                <a:cubicBezTo>
                  <a:pt x="812422" y="1234626"/>
                  <a:pt x="807679" y="1171567"/>
                  <a:pt x="815197" y="1127694"/>
                </a:cubicBezTo>
                <a:cubicBezTo>
                  <a:pt x="829180" y="1158546"/>
                  <a:pt x="829681" y="1230360"/>
                  <a:pt x="819667" y="1266720"/>
                </a:cubicBezTo>
                <a:cubicBezTo>
                  <a:pt x="817645" y="1274067"/>
                  <a:pt x="817238" y="1278034"/>
                  <a:pt x="812422" y="1281562"/>
                </a:cubicBezTo>
                <a:close/>
                <a:moveTo>
                  <a:pt x="1029304" y="1118892"/>
                </a:moveTo>
                <a:cubicBezTo>
                  <a:pt x="1038165" y="1105658"/>
                  <a:pt x="1043702" y="1098747"/>
                  <a:pt x="1060154" y="1091492"/>
                </a:cubicBezTo>
                <a:cubicBezTo>
                  <a:pt x="1093121" y="1076954"/>
                  <a:pt x="1148546" y="1078750"/>
                  <a:pt x="1182684" y="1084020"/>
                </a:cubicBezTo>
                <a:cubicBezTo>
                  <a:pt x="1193257" y="1085650"/>
                  <a:pt x="1202841" y="1086622"/>
                  <a:pt x="1212050" y="1088767"/>
                </a:cubicBezTo>
                <a:lnTo>
                  <a:pt x="1212050" y="1112867"/>
                </a:lnTo>
                <a:cubicBezTo>
                  <a:pt x="1176212" y="1107462"/>
                  <a:pt x="1136475" y="1108852"/>
                  <a:pt x="1099591" y="1108852"/>
                </a:cubicBezTo>
                <a:cubicBezTo>
                  <a:pt x="1061680" y="1108852"/>
                  <a:pt x="1042927" y="1117933"/>
                  <a:pt x="1029304" y="1118892"/>
                </a:cubicBezTo>
                <a:close/>
                <a:moveTo>
                  <a:pt x="603568" y="1094792"/>
                </a:moveTo>
                <a:cubicBezTo>
                  <a:pt x="608041" y="1078048"/>
                  <a:pt x="634492" y="1064316"/>
                  <a:pt x="649969" y="1058897"/>
                </a:cubicBezTo>
                <a:cubicBezTo>
                  <a:pt x="661115" y="1054997"/>
                  <a:pt x="671159" y="1052466"/>
                  <a:pt x="683985" y="1050700"/>
                </a:cubicBezTo>
                <a:cubicBezTo>
                  <a:pt x="714916" y="1046437"/>
                  <a:pt x="718751" y="1046594"/>
                  <a:pt x="750167" y="1046594"/>
                </a:cubicBezTo>
                <a:cubicBezTo>
                  <a:pt x="756759" y="1046594"/>
                  <a:pt x="758108" y="1048346"/>
                  <a:pt x="766175" y="1048617"/>
                </a:cubicBezTo>
                <a:cubicBezTo>
                  <a:pt x="802611" y="1049834"/>
                  <a:pt x="837513" y="1056477"/>
                  <a:pt x="872665" y="1064667"/>
                </a:cubicBezTo>
                <a:lnTo>
                  <a:pt x="872665" y="1088767"/>
                </a:lnTo>
                <a:cubicBezTo>
                  <a:pt x="851164" y="1088767"/>
                  <a:pt x="835064" y="1085495"/>
                  <a:pt x="820462" y="1084745"/>
                </a:cubicBezTo>
                <a:cubicBezTo>
                  <a:pt x="814629" y="1084444"/>
                  <a:pt x="808314" y="1085119"/>
                  <a:pt x="802486" y="1084646"/>
                </a:cubicBezTo>
                <a:cubicBezTo>
                  <a:pt x="782775" y="1083040"/>
                  <a:pt x="756187" y="1081953"/>
                  <a:pt x="734111" y="1080768"/>
                </a:cubicBezTo>
                <a:cubicBezTo>
                  <a:pt x="719825" y="1080004"/>
                  <a:pt x="714228" y="1082856"/>
                  <a:pt x="700009" y="1082789"/>
                </a:cubicBezTo>
                <a:cubicBezTo>
                  <a:pt x="648053" y="1082553"/>
                  <a:pt x="611407" y="1094618"/>
                  <a:pt x="603568" y="1094792"/>
                </a:cubicBezTo>
                <a:close/>
                <a:moveTo>
                  <a:pt x="1059429" y="1076718"/>
                </a:moveTo>
                <a:cubicBezTo>
                  <a:pt x="1057914" y="1054667"/>
                  <a:pt x="1062486" y="1040842"/>
                  <a:pt x="1082913" y="1025898"/>
                </a:cubicBezTo>
                <a:cubicBezTo>
                  <a:pt x="1135032" y="987775"/>
                  <a:pt x="1208034" y="1006587"/>
                  <a:pt x="1208034" y="1072701"/>
                </a:cubicBezTo>
                <a:lnTo>
                  <a:pt x="1157830" y="1066676"/>
                </a:lnTo>
                <a:cubicBezTo>
                  <a:pt x="1088536" y="1066676"/>
                  <a:pt x="1077963" y="1075748"/>
                  <a:pt x="1059429" y="1076718"/>
                </a:cubicBezTo>
                <a:close/>
                <a:moveTo>
                  <a:pt x="649757" y="1040569"/>
                </a:moveTo>
                <a:cubicBezTo>
                  <a:pt x="651479" y="963303"/>
                  <a:pt x="821415" y="925424"/>
                  <a:pt x="830494" y="1034545"/>
                </a:cubicBezTo>
                <a:cubicBezTo>
                  <a:pt x="815742" y="1034531"/>
                  <a:pt x="800085" y="1029973"/>
                  <a:pt x="784358" y="1028498"/>
                </a:cubicBezTo>
                <a:cubicBezTo>
                  <a:pt x="747274" y="1025018"/>
                  <a:pt x="726897" y="1022166"/>
                  <a:pt x="688171" y="1028768"/>
                </a:cubicBezTo>
                <a:cubicBezTo>
                  <a:pt x="674585" y="1031084"/>
                  <a:pt x="660154" y="1035067"/>
                  <a:pt x="649757" y="1040569"/>
                </a:cubicBezTo>
                <a:close/>
                <a:moveTo>
                  <a:pt x="1115657" y="994379"/>
                </a:moveTo>
                <a:cubicBezTo>
                  <a:pt x="1116832" y="989975"/>
                  <a:pt x="1117040" y="987678"/>
                  <a:pt x="1126571" y="983202"/>
                </a:cubicBezTo>
                <a:cubicBezTo>
                  <a:pt x="1139679" y="977049"/>
                  <a:pt x="1160857" y="975321"/>
                  <a:pt x="1169879" y="992369"/>
                </a:cubicBezTo>
                <a:cubicBezTo>
                  <a:pt x="1153847" y="992369"/>
                  <a:pt x="1127848" y="988876"/>
                  <a:pt x="1115657" y="994379"/>
                </a:cubicBezTo>
                <a:close/>
                <a:moveTo>
                  <a:pt x="1286609" y="976049"/>
                </a:moveTo>
                <a:cubicBezTo>
                  <a:pt x="1287532" y="997376"/>
                  <a:pt x="1285041" y="1018185"/>
                  <a:pt x="1287733" y="1039152"/>
                </a:cubicBezTo>
                <a:lnTo>
                  <a:pt x="1290370" y="1225331"/>
                </a:lnTo>
                <a:cubicBezTo>
                  <a:pt x="1290370" y="1263563"/>
                  <a:pt x="1287615" y="1313220"/>
                  <a:pt x="1290370" y="1349845"/>
                </a:cubicBezTo>
                <a:cubicBezTo>
                  <a:pt x="1273773" y="1349475"/>
                  <a:pt x="1245019" y="1332566"/>
                  <a:pt x="1232131" y="1325747"/>
                </a:cubicBezTo>
                <a:lnTo>
                  <a:pt x="1232066" y="1177069"/>
                </a:lnTo>
                <a:cubicBezTo>
                  <a:pt x="1233800" y="1160545"/>
                  <a:pt x="1263547" y="1157444"/>
                  <a:pt x="1260238" y="1116989"/>
                </a:cubicBezTo>
                <a:cubicBezTo>
                  <a:pt x="1257938" y="1088908"/>
                  <a:pt x="1235451" y="1054875"/>
                  <a:pt x="1221897" y="1036792"/>
                </a:cubicBezTo>
                <a:cubicBezTo>
                  <a:pt x="1213045" y="1024979"/>
                  <a:pt x="1204534" y="1013563"/>
                  <a:pt x="1195972" y="1002432"/>
                </a:cubicBezTo>
                <a:cubicBezTo>
                  <a:pt x="1190380" y="995166"/>
                  <a:pt x="1174106" y="976585"/>
                  <a:pt x="1171887" y="968270"/>
                </a:cubicBezTo>
                <a:lnTo>
                  <a:pt x="1266308" y="966226"/>
                </a:lnTo>
                <a:cubicBezTo>
                  <a:pt x="1280945" y="966025"/>
                  <a:pt x="1286020" y="962504"/>
                  <a:pt x="1286609" y="976049"/>
                </a:cubicBezTo>
                <a:close/>
                <a:moveTo>
                  <a:pt x="716027" y="952205"/>
                </a:moveTo>
                <a:cubicBezTo>
                  <a:pt x="721829" y="943542"/>
                  <a:pt x="736154" y="937803"/>
                  <a:pt x="748676" y="936547"/>
                </a:cubicBezTo>
                <a:cubicBezTo>
                  <a:pt x="757865" y="935624"/>
                  <a:pt x="776584" y="938612"/>
                  <a:pt x="780283" y="950774"/>
                </a:cubicBezTo>
                <a:cubicBezTo>
                  <a:pt x="752439" y="948781"/>
                  <a:pt x="743379" y="945832"/>
                  <a:pt x="716027" y="952205"/>
                </a:cubicBezTo>
                <a:close/>
                <a:moveTo>
                  <a:pt x="907602" y="1125715"/>
                </a:moveTo>
                <a:cubicBezTo>
                  <a:pt x="922243" y="1100982"/>
                  <a:pt x="912643" y="1050917"/>
                  <a:pt x="870659" y="1044585"/>
                </a:cubicBezTo>
                <a:cubicBezTo>
                  <a:pt x="865260" y="1012726"/>
                  <a:pt x="828721" y="966379"/>
                  <a:pt x="800528" y="962088"/>
                </a:cubicBezTo>
                <a:cubicBezTo>
                  <a:pt x="800013" y="952267"/>
                  <a:pt x="796705" y="942375"/>
                  <a:pt x="791890" y="936587"/>
                </a:cubicBezTo>
                <a:cubicBezTo>
                  <a:pt x="778484" y="920453"/>
                  <a:pt x="774264" y="940514"/>
                  <a:pt x="774264" y="910030"/>
                </a:cubicBezTo>
                <a:cubicBezTo>
                  <a:pt x="774264" y="904606"/>
                  <a:pt x="775224" y="904492"/>
                  <a:pt x="776273" y="899990"/>
                </a:cubicBezTo>
                <a:lnTo>
                  <a:pt x="916928" y="899969"/>
                </a:lnTo>
                <a:cubicBezTo>
                  <a:pt x="932426" y="900248"/>
                  <a:pt x="944380" y="902899"/>
                  <a:pt x="960522" y="901551"/>
                </a:cubicBezTo>
                <a:cubicBezTo>
                  <a:pt x="966405" y="1024845"/>
                  <a:pt x="961027" y="1146559"/>
                  <a:pt x="961027" y="1269514"/>
                </a:cubicBezTo>
                <a:cubicBezTo>
                  <a:pt x="944373" y="1269514"/>
                  <a:pt x="893721" y="1277547"/>
                  <a:pt x="878692" y="1277547"/>
                </a:cubicBezTo>
                <a:lnTo>
                  <a:pt x="876699" y="1235355"/>
                </a:lnTo>
                <a:cubicBezTo>
                  <a:pt x="876339" y="1227934"/>
                  <a:pt x="874674" y="1227347"/>
                  <a:pt x="874674" y="1223323"/>
                </a:cubicBezTo>
                <a:lnTo>
                  <a:pt x="876683" y="1140983"/>
                </a:lnTo>
                <a:cubicBezTo>
                  <a:pt x="891243" y="1139870"/>
                  <a:pt x="901419" y="1136159"/>
                  <a:pt x="907602" y="1125715"/>
                </a:cubicBezTo>
                <a:close/>
                <a:moveTo>
                  <a:pt x="699963" y="960236"/>
                </a:moveTo>
                <a:cubicBezTo>
                  <a:pt x="690048" y="962885"/>
                  <a:pt x="676945" y="977303"/>
                  <a:pt x="668963" y="983468"/>
                </a:cubicBezTo>
                <a:cubicBezTo>
                  <a:pt x="654726" y="994464"/>
                  <a:pt x="641454" y="1015493"/>
                  <a:pt x="635226" y="1032160"/>
                </a:cubicBezTo>
                <a:cubicBezTo>
                  <a:pt x="631310" y="1042641"/>
                  <a:pt x="634266" y="1044777"/>
                  <a:pt x="626134" y="1049065"/>
                </a:cubicBezTo>
                <a:cubicBezTo>
                  <a:pt x="613478" y="1055735"/>
                  <a:pt x="613924" y="1052974"/>
                  <a:pt x="589901" y="1066722"/>
                </a:cubicBezTo>
                <a:cubicBezTo>
                  <a:pt x="588133" y="1084458"/>
                  <a:pt x="585258" y="1091677"/>
                  <a:pt x="592243" y="1108129"/>
                </a:cubicBezTo>
                <a:cubicBezTo>
                  <a:pt x="597415" y="1120314"/>
                  <a:pt x="620230" y="1134767"/>
                  <a:pt x="629676" y="1136967"/>
                </a:cubicBezTo>
                <a:cubicBezTo>
                  <a:pt x="629676" y="1160003"/>
                  <a:pt x="630666" y="1299091"/>
                  <a:pt x="625660" y="1307750"/>
                </a:cubicBezTo>
                <a:lnTo>
                  <a:pt x="525250" y="1321729"/>
                </a:lnTo>
                <a:cubicBezTo>
                  <a:pt x="500013" y="1324560"/>
                  <a:pt x="504218" y="1325747"/>
                  <a:pt x="479061" y="1325747"/>
                </a:cubicBezTo>
                <a:lnTo>
                  <a:pt x="460968" y="920107"/>
                </a:lnTo>
                <a:cubicBezTo>
                  <a:pt x="460590" y="912316"/>
                  <a:pt x="461165" y="903768"/>
                  <a:pt x="461068" y="895891"/>
                </a:cubicBezTo>
                <a:lnTo>
                  <a:pt x="454988" y="763400"/>
                </a:lnTo>
                <a:cubicBezTo>
                  <a:pt x="455284" y="719578"/>
                  <a:pt x="446930" y="633627"/>
                  <a:pt x="446930" y="587694"/>
                </a:cubicBezTo>
                <a:cubicBezTo>
                  <a:pt x="441467" y="584977"/>
                  <a:pt x="404763" y="588006"/>
                  <a:pt x="400741" y="588092"/>
                </a:cubicBezTo>
                <a:lnTo>
                  <a:pt x="398811" y="636982"/>
                </a:lnTo>
                <a:cubicBezTo>
                  <a:pt x="398674" y="646313"/>
                  <a:pt x="396910" y="649954"/>
                  <a:pt x="396659" y="658923"/>
                </a:cubicBezTo>
                <a:cubicBezTo>
                  <a:pt x="396439" y="666781"/>
                  <a:pt x="397155" y="675311"/>
                  <a:pt x="396735" y="683104"/>
                </a:cubicBezTo>
                <a:cubicBezTo>
                  <a:pt x="396232" y="692439"/>
                  <a:pt x="394611" y="695478"/>
                  <a:pt x="394671" y="707146"/>
                </a:cubicBezTo>
                <a:cubicBezTo>
                  <a:pt x="394712" y="715004"/>
                  <a:pt x="395239" y="723132"/>
                  <a:pt x="394248" y="730872"/>
                </a:cubicBezTo>
                <a:lnTo>
                  <a:pt x="378646" y="1058638"/>
                </a:lnTo>
                <a:cubicBezTo>
                  <a:pt x="378900" y="1093131"/>
                  <a:pt x="373989" y="1142922"/>
                  <a:pt x="372595" y="1177057"/>
                </a:cubicBezTo>
                <a:cubicBezTo>
                  <a:pt x="372271" y="1184948"/>
                  <a:pt x="372849" y="1193371"/>
                  <a:pt x="372699" y="1201312"/>
                </a:cubicBezTo>
                <a:cubicBezTo>
                  <a:pt x="372507" y="1211407"/>
                  <a:pt x="370789" y="1213449"/>
                  <a:pt x="370551" y="1223242"/>
                </a:cubicBezTo>
                <a:cubicBezTo>
                  <a:pt x="369868" y="1251597"/>
                  <a:pt x="369064" y="1314206"/>
                  <a:pt x="365991" y="1339193"/>
                </a:cubicBezTo>
                <a:cubicBezTo>
                  <a:pt x="336912" y="1342767"/>
                  <a:pt x="310347" y="1346596"/>
                  <a:pt x="281362" y="1350967"/>
                </a:cubicBezTo>
                <a:lnTo>
                  <a:pt x="197916" y="1361896"/>
                </a:lnTo>
                <a:cubicBezTo>
                  <a:pt x="186090" y="1412652"/>
                  <a:pt x="240177" y="1409978"/>
                  <a:pt x="240087" y="1424154"/>
                </a:cubicBezTo>
                <a:lnTo>
                  <a:pt x="236072" y="1518542"/>
                </a:lnTo>
                <a:cubicBezTo>
                  <a:pt x="209630" y="1518542"/>
                  <a:pt x="153473" y="1524730"/>
                  <a:pt x="127647" y="1524585"/>
                </a:cubicBezTo>
                <a:cubicBezTo>
                  <a:pt x="113156" y="1524504"/>
                  <a:pt x="105264" y="1525400"/>
                  <a:pt x="93488" y="1526575"/>
                </a:cubicBezTo>
                <a:lnTo>
                  <a:pt x="93488" y="1691255"/>
                </a:lnTo>
                <a:cubicBezTo>
                  <a:pt x="-14038" y="1691255"/>
                  <a:pt x="598" y="1679389"/>
                  <a:pt x="1113" y="1745477"/>
                </a:cubicBezTo>
                <a:cubicBezTo>
                  <a:pt x="284833" y="1745477"/>
                  <a:pt x="574752" y="1745477"/>
                  <a:pt x="854593" y="1745477"/>
                </a:cubicBezTo>
                <a:lnTo>
                  <a:pt x="878602" y="1745524"/>
                </a:lnTo>
                <a:cubicBezTo>
                  <a:pt x="887971" y="1745604"/>
                  <a:pt x="897424" y="1745477"/>
                  <a:pt x="906806" y="1745477"/>
                </a:cubicBezTo>
                <a:lnTo>
                  <a:pt x="1730162" y="1745477"/>
                </a:lnTo>
                <a:cubicBezTo>
                  <a:pt x="1731045" y="1716362"/>
                  <a:pt x="1728221" y="1701995"/>
                  <a:pt x="1728084" y="1683300"/>
                </a:cubicBezTo>
                <a:cubicBezTo>
                  <a:pt x="1727911" y="1659551"/>
                  <a:pt x="1730684" y="1644348"/>
                  <a:pt x="1721561" y="1627557"/>
                </a:cubicBezTo>
                <a:cubicBezTo>
                  <a:pt x="1706022" y="1598959"/>
                  <a:pt x="1669074" y="1602697"/>
                  <a:pt x="1631738" y="1592872"/>
                </a:cubicBezTo>
                <a:cubicBezTo>
                  <a:pt x="1499293" y="1558016"/>
                  <a:pt x="1439758" y="1433321"/>
                  <a:pt x="1420215" y="1304367"/>
                </a:cubicBezTo>
                <a:cubicBezTo>
                  <a:pt x="1415232" y="1271476"/>
                  <a:pt x="1410656" y="1228578"/>
                  <a:pt x="1410882" y="1189167"/>
                </a:cubicBezTo>
                <a:cubicBezTo>
                  <a:pt x="1411272" y="1121081"/>
                  <a:pt x="1385038" y="1108967"/>
                  <a:pt x="1332541" y="1116885"/>
                </a:cubicBezTo>
                <a:cubicBezTo>
                  <a:pt x="1332541" y="1075615"/>
                  <a:pt x="1328505" y="1020263"/>
                  <a:pt x="1328526" y="978312"/>
                </a:cubicBezTo>
                <a:cubicBezTo>
                  <a:pt x="1328540" y="949686"/>
                  <a:pt x="1330184" y="935363"/>
                  <a:pt x="1304979" y="929694"/>
                </a:cubicBezTo>
                <a:cubicBezTo>
                  <a:pt x="1290236" y="926376"/>
                  <a:pt x="1267029" y="929142"/>
                  <a:pt x="1252293" y="928013"/>
                </a:cubicBezTo>
                <a:cubicBezTo>
                  <a:pt x="1228236" y="926172"/>
                  <a:pt x="1158234" y="928745"/>
                  <a:pt x="1140672" y="939124"/>
                </a:cubicBezTo>
                <a:cubicBezTo>
                  <a:pt x="1122281" y="949995"/>
                  <a:pt x="1125059" y="958971"/>
                  <a:pt x="1120626" y="967214"/>
                </a:cubicBezTo>
                <a:cubicBezTo>
                  <a:pt x="1117100" y="973765"/>
                  <a:pt x="1113500" y="971740"/>
                  <a:pt x="1108277" y="979060"/>
                </a:cubicBezTo>
                <a:cubicBezTo>
                  <a:pt x="1103648" y="985551"/>
                  <a:pt x="1104024" y="990663"/>
                  <a:pt x="1101731" y="996519"/>
                </a:cubicBezTo>
                <a:cubicBezTo>
                  <a:pt x="1099333" y="1002643"/>
                  <a:pt x="1102011" y="999701"/>
                  <a:pt x="1096008" y="1002844"/>
                </a:cubicBezTo>
                <a:cubicBezTo>
                  <a:pt x="1094638" y="1003559"/>
                  <a:pt x="1089780" y="1005271"/>
                  <a:pt x="1087499" y="1006384"/>
                </a:cubicBezTo>
                <a:cubicBezTo>
                  <a:pt x="1045967" y="1026644"/>
                  <a:pt x="1045683" y="1073705"/>
                  <a:pt x="1040299" y="1079681"/>
                </a:cubicBezTo>
                <a:cubicBezTo>
                  <a:pt x="1034109" y="1086553"/>
                  <a:pt x="1015247" y="1086634"/>
                  <a:pt x="1015247" y="1100818"/>
                </a:cubicBezTo>
                <a:cubicBezTo>
                  <a:pt x="1015247" y="1108537"/>
                  <a:pt x="1015609" y="1139895"/>
                  <a:pt x="1020950" y="1145321"/>
                </a:cubicBezTo>
                <a:cubicBezTo>
                  <a:pt x="1023194" y="1147603"/>
                  <a:pt x="1039906" y="1156128"/>
                  <a:pt x="1043363" y="1157050"/>
                </a:cubicBezTo>
                <a:lnTo>
                  <a:pt x="1043361" y="1183421"/>
                </a:lnTo>
                <a:lnTo>
                  <a:pt x="1001654" y="1182694"/>
                </a:lnTo>
                <a:cubicBezTo>
                  <a:pt x="1007172" y="1145446"/>
                  <a:pt x="1000374" y="1039283"/>
                  <a:pt x="1004720" y="983997"/>
                </a:cubicBezTo>
                <a:cubicBezTo>
                  <a:pt x="1005937" y="968507"/>
                  <a:pt x="1002940" y="905772"/>
                  <a:pt x="997518" y="889601"/>
                </a:cubicBezTo>
                <a:cubicBezTo>
                  <a:pt x="989993" y="867148"/>
                  <a:pt x="943087" y="859823"/>
                  <a:pt x="926887" y="859823"/>
                </a:cubicBezTo>
                <a:cubicBezTo>
                  <a:pt x="894709" y="859823"/>
                  <a:pt x="815486" y="858262"/>
                  <a:pt x="785070" y="862610"/>
                </a:cubicBezTo>
                <a:cubicBezTo>
                  <a:pt x="726186" y="871025"/>
                  <a:pt x="722051" y="870353"/>
                  <a:pt x="722051" y="928105"/>
                </a:cubicBezTo>
                <a:cubicBezTo>
                  <a:pt x="717299" y="929211"/>
                  <a:pt x="697379" y="935975"/>
                  <a:pt x="697585" y="940205"/>
                </a:cubicBezTo>
                <a:lnTo>
                  <a:pt x="699963" y="960236"/>
                </a:lnTo>
                <a:close/>
              </a:path>
            </a:pathLst>
          </a:custGeom>
          <a:ln/>
        </p:spPr>
        <p:style>
          <a:lnRef idx="2">
            <a:schemeClr val="dk1">
              <a:shade val="50000"/>
            </a:schemeClr>
          </a:lnRef>
          <a:fillRef idx="1">
            <a:schemeClr val="dk1"/>
          </a:fillRef>
          <a:effectRef idx="0">
            <a:schemeClr val="dk1"/>
          </a:effectRef>
          <a:fontRef idx="minor">
            <a:schemeClr val="lt1"/>
          </a:fontRef>
        </p:style>
        <p:txBody>
          <a:bodyPr lIns="81641" tIns="40820" rIns="81641" bIns="40820" anchor="ctr"/>
          <a:lstStyle/>
          <a:p>
            <a:pPr>
              <a:defRPr/>
            </a:pPr>
            <a:endParaRPr lang="ru-RU" sz="1364" dirty="0"/>
          </a:p>
        </p:txBody>
      </p:sp>
      <p:pic>
        <p:nvPicPr>
          <p:cNvPr id="16405" name="Picture 14" descr="Related image"/>
          <p:cNvPicPr>
            <a:picLocks noChangeAspect="1" noChangeArrowheads="1"/>
          </p:cNvPicPr>
          <p:nvPr/>
        </p:nvPicPr>
        <p:blipFill>
          <a:blip r:embed="rId8" cstate="print"/>
          <a:srcRect/>
          <a:stretch>
            <a:fillRect/>
          </a:stretch>
        </p:blipFill>
        <p:spPr bwMode="auto">
          <a:xfrm>
            <a:off x="3457576" y="5262571"/>
            <a:ext cx="836613" cy="360785"/>
          </a:xfrm>
          <a:prstGeom prst="rect">
            <a:avLst/>
          </a:prstGeom>
          <a:noFill/>
          <a:ln w="9525">
            <a:noFill/>
            <a:miter lim="800000"/>
            <a:headEnd/>
            <a:tailEnd/>
          </a:ln>
        </p:spPr>
      </p:pic>
      <p:pic>
        <p:nvPicPr>
          <p:cNvPr id="16406" name="Picture 5" descr="Картинки по запросу доллар иконка"/>
          <p:cNvPicPr>
            <a:picLocks noChangeAspect="1" noChangeArrowheads="1"/>
          </p:cNvPicPr>
          <p:nvPr/>
        </p:nvPicPr>
        <p:blipFill>
          <a:blip r:embed="rId9" cstate="print"/>
          <a:srcRect/>
          <a:stretch>
            <a:fillRect/>
          </a:stretch>
        </p:blipFill>
        <p:spPr bwMode="auto">
          <a:xfrm>
            <a:off x="3327440" y="4771815"/>
            <a:ext cx="1108075" cy="427464"/>
          </a:xfrm>
          <a:prstGeom prst="rect">
            <a:avLst/>
          </a:prstGeom>
          <a:noFill/>
          <a:ln w="9525">
            <a:noFill/>
            <a:miter lim="800000"/>
            <a:headEnd/>
            <a:tailEnd/>
          </a:ln>
        </p:spPr>
      </p:pic>
      <p:sp>
        <p:nvSpPr>
          <p:cNvPr id="3" name="Прямоугольник 2">
            <a:extLst/>
          </p:cNvPr>
          <p:cNvSpPr/>
          <p:nvPr/>
        </p:nvSpPr>
        <p:spPr>
          <a:xfrm>
            <a:off x="3000375" y="3625510"/>
            <a:ext cx="3170238" cy="446383"/>
          </a:xfrm>
          <a:prstGeom prst="rect">
            <a:avLst/>
          </a:prstGeom>
        </p:spPr>
        <p:txBody>
          <a:bodyPr lIns="81641" tIns="40820" rIns="81641" bIns="40820">
            <a:spAutoFit/>
          </a:bodyPr>
          <a:lstStyle/>
          <a:p>
            <a:pPr algn="ctr"/>
            <a:r>
              <a:rPr lang="uz-Cyrl-UZ" altLang="ru-RU" sz="1273" b="1" dirty="0">
                <a:solidFill>
                  <a:srgbClr val="002060"/>
                </a:solidFill>
                <a:latin typeface="Arial" charset="0"/>
                <a:cs typeface="Arial" charset="0"/>
              </a:rPr>
              <a:t>2020-2022</a:t>
            </a:r>
            <a:r>
              <a:rPr lang="uz-Cyrl-UZ" altLang="ru-RU" sz="910" b="1" dirty="0">
                <a:solidFill>
                  <a:srgbClr val="002060"/>
                </a:solidFill>
                <a:latin typeface="Arial" charset="0"/>
                <a:cs typeface="Arial" charset="0"/>
              </a:rPr>
              <a:t> </a:t>
            </a:r>
            <a:r>
              <a:rPr lang="en-US" altLang="ru-RU" sz="1455" b="1" dirty="0">
                <a:solidFill>
                  <a:srgbClr val="002060"/>
                </a:solidFill>
                <a:latin typeface="Arial" charset="0"/>
                <a:cs typeface="Arial" charset="0"/>
              </a:rPr>
              <a:t> </a:t>
            </a:r>
            <a:r>
              <a:rPr lang="uz-Cyrl-UZ" altLang="ru-RU" sz="910" b="1" dirty="0">
                <a:solidFill>
                  <a:srgbClr val="002060"/>
                </a:solidFill>
                <a:latin typeface="Arial" charset="0"/>
                <a:cs typeface="Arial" charset="0"/>
              </a:rPr>
              <a:t>ЙИЛЛАРГА МЎЛЖАЛЛАНГАН </a:t>
            </a:r>
            <a:br>
              <a:rPr lang="uz-Cyrl-UZ" altLang="ru-RU" sz="910" b="1" dirty="0">
                <a:solidFill>
                  <a:srgbClr val="002060"/>
                </a:solidFill>
                <a:latin typeface="Arial" charset="0"/>
                <a:cs typeface="Arial" charset="0"/>
              </a:rPr>
            </a:br>
            <a:r>
              <a:rPr lang="uz-Cyrl-UZ" altLang="ru-RU" sz="910" b="1" dirty="0">
                <a:solidFill>
                  <a:srgbClr val="002060"/>
                </a:solidFill>
                <a:latin typeface="Arial" charset="0"/>
                <a:cs typeface="Arial" charset="0"/>
              </a:rPr>
              <a:t>ҲУДУДИЙ ИНВЕСТИЦИЯ ДАСТУРИ</a:t>
            </a:r>
          </a:p>
        </p:txBody>
      </p:sp>
      <p:grpSp>
        <p:nvGrpSpPr>
          <p:cNvPr id="10" name="Группа 12"/>
          <p:cNvGrpSpPr>
            <a:grpSpLocks/>
          </p:cNvGrpSpPr>
          <p:nvPr/>
        </p:nvGrpSpPr>
        <p:grpSpPr bwMode="auto">
          <a:xfrm>
            <a:off x="3027362" y="1489940"/>
            <a:ext cx="3144838" cy="1473400"/>
            <a:chOff x="3680193" y="1769593"/>
            <a:chExt cx="3690212" cy="1831620"/>
          </a:xfrm>
        </p:grpSpPr>
        <p:cxnSp>
          <p:nvCxnSpPr>
            <p:cNvPr id="9" name="Прямая соединительная линия 8">
              <a:extLst/>
            </p:cNvPr>
            <p:cNvCxnSpPr/>
            <p:nvPr/>
          </p:nvCxnSpPr>
          <p:spPr>
            <a:xfrm>
              <a:off x="3680193" y="3326763"/>
              <a:ext cx="3690212" cy="0"/>
            </a:xfrm>
            <a:prstGeom prst="line">
              <a:avLst/>
            </a:prstGeom>
            <a:ln>
              <a:solidFill>
                <a:srgbClr val="0033CC"/>
              </a:solidFill>
            </a:ln>
          </p:spPr>
          <p:style>
            <a:lnRef idx="1">
              <a:schemeClr val="accent1"/>
            </a:lnRef>
            <a:fillRef idx="0">
              <a:schemeClr val="accent1"/>
            </a:fillRef>
            <a:effectRef idx="0">
              <a:schemeClr val="accent1"/>
            </a:effectRef>
            <a:fontRef idx="minor">
              <a:schemeClr val="tx1"/>
            </a:fontRef>
          </p:style>
        </p:cxnSp>
        <p:sp>
          <p:nvSpPr>
            <p:cNvPr id="112" name="Прямоугольник 111">
              <a:extLst/>
            </p:cNvPr>
            <p:cNvSpPr/>
            <p:nvPr/>
          </p:nvSpPr>
          <p:spPr>
            <a:xfrm>
              <a:off x="5747904" y="1919094"/>
              <a:ext cx="471290" cy="14002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19" dirty="0"/>
            </a:p>
          </p:txBody>
        </p:sp>
        <p:sp>
          <p:nvSpPr>
            <p:cNvPr id="114" name="Прямоугольник 113">
              <a:extLst/>
            </p:cNvPr>
            <p:cNvSpPr/>
            <p:nvPr/>
          </p:nvSpPr>
          <p:spPr>
            <a:xfrm>
              <a:off x="6649500" y="1769593"/>
              <a:ext cx="471290" cy="154976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19" dirty="0"/>
            </a:p>
          </p:txBody>
        </p:sp>
        <p:sp>
          <p:nvSpPr>
            <p:cNvPr id="115" name="TextBox 99">
              <a:extLst/>
            </p:cNvPr>
            <p:cNvSpPr txBox="1">
              <a:spLocks noChangeArrowheads="1"/>
            </p:cNvSpPr>
            <p:nvPr/>
          </p:nvSpPr>
          <p:spPr bwMode="auto">
            <a:xfrm>
              <a:off x="3784510" y="3329723"/>
              <a:ext cx="691100" cy="271490"/>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uz-Cyrl-UZ" altLang="ru-RU" sz="819" b="1" dirty="0">
                  <a:latin typeface="Arial" panose="020B0604020202020204" pitchFamily="34" charset="0"/>
                  <a:cs typeface="Arial" panose="020B0604020202020204" pitchFamily="34" charset="0"/>
                </a:rPr>
                <a:t>2019 </a:t>
              </a:r>
              <a:endParaRPr lang="ru-RU" altLang="ru-RU" sz="728" b="1" dirty="0">
                <a:latin typeface="Arial" panose="020B0604020202020204" pitchFamily="34" charset="0"/>
                <a:cs typeface="Arial" panose="020B0604020202020204" pitchFamily="34" charset="0"/>
              </a:endParaRPr>
            </a:p>
          </p:txBody>
        </p:sp>
        <p:sp>
          <p:nvSpPr>
            <p:cNvPr id="116" name="TextBox 99">
              <a:extLst/>
            </p:cNvPr>
            <p:cNvSpPr txBox="1">
              <a:spLocks noChangeArrowheads="1"/>
            </p:cNvSpPr>
            <p:nvPr/>
          </p:nvSpPr>
          <p:spPr bwMode="auto">
            <a:xfrm>
              <a:off x="4738265" y="3329723"/>
              <a:ext cx="687375" cy="271490"/>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uz-Cyrl-UZ" altLang="ru-RU" sz="819" b="1" dirty="0">
                  <a:latin typeface="Arial" panose="020B0604020202020204" pitchFamily="34" charset="0"/>
                  <a:cs typeface="Arial" panose="020B0604020202020204" pitchFamily="34" charset="0"/>
                </a:rPr>
                <a:t>2020 </a:t>
              </a:r>
              <a:endParaRPr lang="ru-RU" altLang="ru-RU" sz="728" b="1" dirty="0">
                <a:latin typeface="Arial" panose="020B0604020202020204" pitchFamily="34" charset="0"/>
                <a:cs typeface="Arial" panose="020B0604020202020204" pitchFamily="34" charset="0"/>
              </a:endParaRPr>
            </a:p>
          </p:txBody>
        </p:sp>
        <p:sp>
          <p:nvSpPr>
            <p:cNvPr id="117" name="TextBox 99">
              <a:extLst/>
            </p:cNvPr>
            <p:cNvSpPr txBox="1">
              <a:spLocks noChangeArrowheads="1"/>
            </p:cNvSpPr>
            <p:nvPr/>
          </p:nvSpPr>
          <p:spPr bwMode="auto">
            <a:xfrm>
              <a:off x="5675255" y="3314921"/>
              <a:ext cx="689237" cy="271490"/>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uz-Cyrl-UZ" altLang="ru-RU" sz="819" b="1" dirty="0">
                  <a:latin typeface="Arial" panose="020B0604020202020204" pitchFamily="34" charset="0"/>
                  <a:cs typeface="Arial" panose="020B0604020202020204" pitchFamily="34" charset="0"/>
                </a:rPr>
                <a:t>2021</a:t>
              </a:r>
              <a:endParaRPr lang="ru-RU" altLang="ru-RU" sz="728" b="1" dirty="0">
                <a:latin typeface="Arial" panose="020B0604020202020204" pitchFamily="34" charset="0"/>
                <a:cs typeface="Arial" panose="020B0604020202020204" pitchFamily="34" charset="0"/>
              </a:endParaRPr>
            </a:p>
          </p:txBody>
        </p:sp>
        <p:sp>
          <p:nvSpPr>
            <p:cNvPr id="118" name="TextBox 99">
              <a:extLst/>
            </p:cNvPr>
            <p:cNvSpPr txBox="1">
              <a:spLocks noChangeArrowheads="1"/>
            </p:cNvSpPr>
            <p:nvPr/>
          </p:nvSpPr>
          <p:spPr bwMode="auto">
            <a:xfrm>
              <a:off x="6554498" y="3319362"/>
              <a:ext cx="687373" cy="271490"/>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uz-Cyrl-UZ" altLang="ru-RU" sz="819" b="1" dirty="0">
                  <a:latin typeface="Arial" panose="020B0604020202020204" pitchFamily="34" charset="0"/>
                  <a:cs typeface="Arial" panose="020B0604020202020204" pitchFamily="34" charset="0"/>
                </a:rPr>
                <a:t>2022 </a:t>
              </a:r>
              <a:endParaRPr lang="ru-RU" altLang="ru-RU" sz="728" b="1" dirty="0">
                <a:latin typeface="Arial" panose="020B0604020202020204" pitchFamily="34" charset="0"/>
                <a:cs typeface="Arial" panose="020B0604020202020204" pitchFamily="34" charset="0"/>
              </a:endParaRPr>
            </a:p>
          </p:txBody>
        </p:sp>
        <p:sp>
          <p:nvSpPr>
            <p:cNvPr id="119" name="Прямоугольник 118">
              <a:extLst/>
            </p:cNvPr>
            <p:cNvSpPr/>
            <p:nvPr/>
          </p:nvSpPr>
          <p:spPr>
            <a:xfrm>
              <a:off x="3894416" y="2512653"/>
              <a:ext cx="471288" cy="80670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19" dirty="0"/>
            </a:p>
          </p:txBody>
        </p:sp>
        <p:sp>
          <p:nvSpPr>
            <p:cNvPr id="120" name="Прямоугольник 119">
              <a:extLst/>
            </p:cNvPr>
            <p:cNvSpPr/>
            <p:nvPr/>
          </p:nvSpPr>
          <p:spPr>
            <a:xfrm>
              <a:off x="4833268" y="2271381"/>
              <a:ext cx="469426" cy="10509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19" dirty="0"/>
            </a:p>
          </p:txBody>
        </p:sp>
      </p:grpSp>
      <p:sp>
        <p:nvSpPr>
          <p:cNvPr id="16409" name="Прямоугольник 128"/>
          <p:cNvSpPr>
            <a:spLocks noChangeArrowheads="1"/>
          </p:cNvSpPr>
          <p:nvPr/>
        </p:nvSpPr>
        <p:spPr bwMode="auto">
          <a:xfrm>
            <a:off x="128409" y="40771"/>
            <a:ext cx="1897062" cy="572636"/>
          </a:xfrm>
          <a:prstGeom prst="rect">
            <a:avLst/>
          </a:prstGeom>
          <a:noFill/>
          <a:ln w="9525">
            <a:noFill/>
            <a:miter lim="800000"/>
            <a:headEnd/>
            <a:tailEnd/>
          </a:ln>
        </p:spPr>
        <p:txBody>
          <a:bodyPr lIns="81641" tIns="40820" rIns="81641" bIns="40820">
            <a:spAutoFit/>
          </a:bodyPr>
          <a:lstStyle/>
          <a:p>
            <a:pPr defTabSz="667538"/>
            <a:r>
              <a:rPr lang="uz-Cyrl-UZ" altLang="ru-RU" sz="637" dirty="0">
                <a:solidFill>
                  <a:srgbClr val="FFFFFF"/>
                </a:solidFill>
                <a:latin typeface="Century Gothic" pitchFamily="34" charset="0"/>
                <a:cs typeface="Arial" charset="0"/>
              </a:rPr>
              <a:t>Ўзбекистон </a:t>
            </a:r>
          </a:p>
          <a:p>
            <a:pPr defTabSz="667538"/>
            <a:r>
              <a:rPr lang="uz-Cyrl-UZ" altLang="ru-RU" sz="637" dirty="0">
                <a:solidFill>
                  <a:srgbClr val="FFFFFF"/>
                </a:solidFill>
                <a:latin typeface="Century Gothic" pitchFamily="34" charset="0"/>
                <a:cs typeface="Arial" charset="0"/>
              </a:rPr>
              <a:t>Республикаси</a:t>
            </a:r>
          </a:p>
          <a:p>
            <a:pPr defTabSz="667538"/>
            <a:r>
              <a:rPr lang="uz-Cyrl-UZ" altLang="ru-RU" sz="637" dirty="0">
                <a:solidFill>
                  <a:srgbClr val="FFFFFF"/>
                </a:solidFill>
                <a:latin typeface="Century Gothic" pitchFamily="34" charset="0"/>
                <a:cs typeface="Arial" charset="0"/>
              </a:rPr>
              <a:t>Инвестициялар </a:t>
            </a:r>
          </a:p>
          <a:p>
            <a:pPr defTabSz="667538"/>
            <a:r>
              <a:rPr lang="uz-Cyrl-UZ" altLang="ru-RU" sz="637" dirty="0">
                <a:solidFill>
                  <a:srgbClr val="FFFFFF"/>
                </a:solidFill>
                <a:latin typeface="Century Gothic" pitchFamily="34" charset="0"/>
                <a:cs typeface="Arial" charset="0"/>
              </a:rPr>
              <a:t>ва ташқи савдо</a:t>
            </a:r>
          </a:p>
          <a:p>
            <a:pPr defTabSz="667538"/>
            <a:r>
              <a:rPr lang="uz-Cyrl-UZ" altLang="ru-RU" sz="637" dirty="0">
                <a:solidFill>
                  <a:srgbClr val="FFFFFF"/>
                </a:solidFill>
                <a:latin typeface="Century Gothic" pitchFamily="34" charset="0"/>
                <a:cs typeface="Arial" charset="0"/>
              </a:rPr>
              <a:t>вазирлиги</a:t>
            </a:r>
          </a:p>
        </p:txBody>
      </p:sp>
      <p:sp>
        <p:nvSpPr>
          <p:cNvPr id="16410" name="Прямоугольник 1"/>
          <p:cNvSpPr>
            <a:spLocks noChangeArrowheads="1"/>
          </p:cNvSpPr>
          <p:nvPr/>
        </p:nvSpPr>
        <p:spPr bwMode="auto">
          <a:xfrm>
            <a:off x="1145792" y="3272551"/>
            <a:ext cx="1496972" cy="194456"/>
          </a:xfrm>
          <a:prstGeom prst="rect">
            <a:avLst/>
          </a:prstGeom>
          <a:noFill/>
          <a:ln w="9525">
            <a:noFill/>
            <a:miter lim="800000"/>
            <a:headEnd/>
            <a:tailEnd/>
          </a:ln>
        </p:spPr>
        <p:txBody>
          <a:bodyPr wrap="none" lIns="81641" tIns="40820" rIns="81641" bIns="40820">
            <a:spAutoFit/>
          </a:bodyPr>
          <a:lstStyle/>
          <a:p>
            <a:pPr algn="ctr" eaLnBrk="1" hangingPunct="1"/>
            <a:r>
              <a:rPr lang="uz-Cyrl-UZ" altLang="ru-RU" sz="728" b="1" dirty="0">
                <a:latin typeface="Arial" charset="0"/>
                <a:cs typeface="Arial" charset="0"/>
              </a:rPr>
              <a:t> ЯРАТИЛГАН ИШ ЎРИНЛАРИ</a:t>
            </a:r>
            <a:endParaRPr lang="ru-RU" altLang="ru-RU" sz="819" dirty="0"/>
          </a:p>
        </p:txBody>
      </p:sp>
      <p:sp>
        <p:nvSpPr>
          <p:cNvPr id="16411" name="Прямоугольник 91"/>
          <p:cNvSpPr>
            <a:spLocks noChangeArrowheads="1"/>
          </p:cNvSpPr>
          <p:nvPr/>
        </p:nvSpPr>
        <p:spPr bwMode="auto">
          <a:xfrm>
            <a:off x="1167603" y="2357699"/>
            <a:ext cx="1492163" cy="244020"/>
          </a:xfrm>
          <a:prstGeom prst="rect">
            <a:avLst/>
          </a:prstGeom>
          <a:noFill/>
          <a:ln w="9525">
            <a:noFill/>
            <a:miter lim="800000"/>
            <a:headEnd/>
            <a:tailEnd/>
          </a:ln>
        </p:spPr>
        <p:txBody>
          <a:bodyPr wrap="none" lIns="81641" tIns="40820" rIns="81641" bIns="40820">
            <a:spAutoFit/>
          </a:bodyPr>
          <a:lstStyle/>
          <a:p>
            <a:pPr algn="ctr" eaLnBrk="1" hangingPunct="1"/>
            <a:r>
              <a:rPr lang="uz-Cyrl-UZ" altLang="ru-RU" sz="1000" b="1" dirty="0">
                <a:latin typeface="Arial" charset="0"/>
                <a:cs typeface="Arial" charset="0"/>
              </a:rPr>
              <a:t>УМУМИЙ ҚИЙМАТИ:</a:t>
            </a:r>
          </a:p>
        </p:txBody>
      </p:sp>
      <p:pic>
        <p:nvPicPr>
          <p:cNvPr id="16413" name="Picture 4" descr="Image result for рабочий иконка"/>
          <p:cNvPicPr>
            <a:picLocks noChangeAspect="1" noChangeArrowheads="1"/>
          </p:cNvPicPr>
          <p:nvPr/>
        </p:nvPicPr>
        <p:blipFill>
          <a:blip r:embed="rId10" cstate="print"/>
          <a:srcRect/>
          <a:stretch>
            <a:fillRect/>
          </a:stretch>
        </p:blipFill>
        <p:spPr bwMode="auto">
          <a:xfrm>
            <a:off x="375394" y="3408490"/>
            <a:ext cx="573087" cy="428655"/>
          </a:xfrm>
          <a:prstGeom prst="rect">
            <a:avLst/>
          </a:prstGeom>
          <a:noFill/>
          <a:ln w="9525">
            <a:noFill/>
            <a:miter lim="800000"/>
            <a:headEnd/>
            <a:tailEnd/>
          </a:ln>
        </p:spPr>
      </p:pic>
      <p:sp>
        <p:nvSpPr>
          <p:cNvPr id="16414" name="Прямоугольник 126"/>
          <p:cNvSpPr>
            <a:spLocks noChangeArrowheads="1"/>
          </p:cNvSpPr>
          <p:nvPr/>
        </p:nvSpPr>
        <p:spPr bwMode="auto">
          <a:xfrm>
            <a:off x="7446190" y="3124641"/>
            <a:ext cx="1496972" cy="194456"/>
          </a:xfrm>
          <a:prstGeom prst="rect">
            <a:avLst/>
          </a:prstGeom>
          <a:noFill/>
          <a:ln w="9525">
            <a:noFill/>
            <a:miter lim="800000"/>
            <a:headEnd/>
            <a:tailEnd/>
          </a:ln>
        </p:spPr>
        <p:txBody>
          <a:bodyPr wrap="none" lIns="81641" tIns="40820" rIns="81641" bIns="40820">
            <a:spAutoFit/>
          </a:bodyPr>
          <a:lstStyle/>
          <a:p>
            <a:pPr algn="ctr" eaLnBrk="1" hangingPunct="1"/>
            <a:r>
              <a:rPr lang="uz-Cyrl-UZ" altLang="ru-RU" sz="728" b="1" dirty="0">
                <a:latin typeface="Arial" charset="0"/>
                <a:cs typeface="Arial" charset="0"/>
              </a:rPr>
              <a:t> ЯРАТИЛГАН ИШ ЎРИНЛАРИ</a:t>
            </a:r>
            <a:endParaRPr lang="ru-RU" altLang="ru-RU" sz="819" dirty="0"/>
          </a:p>
        </p:txBody>
      </p:sp>
      <p:sp>
        <p:nvSpPr>
          <p:cNvPr id="128" name="Рисунок 4">
            <a:extLst/>
          </p:cNvPr>
          <p:cNvSpPr>
            <a:spLocks/>
          </p:cNvSpPr>
          <p:nvPr/>
        </p:nvSpPr>
        <p:spPr bwMode="auto">
          <a:xfrm>
            <a:off x="6674900" y="1826969"/>
            <a:ext cx="482600" cy="353641"/>
          </a:xfrm>
          <a:custGeom>
            <a:avLst/>
            <a:gdLst>
              <a:gd name="T0" fmla="*/ 0 w 1730344"/>
              <a:gd name="T1" fmla="*/ 0 h 1745672"/>
              <a:gd name="T2" fmla="*/ 0 w 1730344"/>
              <a:gd name="T3" fmla="*/ 0 h 1745672"/>
              <a:gd name="T4" fmla="*/ 0 w 1730344"/>
              <a:gd name="T5" fmla="*/ 0 h 1745672"/>
              <a:gd name="T6" fmla="*/ 0 w 1730344"/>
              <a:gd name="T7" fmla="*/ 0 h 1745672"/>
              <a:gd name="T8" fmla="*/ 0 w 1730344"/>
              <a:gd name="T9" fmla="*/ 0 h 1745672"/>
              <a:gd name="T10" fmla="*/ 0 w 1730344"/>
              <a:gd name="T11" fmla="*/ 0 h 1745672"/>
              <a:gd name="T12" fmla="*/ 0 w 1730344"/>
              <a:gd name="T13" fmla="*/ 0 h 1745672"/>
              <a:gd name="T14" fmla="*/ 0 w 1730344"/>
              <a:gd name="T15" fmla="*/ 0 h 1745672"/>
              <a:gd name="T16" fmla="*/ 0 w 1730344"/>
              <a:gd name="T17" fmla="*/ 0 h 1745672"/>
              <a:gd name="T18" fmla="*/ 0 w 1730344"/>
              <a:gd name="T19" fmla="*/ 0 h 1745672"/>
              <a:gd name="T20" fmla="*/ 0 w 1730344"/>
              <a:gd name="T21" fmla="*/ 0 h 1745672"/>
              <a:gd name="T22" fmla="*/ 0 w 1730344"/>
              <a:gd name="T23" fmla="*/ 0 h 1745672"/>
              <a:gd name="T24" fmla="*/ 0 w 1730344"/>
              <a:gd name="T25" fmla="*/ 0 h 1745672"/>
              <a:gd name="T26" fmla="*/ 0 w 1730344"/>
              <a:gd name="T27" fmla="*/ 0 h 1745672"/>
              <a:gd name="T28" fmla="*/ 0 w 1730344"/>
              <a:gd name="T29" fmla="*/ 0 h 1745672"/>
              <a:gd name="T30" fmla="*/ 0 w 1730344"/>
              <a:gd name="T31" fmla="*/ 0 h 1745672"/>
              <a:gd name="T32" fmla="*/ 0 w 1730344"/>
              <a:gd name="T33" fmla="*/ 0 h 1745672"/>
              <a:gd name="T34" fmla="*/ 0 w 1730344"/>
              <a:gd name="T35" fmla="*/ 0 h 1745672"/>
              <a:gd name="T36" fmla="*/ 0 w 1730344"/>
              <a:gd name="T37" fmla="*/ 0 h 1745672"/>
              <a:gd name="T38" fmla="*/ 0 w 1730344"/>
              <a:gd name="T39" fmla="*/ 0 h 1745672"/>
              <a:gd name="T40" fmla="*/ 0 w 1730344"/>
              <a:gd name="T41" fmla="*/ 0 h 1745672"/>
              <a:gd name="T42" fmla="*/ 0 w 1730344"/>
              <a:gd name="T43" fmla="*/ 0 h 1745672"/>
              <a:gd name="T44" fmla="*/ 0 w 1730344"/>
              <a:gd name="T45" fmla="*/ 0 h 1745672"/>
              <a:gd name="T46" fmla="*/ 0 w 1730344"/>
              <a:gd name="T47" fmla="*/ 0 h 1745672"/>
              <a:gd name="T48" fmla="*/ 0 w 1730344"/>
              <a:gd name="T49" fmla="*/ 0 h 1745672"/>
              <a:gd name="T50" fmla="*/ 0 w 1730344"/>
              <a:gd name="T51" fmla="*/ 0 h 1745672"/>
              <a:gd name="T52" fmla="*/ 0 w 1730344"/>
              <a:gd name="T53" fmla="*/ 0 h 1745672"/>
              <a:gd name="T54" fmla="*/ 0 w 1730344"/>
              <a:gd name="T55" fmla="*/ 0 h 1745672"/>
              <a:gd name="T56" fmla="*/ 0 w 1730344"/>
              <a:gd name="T57" fmla="*/ 0 h 1745672"/>
              <a:gd name="T58" fmla="*/ 0 w 1730344"/>
              <a:gd name="T59" fmla="*/ 0 h 1745672"/>
              <a:gd name="T60" fmla="*/ 0 w 1730344"/>
              <a:gd name="T61" fmla="*/ 0 h 1745672"/>
              <a:gd name="T62" fmla="*/ 0 w 1730344"/>
              <a:gd name="T63" fmla="*/ 0 h 1745672"/>
              <a:gd name="T64" fmla="*/ 0 w 1730344"/>
              <a:gd name="T65" fmla="*/ 0 h 1745672"/>
              <a:gd name="T66" fmla="*/ 0 w 1730344"/>
              <a:gd name="T67" fmla="*/ 0 h 1745672"/>
              <a:gd name="T68" fmla="*/ 0 w 1730344"/>
              <a:gd name="T69" fmla="*/ 0 h 1745672"/>
              <a:gd name="T70" fmla="*/ 0 w 1730344"/>
              <a:gd name="T71" fmla="*/ 0 h 1745672"/>
              <a:gd name="T72" fmla="*/ 0 w 1730344"/>
              <a:gd name="T73" fmla="*/ 0 h 1745672"/>
              <a:gd name="T74" fmla="*/ 0 w 1730344"/>
              <a:gd name="T75" fmla="*/ 0 h 1745672"/>
              <a:gd name="T76" fmla="*/ 0 w 1730344"/>
              <a:gd name="T77" fmla="*/ 0 h 1745672"/>
              <a:gd name="T78" fmla="*/ 0 w 1730344"/>
              <a:gd name="T79" fmla="*/ 0 h 1745672"/>
              <a:gd name="T80" fmla="*/ 0 w 1730344"/>
              <a:gd name="T81" fmla="*/ 0 h 1745672"/>
              <a:gd name="T82" fmla="*/ 0 w 1730344"/>
              <a:gd name="T83" fmla="*/ 0 h 1745672"/>
              <a:gd name="T84" fmla="*/ 0 w 1730344"/>
              <a:gd name="T85" fmla="*/ 0 h 1745672"/>
              <a:gd name="T86" fmla="*/ 0 w 1730344"/>
              <a:gd name="T87" fmla="*/ 0 h 1745672"/>
              <a:gd name="T88" fmla="*/ 0 w 1730344"/>
              <a:gd name="T89" fmla="*/ 0 h 1745672"/>
              <a:gd name="T90" fmla="*/ 0 w 1730344"/>
              <a:gd name="T91" fmla="*/ 0 h 1745672"/>
              <a:gd name="T92" fmla="*/ 0 w 1730344"/>
              <a:gd name="T93" fmla="*/ 0 h 1745672"/>
              <a:gd name="T94" fmla="*/ 0 w 1730344"/>
              <a:gd name="T95" fmla="*/ 0 h 1745672"/>
              <a:gd name="T96" fmla="*/ 0 w 1730344"/>
              <a:gd name="T97" fmla="*/ 0 h 1745672"/>
              <a:gd name="T98" fmla="*/ 0 w 1730344"/>
              <a:gd name="T99" fmla="*/ 0 h 1745672"/>
              <a:gd name="T100" fmla="*/ 0 w 1730344"/>
              <a:gd name="T101" fmla="*/ 0 h 1745672"/>
              <a:gd name="T102" fmla="*/ 0 w 1730344"/>
              <a:gd name="T103" fmla="*/ 0 h 1745672"/>
              <a:gd name="T104" fmla="*/ 0 w 1730344"/>
              <a:gd name="T105" fmla="*/ 0 h 1745672"/>
              <a:gd name="T106" fmla="*/ 0 w 1730344"/>
              <a:gd name="T107" fmla="*/ 0 h 1745672"/>
              <a:gd name="T108" fmla="*/ 0 w 1730344"/>
              <a:gd name="T109" fmla="*/ 0 h 1745672"/>
              <a:gd name="T110" fmla="*/ 0 w 1730344"/>
              <a:gd name="T111" fmla="*/ 0 h 1745672"/>
              <a:gd name="T112" fmla="*/ 0 w 1730344"/>
              <a:gd name="T113" fmla="*/ 0 h 1745672"/>
              <a:gd name="T114" fmla="*/ 0 w 1730344"/>
              <a:gd name="T115" fmla="*/ 0 h 1745672"/>
              <a:gd name="T116" fmla="*/ 0 w 1730344"/>
              <a:gd name="T117" fmla="*/ 0 h 1745672"/>
              <a:gd name="T118" fmla="*/ 0 w 1730344"/>
              <a:gd name="T119" fmla="*/ 0 h 1745672"/>
              <a:gd name="T120" fmla="*/ 0 w 1730344"/>
              <a:gd name="T121" fmla="*/ 0 h 17456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0344" h="1745672">
                <a:moveTo>
                  <a:pt x="834512" y="1516533"/>
                </a:moveTo>
                <a:cubicBezTo>
                  <a:pt x="834777" y="1525014"/>
                  <a:pt x="836486" y="1526296"/>
                  <a:pt x="836597" y="1536535"/>
                </a:cubicBezTo>
                <a:lnTo>
                  <a:pt x="838527" y="1697280"/>
                </a:lnTo>
                <a:cubicBezTo>
                  <a:pt x="832738" y="1697150"/>
                  <a:pt x="794054" y="1689025"/>
                  <a:pt x="790810" y="1687226"/>
                </a:cubicBezTo>
                <a:cubicBezTo>
                  <a:pt x="788669" y="1637137"/>
                  <a:pt x="785474" y="1586605"/>
                  <a:pt x="790330" y="1536615"/>
                </a:cubicBezTo>
                <a:lnTo>
                  <a:pt x="834512" y="1516533"/>
                </a:lnTo>
                <a:close/>
                <a:moveTo>
                  <a:pt x="497136" y="1462311"/>
                </a:moveTo>
                <a:lnTo>
                  <a:pt x="509187" y="1462249"/>
                </a:lnTo>
                <a:lnTo>
                  <a:pt x="516979" y="1462614"/>
                </a:lnTo>
                <a:lnTo>
                  <a:pt x="517217" y="1470342"/>
                </a:lnTo>
                <a:lnTo>
                  <a:pt x="517217" y="1474360"/>
                </a:lnTo>
                <a:cubicBezTo>
                  <a:pt x="517217" y="1478987"/>
                  <a:pt x="515820" y="1480385"/>
                  <a:pt x="511193" y="1480385"/>
                </a:cubicBezTo>
                <a:lnTo>
                  <a:pt x="497136" y="1480385"/>
                </a:lnTo>
                <a:lnTo>
                  <a:pt x="497136" y="1462311"/>
                </a:lnTo>
                <a:close/>
                <a:moveTo>
                  <a:pt x="527259" y="1462311"/>
                </a:moveTo>
                <a:cubicBezTo>
                  <a:pt x="533375" y="1462161"/>
                  <a:pt x="534578" y="1461404"/>
                  <a:pt x="539307" y="1460302"/>
                </a:cubicBezTo>
                <a:lnTo>
                  <a:pt x="539233" y="1476020"/>
                </a:lnTo>
                <a:lnTo>
                  <a:pt x="527259" y="1478375"/>
                </a:lnTo>
                <a:lnTo>
                  <a:pt x="527259" y="1462311"/>
                </a:lnTo>
                <a:close/>
                <a:moveTo>
                  <a:pt x="485243" y="1464318"/>
                </a:moveTo>
                <a:cubicBezTo>
                  <a:pt x="486291" y="1467950"/>
                  <a:pt x="487094" y="1468206"/>
                  <a:pt x="487094" y="1472351"/>
                </a:cubicBezTo>
                <a:lnTo>
                  <a:pt x="487094" y="1482393"/>
                </a:lnTo>
                <a:lnTo>
                  <a:pt x="471028" y="1482393"/>
                </a:lnTo>
                <a:cubicBezTo>
                  <a:pt x="470384" y="1474647"/>
                  <a:pt x="469020" y="1474485"/>
                  <a:pt x="469020" y="1464318"/>
                </a:cubicBezTo>
                <a:lnTo>
                  <a:pt x="485243" y="1464318"/>
                </a:lnTo>
                <a:close/>
                <a:moveTo>
                  <a:pt x="515208" y="1452269"/>
                </a:moveTo>
                <a:lnTo>
                  <a:pt x="497136" y="1452269"/>
                </a:lnTo>
                <a:cubicBezTo>
                  <a:pt x="496171" y="1447152"/>
                  <a:pt x="495127" y="1447000"/>
                  <a:pt x="495127" y="1442227"/>
                </a:cubicBezTo>
                <a:lnTo>
                  <a:pt x="495127" y="1434193"/>
                </a:lnTo>
                <a:lnTo>
                  <a:pt x="515208" y="1434193"/>
                </a:lnTo>
                <a:lnTo>
                  <a:pt x="515208" y="1452269"/>
                </a:lnTo>
                <a:close/>
                <a:moveTo>
                  <a:pt x="475046" y="1436202"/>
                </a:moveTo>
                <a:cubicBezTo>
                  <a:pt x="480638" y="1436202"/>
                  <a:pt x="485085" y="1431646"/>
                  <a:pt x="485085" y="1440218"/>
                </a:cubicBezTo>
                <a:lnTo>
                  <a:pt x="485085" y="1452269"/>
                </a:lnTo>
                <a:cubicBezTo>
                  <a:pt x="477348" y="1452913"/>
                  <a:pt x="478611" y="1454276"/>
                  <a:pt x="469311" y="1454232"/>
                </a:cubicBezTo>
                <a:lnTo>
                  <a:pt x="467011" y="1436202"/>
                </a:lnTo>
                <a:lnTo>
                  <a:pt x="475046" y="1436202"/>
                </a:lnTo>
                <a:close/>
                <a:moveTo>
                  <a:pt x="539307" y="1450260"/>
                </a:moveTo>
                <a:lnTo>
                  <a:pt x="527259" y="1450260"/>
                </a:lnTo>
                <a:cubicBezTo>
                  <a:pt x="526294" y="1445143"/>
                  <a:pt x="525250" y="1444990"/>
                  <a:pt x="525250" y="1440218"/>
                </a:cubicBezTo>
                <a:lnTo>
                  <a:pt x="525250" y="1432185"/>
                </a:lnTo>
                <a:lnTo>
                  <a:pt x="539307" y="1432185"/>
                </a:lnTo>
                <a:lnTo>
                  <a:pt x="539307" y="1450260"/>
                </a:lnTo>
                <a:close/>
                <a:moveTo>
                  <a:pt x="469020" y="1412102"/>
                </a:moveTo>
                <a:cubicBezTo>
                  <a:pt x="476949" y="1412102"/>
                  <a:pt x="477170" y="1411472"/>
                  <a:pt x="483077" y="1410096"/>
                </a:cubicBezTo>
                <a:lnTo>
                  <a:pt x="483077" y="1424154"/>
                </a:lnTo>
                <a:lnTo>
                  <a:pt x="467011" y="1424154"/>
                </a:lnTo>
                <a:cubicBezTo>
                  <a:pt x="468673" y="1418157"/>
                  <a:pt x="468876" y="1419773"/>
                  <a:pt x="469020" y="1412102"/>
                </a:cubicBezTo>
                <a:close/>
                <a:moveTo>
                  <a:pt x="537298" y="1404069"/>
                </a:moveTo>
                <a:lnTo>
                  <a:pt x="537298" y="1422144"/>
                </a:lnTo>
                <a:lnTo>
                  <a:pt x="525250" y="1422144"/>
                </a:lnTo>
                <a:lnTo>
                  <a:pt x="525373" y="1414102"/>
                </a:lnTo>
                <a:lnTo>
                  <a:pt x="524724" y="1406498"/>
                </a:lnTo>
                <a:lnTo>
                  <a:pt x="537298" y="1404069"/>
                </a:lnTo>
                <a:close/>
                <a:moveTo>
                  <a:pt x="495127" y="1408087"/>
                </a:moveTo>
                <a:lnTo>
                  <a:pt x="513202" y="1408087"/>
                </a:lnTo>
                <a:lnTo>
                  <a:pt x="513202" y="1422144"/>
                </a:lnTo>
                <a:lnTo>
                  <a:pt x="507175" y="1422144"/>
                </a:lnTo>
                <a:cubicBezTo>
                  <a:pt x="502541" y="1422144"/>
                  <a:pt x="500299" y="1423752"/>
                  <a:pt x="495127" y="1424154"/>
                </a:cubicBezTo>
                <a:lnTo>
                  <a:pt x="495127" y="1408087"/>
                </a:lnTo>
                <a:close/>
                <a:moveTo>
                  <a:pt x="456971" y="1398045"/>
                </a:moveTo>
                <a:cubicBezTo>
                  <a:pt x="456971" y="1432686"/>
                  <a:pt x="457209" y="1463034"/>
                  <a:pt x="458980" y="1498460"/>
                </a:cubicBezTo>
                <a:lnTo>
                  <a:pt x="506815" y="1494080"/>
                </a:lnTo>
                <a:cubicBezTo>
                  <a:pt x="520023" y="1492595"/>
                  <a:pt x="533900" y="1490427"/>
                  <a:pt x="549349" y="1490427"/>
                </a:cubicBezTo>
                <a:lnTo>
                  <a:pt x="551281" y="1426082"/>
                </a:lnTo>
                <a:cubicBezTo>
                  <a:pt x="551669" y="1386598"/>
                  <a:pt x="568497" y="1388222"/>
                  <a:pt x="508986" y="1393826"/>
                </a:cubicBezTo>
                <a:cubicBezTo>
                  <a:pt x="499413" y="1394726"/>
                  <a:pt x="491842" y="1393777"/>
                  <a:pt x="482204" y="1395163"/>
                </a:cubicBezTo>
                <a:cubicBezTo>
                  <a:pt x="474984" y="1396200"/>
                  <a:pt x="462732" y="1397915"/>
                  <a:pt x="456971" y="1398045"/>
                </a:cubicBezTo>
                <a:close/>
                <a:moveTo>
                  <a:pt x="930904" y="1420136"/>
                </a:moveTo>
                <a:lnTo>
                  <a:pt x="946970" y="1420136"/>
                </a:lnTo>
                <a:lnTo>
                  <a:pt x="946970" y="1438209"/>
                </a:lnTo>
                <a:lnTo>
                  <a:pt x="930904" y="1438209"/>
                </a:lnTo>
                <a:lnTo>
                  <a:pt x="930904" y="1420136"/>
                </a:lnTo>
                <a:close/>
                <a:moveTo>
                  <a:pt x="999183" y="1418127"/>
                </a:moveTo>
                <a:cubicBezTo>
                  <a:pt x="999183" y="1430785"/>
                  <a:pt x="1002446" y="1433420"/>
                  <a:pt x="989141" y="1434193"/>
                </a:cubicBezTo>
                <a:cubicBezTo>
                  <a:pt x="989141" y="1426541"/>
                  <a:pt x="987991" y="1424585"/>
                  <a:pt x="987133" y="1418127"/>
                </a:cubicBezTo>
                <a:lnTo>
                  <a:pt x="999183" y="1418127"/>
                </a:lnTo>
                <a:close/>
                <a:moveTo>
                  <a:pt x="977091" y="1418127"/>
                </a:moveTo>
                <a:lnTo>
                  <a:pt x="977091" y="1436202"/>
                </a:lnTo>
                <a:lnTo>
                  <a:pt x="959480" y="1436142"/>
                </a:lnTo>
                <a:lnTo>
                  <a:pt x="957007" y="1420106"/>
                </a:lnTo>
                <a:lnTo>
                  <a:pt x="977091" y="1418127"/>
                </a:lnTo>
                <a:close/>
                <a:moveTo>
                  <a:pt x="957010" y="1390011"/>
                </a:moveTo>
                <a:lnTo>
                  <a:pt x="974671" y="1390067"/>
                </a:lnTo>
                <a:lnTo>
                  <a:pt x="977091" y="1408087"/>
                </a:lnTo>
                <a:lnTo>
                  <a:pt x="957010" y="1408087"/>
                </a:lnTo>
                <a:lnTo>
                  <a:pt x="957010" y="1390011"/>
                </a:lnTo>
                <a:close/>
                <a:moveTo>
                  <a:pt x="928896" y="1392020"/>
                </a:moveTo>
                <a:lnTo>
                  <a:pt x="944961" y="1392020"/>
                </a:lnTo>
                <a:cubicBezTo>
                  <a:pt x="944961" y="1401834"/>
                  <a:pt x="950803" y="1410096"/>
                  <a:pt x="940944" y="1410096"/>
                </a:cubicBezTo>
                <a:lnTo>
                  <a:pt x="928896" y="1410096"/>
                </a:lnTo>
                <a:lnTo>
                  <a:pt x="928896" y="1392020"/>
                </a:lnTo>
                <a:close/>
                <a:moveTo>
                  <a:pt x="987290" y="1388102"/>
                </a:moveTo>
                <a:lnTo>
                  <a:pt x="999183" y="1388002"/>
                </a:lnTo>
                <a:lnTo>
                  <a:pt x="999183" y="1406078"/>
                </a:lnTo>
                <a:lnTo>
                  <a:pt x="987103" y="1406078"/>
                </a:lnTo>
                <a:lnTo>
                  <a:pt x="987290" y="1388102"/>
                </a:lnTo>
                <a:close/>
                <a:moveTo>
                  <a:pt x="928896" y="1381978"/>
                </a:moveTo>
                <a:cubicBezTo>
                  <a:pt x="928896" y="1374573"/>
                  <a:pt x="927120" y="1367920"/>
                  <a:pt x="934920" y="1367920"/>
                </a:cubicBezTo>
                <a:lnTo>
                  <a:pt x="944961" y="1367920"/>
                </a:lnTo>
                <a:lnTo>
                  <a:pt x="944961" y="1379969"/>
                </a:lnTo>
                <a:lnTo>
                  <a:pt x="938937" y="1379969"/>
                </a:lnTo>
                <a:cubicBezTo>
                  <a:pt x="933474" y="1379969"/>
                  <a:pt x="932313" y="1380449"/>
                  <a:pt x="928896" y="1381978"/>
                </a:cubicBezTo>
                <a:close/>
                <a:moveTo>
                  <a:pt x="991150" y="1361896"/>
                </a:moveTo>
                <a:cubicBezTo>
                  <a:pt x="995616" y="1361896"/>
                  <a:pt x="999183" y="1357077"/>
                  <a:pt x="999183" y="1365911"/>
                </a:cubicBezTo>
                <a:lnTo>
                  <a:pt x="999183" y="1377962"/>
                </a:lnTo>
                <a:lnTo>
                  <a:pt x="993157" y="1377993"/>
                </a:lnTo>
                <a:lnTo>
                  <a:pt x="985248" y="1377805"/>
                </a:lnTo>
                <a:lnTo>
                  <a:pt x="985126" y="1369929"/>
                </a:lnTo>
                <a:lnTo>
                  <a:pt x="985126" y="1361896"/>
                </a:lnTo>
                <a:lnTo>
                  <a:pt x="991150" y="1361896"/>
                </a:lnTo>
                <a:close/>
                <a:moveTo>
                  <a:pt x="955003" y="1365911"/>
                </a:moveTo>
                <a:cubicBezTo>
                  <a:pt x="962831" y="1362963"/>
                  <a:pt x="965597" y="1363902"/>
                  <a:pt x="975084" y="1363902"/>
                </a:cubicBezTo>
                <a:lnTo>
                  <a:pt x="975084" y="1377962"/>
                </a:lnTo>
                <a:cubicBezTo>
                  <a:pt x="957617" y="1380595"/>
                  <a:pt x="955003" y="1384742"/>
                  <a:pt x="955003" y="1365911"/>
                </a:cubicBezTo>
                <a:close/>
                <a:moveTo>
                  <a:pt x="918854" y="1353863"/>
                </a:moveTo>
                <a:cubicBezTo>
                  <a:pt x="915213" y="1378203"/>
                  <a:pt x="916847" y="1399666"/>
                  <a:pt x="916847" y="1426160"/>
                </a:cubicBezTo>
                <a:lnTo>
                  <a:pt x="918854" y="1454276"/>
                </a:lnTo>
                <a:cubicBezTo>
                  <a:pt x="951009" y="1454276"/>
                  <a:pt x="986606" y="1446245"/>
                  <a:pt x="1009222" y="1446245"/>
                </a:cubicBezTo>
                <a:lnTo>
                  <a:pt x="1013240" y="1347838"/>
                </a:lnTo>
                <a:lnTo>
                  <a:pt x="953288" y="1350138"/>
                </a:lnTo>
                <a:cubicBezTo>
                  <a:pt x="943945" y="1351168"/>
                  <a:pt x="929796" y="1353735"/>
                  <a:pt x="918854" y="1353863"/>
                </a:cubicBezTo>
                <a:close/>
                <a:moveTo>
                  <a:pt x="796356" y="1434193"/>
                </a:moveTo>
                <a:lnTo>
                  <a:pt x="796335" y="1453068"/>
                </a:lnTo>
                <a:lnTo>
                  <a:pt x="788323" y="1454276"/>
                </a:lnTo>
                <a:lnTo>
                  <a:pt x="780290" y="1454276"/>
                </a:lnTo>
                <a:lnTo>
                  <a:pt x="780332" y="1436452"/>
                </a:lnTo>
                <a:lnTo>
                  <a:pt x="796356" y="1434193"/>
                </a:lnTo>
                <a:close/>
                <a:moveTo>
                  <a:pt x="807795" y="1434193"/>
                </a:moveTo>
                <a:lnTo>
                  <a:pt x="826479" y="1434193"/>
                </a:lnTo>
                <a:cubicBezTo>
                  <a:pt x="826479" y="1442815"/>
                  <a:pt x="825664" y="1443947"/>
                  <a:pt x="828485" y="1450260"/>
                </a:cubicBezTo>
                <a:cubicBezTo>
                  <a:pt x="817818" y="1450260"/>
                  <a:pt x="816329" y="1451608"/>
                  <a:pt x="808522" y="1452267"/>
                </a:cubicBezTo>
                <a:lnTo>
                  <a:pt x="807795" y="1434193"/>
                </a:lnTo>
                <a:close/>
                <a:moveTo>
                  <a:pt x="838527" y="1432185"/>
                </a:moveTo>
                <a:lnTo>
                  <a:pt x="848573" y="1432185"/>
                </a:lnTo>
                <a:lnTo>
                  <a:pt x="848903" y="1442229"/>
                </a:lnTo>
                <a:lnTo>
                  <a:pt x="848569" y="1448251"/>
                </a:lnTo>
                <a:lnTo>
                  <a:pt x="838527" y="1448251"/>
                </a:lnTo>
                <a:lnTo>
                  <a:pt x="838527" y="1432185"/>
                </a:lnTo>
                <a:close/>
                <a:moveTo>
                  <a:pt x="778281" y="1406078"/>
                </a:moveTo>
                <a:lnTo>
                  <a:pt x="794121" y="1406110"/>
                </a:lnTo>
                <a:lnTo>
                  <a:pt x="796356" y="1424154"/>
                </a:lnTo>
                <a:lnTo>
                  <a:pt x="778281" y="1424154"/>
                </a:lnTo>
                <a:lnTo>
                  <a:pt x="778281" y="1406078"/>
                </a:lnTo>
                <a:close/>
                <a:moveTo>
                  <a:pt x="836518" y="1404069"/>
                </a:moveTo>
                <a:lnTo>
                  <a:pt x="848569" y="1404069"/>
                </a:lnTo>
                <a:lnTo>
                  <a:pt x="848569" y="1422144"/>
                </a:lnTo>
                <a:lnTo>
                  <a:pt x="836518" y="1422144"/>
                </a:lnTo>
                <a:lnTo>
                  <a:pt x="836518" y="1404069"/>
                </a:lnTo>
                <a:close/>
                <a:moveTo>
                  <a:pt x="824470" y="1404069"/>
                </a:moveTo>
                <a:cubicBezTo>
                  <a:pt x="824470" y="1414162"/>
                  <a:pt x="826276" y="1413063"/>
                  <a:pt x="826479" y="1422144"/>
                </a:cubicBezTo>
                <a:lnTo>
                  <a:pt x="814428" y="1422144"/>
                </a:lnTo>
                <a:cubicBezTo>
                  <a:pt x="809674" y="1422144"/>
                  <a:pt x="806395" y="1427238"/>
                  <a:pt x="806395" y="1418127"/>
                </a:cubicBezTo>
                <a:lnTo>
                  <a:pt x="806453" y="1406457"/>
                </a:lnTo>
                <a:lnTo>
                  <a:pt x="824470" y="1404069"/>
                </a:lnTo>
                <a:close/>
                <a:moveTo>
                  <a:pt x="778281" y="1383987"/>
                </a:moveTo>
                <a:cubicBezTo>
                  <a:pt x="786039" y="1383174"/>
                  <a:pt x="784963" y="1381978"/>
                  <a:pt x="794347" y="1381978"/>
                </a:cubicBezTo>
                <a:lnTo>
                  <a:pt x="794532" y="1388025"/>
                </a:lnTo>
                <a:lnTo>
                  <a:pt x="793454" y="1395359"/>
                </a:lnTo>
                <a:lnTo>
                  <a:pt x="786314" y="1396036"/>
                </a:lnTo>
                <a:lnTo>
                  <a:pt x="778281" y="1396036"/>
                </a:lnTo>
                <a:lnTo>
                  <a:pt x="778281" y="1383987"/>
                </a:lnTo>
                <a:close/>
                <a:moveTo>
                  <a:pt x="824470" y="1377962"/>
                </a:moveTo>
                <a:lnTo>
                  <a:pt x="824470" y="1394029"/>
                </a:lnTo>
                <a:lnTo>
                  <a:pt x="804389" y="1394029"/>
                </a:lnTo>
                <a:lnTo>
                  <a:pt x="804440" y="1380341"/>
                </a:lnTo>
                <a:lnTo>
                  <a:pt x="824470" y="1377962"/>
                </a:lnTo>
                <a:close/>
                <a:moveTo>
                  <a:pt x="834512" y="1375954"/>
                </a:moveTo>
                <a:lnTo>
                  <a:pt x="848569" y="1375954"/>
                </a:lnTo>
                <a:lnTo>
                  <a:pt x="848569" y="1392020"/>
                </a:lnTo>
                <a:lnTo>
                  <a:pt x="834512" y="1392020"/>
                </a:lnTo>
                <a:lnTo>
                  <a:pt x="834512" y="1375954"/>
                </a:lnTo>
                <a:close/>
                <a:moveTo>
                  <a:pt x="768240" y="1367920"/>
                </a:moveTo>
                <a:cubicBezTo>
                  <a:pt x="768039" y="1377002"/>
                  <a:pt x="766233" y="1375900"/>
                  <a:pt x="766233" y="1385993"/>
                </a:cubicBezTo>
                <a:lnTo>
                  <a:pt x="768240" y="1468334"/>
                </a:lnTo>
                <a:cubicBezTo>
                  <a:pt x="806896" y="1468334"/>
                  <a:pt x="817194" y="1463048"/>
                  <a:pt x="842575" y="1462353"/>
                </a:cubicBezTo>
                <a:cubicBezTo>
                  <a:pt x="868271" y="1461648"/>
                  <a:pt x="858283" y="1463923"/>
                  <a:pt x="860788" y="1434281"/>
                </a:cubicBezTo>
                <a:cubicBezTo>
                  <a:pt x="863422" y="1403134"/>
                  <a:pt x="862626" y="1393918"/>
                  <a:pt x="862626" y="1361896"/>
                </a:cubicBezTo>
                <a:cubicBezTo>
                  <a:pt x="837095" y="1361896"/>
                  <a:pt x="789441" y="1367920"/>
                  <a:pt x="768240" y="1367920"/>
                </a:cubicBezTo>
                <a:close/>
                <a:moveTo>
                  <a:pt x="340498" y="1478375"/>
                </a:moveTo>
                <a:cubicBezTo>
                  <a:pt x="341123" y="1478189"/>
                  <a:pt x="352382" y="1476369"/>
                  <a:pt x="352546" y="1476369"/>
                </a:cubicBezTo>
                <a:lnTo>
                  <a:pt x="360579" y="1476369"/>
                </a:lnTo>
                <a:lnTo>
                  <a:pt x="360579" y="1494442"/>
                </a:lnTo>
                <a:lnTo>
                  <a:pt x="342691" y="1494412"/>
                </a:lnTo>
                <a:lnTo>
                  <a:pt x="340498" y="1478375"/>
                </a:lnTo>
                <a:close/>
                <a:moveTo>
                  <a:pt x="382669" y="1490427"/>
                </a:moveTo>
                <a:cubicBezTo>
                  <a:pt x="378090" y="1491493"/>
                  <a:pt x="378051" y="1491983"/>
                  <a:pt x="372627" y="1492433"/>
                </a:cubicBezTo>
                <a:cubicBezTo>
                  <a:pt x="371983" y="1484696"/>
                  <a:pt x="370620" y="1485958"/>
                  <a:pt x="370620" y="1476369"/>
                </a:cubicBezTo>
                <a:lnTo>
                  <a:pt x="382669" y="1476369"/>
                </a:lnTo>
                <a:lnTo>
                  <a:pt x="382669" y="1490427"/>
                </a:lnTo>
                <a:close/>
                <a:moveTo>
                  <a:pt x="314847" y="1496407"/>
                </a:moveTo>
                <a:lnTo>
                  <a:pt x="312381" y="1478375"/>
                </a:lnTo>
                <a:lnTo>
                  <a:pt x="330456" y="1478375"/>
                </a:lnTo>
                <a:lnTo>
                  <a:pt x="330456" y="1496451"/>
                </a:lnTo>
                <a:lnTo>
                  <a:pt x="314847" y="1496407"/>
                </a:lnTo>
                <a:close/>
                <a:moveTo>
                  <a:pt x="312381" y="1450260"/>
                </a:moveTo>
                <a:lnTo>
                  <a:pt x="328447" y="1450260"/>
                </a:lnTo>
                <a:lnTo>
                  <a:pt x="328470" y="1458293"/>
                </a:lnTo>
                <a:lnTo>
                  <a:pt x="328447" y="1468334"/>
                </a:lnTo>
                <a:lnTo>
                  <a:pt x="312381" y="1468334"/>
                </a:lnTo>
                <a:lnTo>
                  <a:pt x="312381" y="1450260"/>
                </a:lnTo>
                <a:close/>
                <a:moveTo>
                  <a:pt x="370620" y="1446245"/>
                </a:moveTo>
                <a:lnTo>
                  <a:pt x="382669" y="1446245"/>
                </a:lnTo>
                <a:lnTo>
                  <a:pt x="382669" y="1464318"/>
                </a:lnTo>
                <a:lnTo>
                  <a:pt x="370620" y="1464318"/>
                </a:lnTo>
                <a:lnTo>
                  <a:pt x="370620" y="1446245"/>
                </a:lnTo>
                <a:close/>
                <a:moveTo>
                  <a:pt x="340498" y="1448251"/>
                </a:moveTo>
                <a:lnTo>
                  <a:pt x="358570" y="1448251"/>
                </a:lnTo>
                <a:lnTo>
                  <a:pt x="358570" y="1458293"/>
                </a:lnTo>
                <a:cubicBezTo>
                  <a:pt x="358570" y="1463200"/>
                  <a:pt x="363024" y="1466327"/>
                  <a:pt x="354555" y="1466327"/>
                </a:cubicBezTo>
                <a:lnTo>
                  <a:pt x="340498" y="1466327"/>
                </a:lnTo>
                <a:lnTo>
                  <a:pt x="340498" y="1448251"/>
                </a:lnTo>
                <a:close/>
                <a:moveTo>
                  <a:pt x="312381" y="1432185"/>
                </a:moveTo>
                <a:cubicBezTo>
                  <a:pt x="312381" y="1423221"/>
                  <a:pt x="318858" y="1426086"/>
                  <a:pt x="328447" y="1426160"/>
                </a:cubicBezTo>
                <a:lnTo>
                  <a:pt x="328447" y="1438209"/>
                </a:lnTo>
                <a:lnTo>
                  <a:pt x="312381" y="1438209"/>
                </a:lnTo>
                <a:lnTo>
                  <a:pt x="312381" y="1432185"/>
                </a:lnTo>
                <a:close/>
                <a:moveTo>
                  <a:pt x="368612" y="1420136"/>
                </a:moveTo>
                <a:cubicBezTo>
                  <a:pt x="377709" y="1420027"/>
                  <a:pt x="382669" y="1415582"/>
                  <a:pt x="382669" y="1424154"/>
                </a:cubicBezTo>
                <a:lnTo>
                  <a:pt x="382669" y="1436202"/>
                </a:lnTo>
                <a:lnTo>
                  <a:pt x="368612" y="1436202"/>
                </a:lnTo>
                <a:lnTo>
                  <a:pt x="368612" y="1420136"/>
                </a:lnTo>
                <a:close/>
                <a:moveTo>
                  <a:pt x="338489" y="1428169"/>
                </a:moveTo>
                <a:cubicBezTo>
                  <a:pt x="338489" y="1420311"/>
                  <a:pt x="347995" y="1422144"/>
                  <a:pt x="358570" y="1422144"/>
                </a:cubicBezTo>
                <a:lnTo>
                  <a:pt x="358570" y="1436202"/>
                </a:lnTo>
                <a:cubicBezTo>
                  <a:pt x="349327" y="1436740"/>
                  <a:pt x="355213" y="1438209"/>
                  <a:pt x="338489" y="1438209"/>
                </a:cubicBezTo>
                <a:lnTo>
                  <a:pt x="338489" y="1428169"/>
                </a:lnTo>
                <a:close/>
                <a:moveTo>
                  <a:pt x="300638" y="1414416"/>
                </a:moveTo>
                <a:lnTo>
                  <a:pt x="300333" y="1474360"/>
                </a:lnTo>
                <a:cubicBezTo>
                  <a:pt x="300333" y="1490122"/>
                  <a:pt x="302342" y="1497197"/>
                  <a:pt x="302342" y="1512518"/>
                </a:cubicBezTo>
                <a:cubicBezTo>
                  <a:pt x="332497" y="1512518"/>
                  <a:pt x="363322" y="1504484"/>
                  <a:pt x="392710" y="1504484"/>
                </a:cubicBezTo>
                <a:cubicBezTo>
                  <a:pt x="396650" y="1474208"/>
                  <a:pt x="397107" y="1436405"/>
                  <a:pt x="396601" y="1404226"/>
                </a:cubicBezTo>
                <a:cubicBezTo>
                  <a:pt x="386014" y="1409211"/>
                  <a:pt x="315136" y="1405634"/>
                  <a:pt x="300638" y="1414416"/>
                </a:cubicBezTo>
                <a:close/>
                <a:moveTo>
                  <a:pt x="655781" y="1448251"/>
                </a:moveTo>
                <a:lnTo>
                  <a:pt x="675864" y="1448251"/>
                </a:lnTo>
                <a:lnTo>
                  <a:pt x="675864" y="1464318"/>
                </a:lnTo>
                <a:cubicBezTo>
                  <a:pt x="670323" y="1465066"/>
                  <a:pt x="669489" y="1466327"/>
                  <a:pt x="663816" y="1466327"/>
                </a:cubicBezTo>
                <a:lnTo>
                  <a:pt x="655781" y="1466327"/>
                </a:lnTo>
                <a:lnTo>
                  <a:pt x="655781" y="1448251"/>
                </a:lnTo>
                <a:close/>
                <a:moveTo>
                  <a:pt x="685904" y="1447789"/>
                </a:moveTo>
                <a:cubicBezTo>
                  <a:pt x="692872" y="1447838"/>
                  <a:pt x="690974" y="1446824"/>
                  <a:pt x="697954" y="1446245"/>
                </a:cubicBezTo>
                <a:lnTo>
                  <a:pt x="697954" y="1462311"/>
                </a:lnTo>
                <a:cubicBezTo>
                  <a:pt x="683200" y="1463038"/>
                  <a:pt x="685904" y="1467634"/>
                  <a:pt x="685904" y="1447789"/>
                </a:cubicBezTo>
                <a:close/>
                <a:moveTo>
                  <a:pt x="627667" y="1450260"/>
                </a:moveTo>
                <a:lnTo>
                  <a:pt x="645742" y="1450260"/>
                </a:lnTo>
                <a:lnTo>
                  <a:pt x="645742" y="1468334"/>
                </a:lnTo>
                <a:lnTo>
                  <a:pt x="629676" y="1468334"/>
                </a:lnTo>
                <a:cubicBezTo>
                  <a:pt x="629473" y="1459252"/>
                  <a:pt x="627667" y="1460353"/>
                  <a:pt x="627667" y="1450260"/>
                </a:cubicBezTo>
                <a:close/>
                <a:moveTo>
                  <a:pt x="627667" y="1422144"/>
                </a:moveTo>
                <a:cubicBezTo>
                  <a:pt x="635044" y="1421967"/>
                  <a:pt x="636141" y="1420184"/>
                  <a:pt x="643495" y="1420438"/>
                </a:cubicBezTo>
                <a:lnTo>
                  <a:pt x="643733" y="1428169"/>
                </a:lnTo>
                <a:lnTo>
                  <a:pt x="643675" y="1437867"/>
                </a:lnTo>
                <a:lnTo>
                  <a:pt x="627667" y="1440218"/>
                </a:lnTo>
                <a:lnTo>
                  <a:pt x="627616" y="1434195"/>
                </a:lnTo>
                <a:lnTo>
                  <a:pt x="627667" y="1422144"/>
                </a:lnTo>
                <a:close/>
                <a:moveTo>
                  <a:pt x="655781" y="1438209"/>
                </a:moveTo>
                <a:cubicBezTo>
                  <a:pt x="655534" y="1430305"/>
                  <a:pt x="653774" y="1430612"/>
                  <a:pt x="653774" y="1426160"/>
                </a:cubicBezTo>
                <a:lnTo>
                  <a:pt x="653774" y="1420136"/>
                </a:lnTo>
                <a:lnTo>
                  <a:pt x="673856" y="1420136"/>
                </a:lnTo>
                <a:lnTo>
                  <a:pt x="673856" y="1438209"/>
                </a:lnTo>
                <a:lnTo>
                  <a:pt x="655781" y="1438209"/>
                </a:lnTo>
                <a:close/>
                <a:moveTo>
                  <a:pt x="685904" y="1436202"/>
                </a:moveTo>
                <a:cubicBezTo>
                  <a:pt x="685657" y="1428296"/>
                  <a:pt x="683897" y="1428603"/>
                  <a:pt x="683897" y="1424154"/>
                </a:cubicBezTo>
                <a:lnTo>
                  <a:pt x="683897" y="1418127"/>
                </a:lnTo>
                <a:lnTo>
                  <a:pt x="697954" y="1418127"/>
                </a:lnTo>
                <a:lnTo>
                  <a:pt x="697954" y="1436202"/>
                </a:lnTo>
                <a:lnTo>
                  <a:pt x="685904" y="1436202"/>
                </a:lnTo>
                <a:close/>
                <a:moveTo>
                  <a:pt x="627667" y="1398045"/>
                </a:moveTo>
                <a:cubicBezTo>
                  <a:pt x="635596" y="1398045"/>
                  <a:pt x="635815" y="1397414"/>
                  <a:pt x="641724" y="1396036"/>
                </a:cubicBezTo>
                <a:lnTo>
                  <a:pt x="641724" y="1410096"/>
                </a:lnTo>
                <a:lnTo>
                  <a:pt x="627565" y="1410096"/>
                </a:lnTo>
                <a:lnTo>
                  <a:pt x="627667" y="1398045"/>
                </a:lnTo>
                <a:close/>
                <a:moveTo>
                  <a:pt x="695946" y="1390011"/>
                </a:moveTo>
                <a:lnTo>
                  <a:pt x="695946" y="1408087"/>
                </a:lnTo>
                <a:lnTo>
                  <a:pt x="683897" y="1408087"/>
                </a:lnTo>
                <a:lnTo>
                  <a:pt x="683934" y="1392198"/>
                </a:lnTo>
                <a:lnTo>
                  <a:pt x="695946" y="1390011"/>
                </a:lnTo>
                <a:close/>
                <a:moveTo>
                  <a:pt x="653774" y="1394029"/>
                </a:moveTo>
                <a:lnTo>
                  <a:pt x="663816" y="1394059"/>
                </a:lnTo>
                <a:lnTo>
                  <a:pt x="671847" y="1393872"/>
                </a:lnTo>
                <a:lnTo>
                  <a:pt x="671847" y="1408087"/>
                </a:lnTo>
                <a:lnTo>
                  <a:pt x="661807" y="1408087"/>
                </a:lnTo>
                <a:cubicBezTo>
                  <a:pt x="656718" y="1408087"/>
                  <a:pt x="658053" y="1408433"/>
                  <a:pt x="654128" y="1409638"/>
                </a:cubicBezTo>
                <a:lnTo>
                  <a:pt x="653774" y="1402060"/>
                </a:lnTo>
                <a:lnTo>
                  <a:pt x="653774" y="1394029"/>
                </a:lnTo>
                <a:close/>
                <a:moveTo>
                  <a:pt x="615619" y="1383987"/>
                </a:moveTo>
                <a:cubicBezTo>
                  <a:pt x="615619" y="1420473"/>
                  <a:pt x="614617" y="1446785"/>
                  <a:pt x="617625" y="1484400"/>
                </a:cubicBezTo>
                <a:cubicBezTo>
                  <a:pt x="636942" y="1484400"/>
                  <a:pt x="682332" y="1476369"/>
                  <a:pt x="707994" y="1476369"/>
                </a:cubicBezTo>
                <a:lnTo>
                  <a:pt x="712011" y="1392020"/>
                </a:lnTo>
                <a:cubicBezTo>
                  <a:pt x="712011" y="1368867"/>
                  <a:pt x="711674" y="1377311"/>
                  <a:pt x="694029" y="1377997"/>
                </a:cubicBezTo>
                <a:lnTo>
                  <a:pt x="615619" y="1383987"/>
                </a:lnTo>
                <a:close/>
                <a:moveTo>
                  <a:pt x="483077" y="108722"/>
                </a:moveTo>
                <a:cubicBezTo>
                  <a:pt x="483077" y="113590"/>
                  <a:pt x="485072" y="124401"/>
                  <a:pt x="486247" y="129654"/>
                </a:cubicBezTo>
                <a:cubicBezTo>
                  <a:pt x="488205" y="138415"/>
                  <a:pt x="490579" y="139754"/>
                  <a:pt x="491112" y="148889"/>
                </a:cubicBezTo>
                <a:cubicBezTo>
                  <a:pt x="473289" y="152107"/>
                  <a:pt x="446272" y="174732"/>
                  <a:pt x="436574" y="186728"/>
                </a:cubicBezTo>
                <a:cubicBezTo>
                  <a:pt x="414348" y="214224"/>
                  <a:pt x="401766" y="245238"/>
                  <a:pt x="412974" y="281253"/>
                </a:cubicBezTo>
                <a:cubicBezTo>
                  <a:pt x="415745" y="290157"/>
                  <a:pt x="421097" y="297026"/>
                  <a:pt x="422833" y="303526"/>
                </a:cubicBezTo>
                <a:cubicBezTo>
                  <a:pt x="376621" y="314294"/>
                  <a:pt x="357806" y="388600"/>
                  <a:pt x="392710" y="411975"/>
                </a:cubicBezTo>
                <a:cubicBezTo>
                  <a:pt x="378988" y="441601"/>
                  <a:pt x="378651" y="445517"/>
                  <a:pt x="378651" y="478248"/>
                </a:cubicBezTo>
                <a:cubicBezTo>
                  <a:pt x="378651" y="507310"/>
                  <a:pt x="406756" y="558034"/>
                  <a:pt x="450197" y="539758"/>
                </a:cubicBezTo>
                <a:cubicBezTo>
                  <a:pt x="465591" y="533283"/>
                  <a:pt x="476431" y="518304"/>
                  <a:pt x="483786" y="503053"/>
                </a:cubicBezTo>
                <a:cubicBezTo>
                  <a:pt x="493790" y="482310"/>
                  <a:pt x="493118" y="469335"/>
                  <a:pt x="493118" y="440091"/>
                </a:cubicBezTo>
                <a:cubicBezTo>
                  <a:pt x="520353" y="437823"/>
                  <a:pt x="570769" y="399952"/>
                  <a:pt x="553971" y="349110"/>
                </a:cubicBezTo>
                <a:cubicBezTo>
                  <a:pt x="551441" y="341451"/>
                  <a:pt x="548566" y="337754"/>
                  <a:pt x="545331" y="331642"/>
                </a:cubicBezTo>
                <a:cubicBezTo>
                  <a:pt x="584385" y="322544"/>
                  <a:pt x="625767" y="283656"/>
                  <a:pt x="636217" y="239779"/>
                </a:cubicBezTo>
                <a:cubicBezTo>
                  <a:pt x="637189" y="235699"/>
                  <a:pt x="636122" y="218616"/>
                  <a:pt x="639584" y="215028"/>
                </a:cubicBezTo>
                <a:cubicBezTo>
                  <a:pt x="641895" y="212633"/>
                  <a:pt x="656624" y="210493"/>
                  <a:pt x="660071" y="209417"/>
                </a:cubicBezTo>
                <a:cubicBezTo>
                  <a:pt x="666943" y="207272"/>
                  <a:pt x="671969" y="205501"/>
                  <a:pt x="679143" y="202376"/>
                </a:cubicBezTo>
                <a:cubicBezTo>
                  <a:pt x="700693" y="192990"/>
                  <a:pt x="723693" y="172217"/>
                  <a:pt x="734579" y="151429"/>
                </a:cubicBezTo>
                <a:cubicBezTo>
                  <a:pt x="773876" y="76390"/>
                  <a:pt x="703579" y="950"/>
                  <a:pt x="615646" y="178"/>
                </a:cubicBezTo>
                <a:cubicBezTo>
                  <a:pt x="579458" y="-140"/>
                  <a:pt x="544084" y="13929"/>
                  <a:pt x="524770" y="29917"/>
                </a:cubicBezTo>
                <a:cubicBezTo>
                  <a:pt x="501666" y="49041"/>
                  <a:pt x="483077" y="75901"/>
                  <a:pt x="483077" y="108722"/>
                </a:cubicBezTo>
                <a:close/>
                <a:moveTo>
                  <a:pt x="503160" y="1693262"/>
                </a:moveTo>
                <a:cubicBezTo>
                  <a:pt x="503160" y="1665816"/>
                  <a:pt x="503160" y="1638370"/>
                  <a:pt x="503160" y="1610924"/>
                </a:cubicBezTo>
                <a:cubicBezTo>
                  <a:pt x="503160" y="1582691"/>
                  <a:pt x="505169" y="1561341"/>
                  <a:pt x="505169" y="1532600"/>
                </a:cubicBezTo>
                <a:cubicBezTo>
                  <a:pt x="512177" y="1534263"/>
                  <a:pt x="541316" y="1542506"/>
                  <a:pt x="541316" y="1550676"/>
                </a:cubicBezTo>
                <a:lnTo>
                  <a:pt x="541316" y="1624982"/>
                </a:lnTo>
                <a:cubicBezTo>
                  <a:pt x="541316" y="1629729"/>
                  <a:pt x="539587" y="1631942"/>
                  <a:pt x="539284" y="1639003"/>
                </a:cubicBezTo>
                <a:lnTo>
                  <a:pt x="539307" y="1685231"/>
                </a:lnTo>
                <a:cubicBezTo>
                  <a:pt x="533216" y="1686044"/>
                  <a:pt x="506640" y="1691595"/>
                  <a:pt x="503160" y="1693262"/>
                </a:cubicBezTo>
                <a:close/>
                <a:moveTo>
                  <a:pt x="567421" y="1572764"/>
                </a:moveTo>
                <a:cubicBezTo>
                  <a:pt x="597994" y="1572741"/>
                  <a:pt x="745194" y="1571213"/>
                  <a:pt x="763458" y="1573533"/>
                </a:cubicBezTo>
                <a:cubicBezTo>
                  <a:pt x="760149" y="1580985"/>
                  <a:pt x="764224" y="1602039"/>
                  <a:pt x="764224" y="1612931"/>
                </a:cubicBezTo>
                <a:lnTo>
                  <a:pt x="764224" y="1717362"/>
                </a:lnTo>
                <a:cubicBezTo>
                  <a:pt x="724177" y="1717382"/>
                  <a:pt x="596323" y="1719135"/>
                  <a:pt x="565877" y="1716900"/>
                </a:cubicBezTo>
                <a:cubicBezTo>
                  <a:pt x="565754" y="1709084"/>
                  <a:pt x="567421" y="1706419"/>
                  <a:pt x="567421" y="1697280"/>
                </a:cubicBezTo>
                <a:lnTo>
                  <a:pt x="567421" y="1572764"/>
                </a:lnTo>
                <a:close/>
                <a:moveTo>
                  <a:pt x="353472" y="1386977"/>
                </a:moveTo>
                <a:cubicBezTo>
                  <a:pt x="387208" y="1382440"/>
                  <a:pt x="420483" y="1379341"/>
                  <a:pt x="454605" y="1375596"/>
                </a:cubicBezTo>
                <a:cubicBezTo>
                  <a:pt x="486409" y="1372107"/>
                  <a:pt x="525259" y="1366757"/>
                  <a:pt x="557555" y="1364078"/>
                </a:cubicBezTo>
                <a:cubicBezTo>
                  <a:pt x="657109" y="1355814"/>
                  <a:pt x="767069" y="1341462"/>
                  <a:pt x="866512" y="1333626"/>
                </a:cubicBezTo>
                <a:lnTo>
                  <a:pt x="1019668" y="1318180"/>
                </a:lnTo>
                <a:cubicBezTo>
                  <a:pt x="1028858" y="1317127"/>
                  <a:pt x="1037681" y="1316298"/>
                  <a:pt x="1045441" y="1315774"/>
                </a:cubicBezTo>
                <a:cubicBezTo>
                  <a:pt x="1055857" y="1315072"/>
                  <a:pt x="1060664" y="1313696"/>
                  <a:pt x="1071477" y="1313696"/>
                </a:cubicBezTo>
                <a:lnTo>
                  <a:pt x="1073486" y="1689246"/>
                </a:lnTo>
                <a:lnTo>
                  <a:pt x="854593" y="1689246"/>
                </a:lnTo>
                <a:cubicBezTo>
                  <a:pt x="854593" y="1618438"/>
                  <a:pt x="852584" y="1552363"/>
                  <a:pt x="852584" y="1480385"/>
                </a:cubicBezTo>
                <a:cubicBezTo>
                  <a:pt x="845285" y="1482333"/>
                  <a:pt x="848250" y="1482082"/>
                  <a:pt x="842962" y="1486827"/>
                </a:cubicBezTo>
                <a:cubicBezTo>
                  <a:pt x="824412" y="1503478"/>
                  <a:pt x="790080" y="1516633"/>
                  <a:pt x="766095" y="1522343"/>
                </a:cubicBezTo>
                <a:cubicBezTo>
                  <a:pt x="733418" y="1530122"/>
                  <a:pt x="685897" y="1536615"/>
                  <a:pt x="651766" y="1536615"/>
                </a:cubicBezTo>
                <a:lnTo>
                  <a:pt x="604362" y="1533801"/>
                </a:lnTo>
                <a:cubicBezTo>
                  <a:pt x="564179" y="1527996"/>
                  <a:pt x="526298" y="1525550"/>
                  <a:pt x="487639" y="1506530"/>
                </a:cubicBezTo>
                <a:cubicBezTo>
                  <a:pt x="483629" y="1563262"/>
                  <a:pt x="485185" y="1552502"/>
                  <a:pt x="487094" y="1606906"/>
                </a:cubicBezTo>
                <a:cubicBezTo>
                  <a:pt x="488159" y="1637236"/>
                  <a:pt x="486409" y="1630787"/>
                  <a:pt x="485085" y="1653097"/>
                </a:cubicBezTo>
                <a:lnTo>
                  <a:pt x="485085" y="1691255"/>
                </a:lnTo>
                <a:lnTo>
                  <a:pt x="115580" y="1691255"/>
                </a:lnTo>
                <a:cubicBezTo>
                  <a:pt x="104056" y="1691255"/>
                  <a:pt x="111184" y="1666495"/>
                  <a:pt x="111533" y="1657201"/>
                </a:cubicBezTo>
                <a:lnTo>
                  <a:pt x="111558" y="1574773"/>
                </a:lnTo>
                <a:cubicBezTo>
                  <a:pt x="111526" y="1560434"/>
                  <a:pt x="113560" y="1549650"/>
                  <a:pt x="113572" y="1536615"/>
                </a:cubicBezTo>
                <a:cubicBezTo>
                  <a:pt x="122293" y="1536615"/>
                  <a:pt x="131032" y="1536696"/>
                  <a:pt x="139746" y="1536685"/>
                </a:cubicBezTo>
                <a:lnTo>
                  <a:pt x="189902" y="1534630"/>
                </a:lnTo>
                <a:cubicBezTo>
                  <a:pt x="199073" y="1534678"/>
                  <a:pt x="209011" y="1532600"/>
                  <a:pt x="213980" y="1532600"/>
                </a:cubicBezTo>
                <a:lnTo>
                  <a:pt x="252138" y="1532600"/>
                </a:lnTo>
                <a:cubicBezTo>
                  <a:pt x="252138" y="1517919"/>
                  <a:pt x="254149" y="1520015"/>
                  <a:pt x="254144" y="1514524"/>
                </a:cubicBezTo>
                <a:lnTo>
                  <a:pt x="252138" y="1400053"/>
                </a:lnTo>
                <a:lnTo>
                  <a:pt x="353472" y="1386977"/>
                </a:lnTo>
                <a:close/>
                <a:moveTo>
                  <a:pt x="1525326" y="1693262"/>
                </a:moveTo>
                <a:cubicBezTo>
                  <a:pt x="1483462" y="1693262"/>
                  <a:pt x="1445926" y="1691255"/>
                  <a:pt x="1404835" y="1691255"/>
                </a:cubicBezTo>
                <a:cubicBezTo>
                  <a:pt x="1322280" y="1691255"/>
                  <a:pt x="1243200" y="1689246"/>
                  <a:pt x="1161846" y="1689246"/>
                </a:cubicBezTo>
                <a:cubicBezTo>
                  <a:pt x="1161846" y="1663581"/>
                  <a:pt x="1163409" y="1490277"/>
                  <a:pt x="1160954" y="1473245"/>
                </a:cubicBezTo>
                <a:cubicBezTo>
                  <a:pt x="1159735" y="1464784"/>
                  <a:pt x="1157708" y="1412638"/>
                  <a:pt x="1158440" y="1406690"/>
                </a:cubicBezTo>
                <a:cubicBezTo>
                  <a:pt x="1168738" y="1426788"/>
                  <a:pt x="1166083" y="1434872"/>
                  <a:pt x="1191146" y="1471164"/>
                </a:cubicBezTo>
                <a:cubicBezTo>
                  <a:pt x="1194753" y="1476383"/>
                  <a:pt x="1197686" y="1480170"/>
                  <a:pt x="1201544" y="1484867"/>
                </a:cubicBezTo>
                <a:lnTo>
                  <a:pt x="1223701" y="1510918"/>
                </a:lnTo>
                <a:cubicBezTo>
                  <a:pt x="1228111" y="1516058"/>
                  <a:pt x="1231364" y="1517023"/>
                  <a:pt x="1236668" y="1522020"/>
                </a:cubicBezTo>
                <a:cubicBezTo>
                  <a:pt x="1265516" y="1549202"/>
                  <a:pt x="1285295" y="1563013"/>
                  <a:pt x="1319331" y="1583968"/>
                </a:cubicBezTo>
                <a:lnTo>
                  <a:pt x="1384022" y="1617676"/>
                </a:lnTo>
                <a:cubicBezTo>
                  <a:pt x="1395904" y="1622973"/>
                  <a:pt x="1404743" y="1627460"/>
                  <a:pt x="1417604" y="1632355"/>
                </a:cubicBezTo>
                <a:cubicBezTo>
                  <a:pt x="1479500" y="1655915"/>
                  <a:pt x="1585787" y="1691255"/>
                  <a:pt x="1647827" y="1691255"/>
                </a:cubicBezTo>
                <a:lnTo>
                  <a:pt x="1647827" y="1693262"/>
                </a:lnTo>
                <a:cubicBezTo>
                  <a:pt x="1606993" y="1693262"/>
                  <a:pt x="1566161" y="1693262"/>
                  <a:pt x="1525326" y="1693262"/>
                </a:cubicBezTo>
                <a:close/>
                <a:moveTo>
                  <a:pt x="388693" y="1311689"/>
                </a:moveTo>
                <a:cubicBezTo>
                  <a:pt x="388693" y="1282387"/>
                  <a:pt x="390642" y="1258696"/>
                  <a:pt x="390644" y="1229285"/>
                </a:cubicBezTo>
                <a:cubicBezTo>
                  <a:pt x="390646" y="1215236"/>
                  <a:pt x="392740" y="1204843"/>
                  <a:pt x="392710" y="1189182"/>
                </a:cubicBezTo>
                <a:lnTo>
                  <a:pt x="406821" y="829752"/>
                </a:lnTo>
                <a:cubicBezTo>
                  <a:pt x="406733" y="774562"/>
                  <a:pt x="412792" y="723157"/>
                  <a:pt x="412792" y="668268"/>
                </a:cubicBezTo>
                <a:lnTo>
                  <a:pt x="414798" y="668268"/>
                </a:lnTo>
                <a:cubicBezTo>
                  <a:pt x="414798" y="821739"/>
                  <a:pt x="418816" y="976866"/>
                  <a:pt x="418816" y="1130943"/>
                </a:cubicBezTo>
                <a:cubicBezTo>
                  <a:pt x="418816" y="1152704"/>
                  <a:pt x="420824" y="1174855"/>
                  <a:pt x="420824" y="1195207"/>
                </a:cubicBezTo>
                <a:lnTo>
                  <a:pt x="420824" y="1305663"/>
                </a:lnTo>
                <a:cubicBezTo>
                  <a:pt x="420824" y="1318935"/>
                  <a:pt x="391002" y="1311955"/>
                  <a:pt x="388693" y="1311689"/>
                </a:cubicBezTo>
                <a:close/>
                <a:moveTo>
                  <a:pt x="1328526" y="1159058"/>
                </a:moveTo>
                <a:cubicBezTo>
                  <a:pt x="1333146" y="1155925"/>
                  <a:pt x="1333469" y="1153034"/>
                  <a:pt x="1340574" y="1153034"/>
                </a:cubicBezTo>
                <a:cubicBezTo>
                  <a:pt x="1350796" y="1153034"/>
                  <a:pt x="1355963" y="1152526"/>
                  <a:pt x="1365880" y="1155826"/>
                </a:cubicBezTo>
                <a:cubicBezTo>
                  <a:pt x="1373184" y="1158255"/>
                  <a:pt x="1374133" y="1158442"/>
                  <a:pt x="1376721" y="1163685"/>
                </a:cubicBezTo>
                <a:cubicBezTo>
                  <a:pt x="1380542" y="1169320"/>
                  <a:pt x="1380739" y="1415122"/>
                  <a:pt x="1380739" y="1448251"/>
                </a:cubicBezTo>
                <a:cubicBezTo>
                  <a:pt x="1362170" y="1446707"/>
                  <a:pt x="1343920" y="1431755"/>
                  <a:pt x="1328526" y="1428169"/>
                </a:cubicBezTo>
                <a:lnTo>
                  <a:pt x="1328526" y="1159058"/>
                </a:lnTo>
                <a:close/>
                <a:moveTo>
                  <a:pt x="203940" y="1377962"/>
                </a:moveTo>
                <a:cubicBezTo>
                  <a:pt x="206289" y="1367876"/>
                  <a:pt x="204541" y="1371298"/>
                  <a:pt x="211888" y="1369818"/>
                </a:cubicBezTo>
                <a:lnTo>
                  <a:pt x="755824" y="1301280"/>
                </a:lnTo>
                <a:cubicBezTo>
                  <a:pt x="853261" y="1289471"/>
                  <a:pt x="966497" y="1274938"/>
                  <a:pt x="1063980" y="1265572"/>
                </a:cubicBezTo>
                <a:cubicBezTo>
                  <a:pt x="1079879" y="1264043"/>
                  <a:pt x="1074444" y="1270585"/>
                  <a:pt x="1072874" y="1280953"/>
                </a:cubicBezTo>
                <a:cubicBezTo>
                  <a:pt x="999266" y="1289917"/>
                  <a:pt x="927771" y="1299853"/>
                  <a:pt x="856599" y="1307671"/>
                </a:cubicBezTo>
                <a:cubicBezTo>
                  <a:pt x="787409" y="1315271"/>
                  <a:pt x="711448" y="1327643"/>
                  <a:pt x="641555" y="1335619"/>
                </a:cubicBezTo>
                <a:cubicBezTo>
                  <a:pt x="623931" y="1337632"/>
                  <a:pt x="221029" y="1386162"/>
                  <a:pt x="203940" y="1377962"/>
                </a:cubicBezTo>
                <a:close/>
                <a:moveTo>
                  <a:pt x="1001190" y="1261480"/>
                </a:moveTo>
                <a:cubicBezTo>
                  <a:pt x="1002060" y="1215677"/>
                  <a:pt x="1014635" y="1219307"/>
                  <a:pt x="1041354" y="1219307"/>
                </a:cubicBezTo>
                <a:lnTo>
                  <a:pt x="1041354" y="1257465"/>
                </a:lnTo>
                <a:cubicBezTo>
                  <a:pt x="1029283" y="1257733"/>
                  <a:pt x="1026293" y="1261480"/>
                  <a:pt x="1001190" y="1261480"/>
                </a:cubicBezTo>
                <a:close/>
                <a:moveTo>
                  <a:pt x="1053405" y="1147007"/>
                </a:moveTo>
                <a:cubicBezTo>
                  <a:pt x="1060237" y="1145416"/>
                  <a:pt x="1064802" y="1142426"/>
                  <a:pt x="1072742" y="1140239"/>
                </a:cubicBezTo>
                <a:cubicBezTo>
                  <a:pt x="1101484" y="1132317"/>
                  <a:pt x="1121882" y="1139814"/>
                  <a:pt x="1147325" y="1145598"/>
                </a:cubicBezTo>
                <a:cubicBezTo>
                  <a:pt x="1149086" y="1173931"/>
                  <a:pt x="1147789" y="1246744"/>
                  <a:pt x="1147789" y="1279556"/>
                </a:cubicBezTo>
                <a:cubicBezTo>
                  <a:pt x="1147789" y="1284588"/>
                  <a:pt x="1146796" y="1285580"/>
                  <a:pt x="1141765" y="1285580"/>
                </a:cubicBezTo>
                <a:cubicBezTo>
                  <a:pt x="1102355" y="1285580"/>
                  <a:pt x="1101494" y="1255456"/>
                  <a:pt x="1069468" y="1255456"/>
                </a:cubicBezTo>
                <a:lnTo>
                  <a:pt x="1051396" y="1255456"/>
                </a:lnTo>
                <a:lnTo>
                  <a:pt x="1051396" y="1183158"/>
                </a:lnTo>
                <a:cubicBezTo>
                  <a:pt x="1051396" y="1175132"/>
                  <a:pt x="1053211" y="1174684"/>
                  <a:pt x="1053469" y="1165154"/>
                </a:cubicBezTo>
                <a:cubicBezTo>
                  <a:pt x="1053631" y="1159277"/>
                  <a:pt x="1053405" y="1152944"/>
                  <a:pt x="1053405" y="1147007"/>
                </a:cubicBezTo>
                <a:close/>
                <a:moveTo>
                  <a:pt x="645742" y="1108852"/>
                </a:moveTo>
                <a:cubicBezTo>
                  <a:pt x="654301" y="1107159"/>
                  <a:pt x="660893" y="1104349"/>
                  <a:pt x="669563" y="1102552"/>
                </a:cubicBezTo>
                <a:cubicBezTo>
                  <a:pt x="724942" y="1091079"/>
                  <a:pt x="750606" y="1106088"/>
                  <a:pt x="788323" y="1114876"/>
                </a:cubicBezTo>
                <a:cubicBezTo>
                  <a:pt x="788323" y="1138976"/>
                  <a:pt x="788323" y="1163074"/>
                  <a:pt x="788323" y="1187174"/>
                </a:cubicBezTo>
                <a:lnTo>
                  <a:pt x="786314" y="1289598"/>
                </a:lnTo>
                <a:cubicBezTo>
                  <a:pt x="772179" y="1289862"/>
                  <a:pt x="677912" y="1305663"/>
                  <a:pt x="643733" y="1305663"/>
                </a:cubicBezTo>
                <a:lnTo>
                  <a:pt x="645742" y="1108852"/>
                </a:lnTo>
                <a:close/>
                <a:moveTo>
                  <a:pt x="1170645" y="1290838"/>
                </a:moveTo>
                <a:cubicBezTo>
                  <a:pt x="1168900" y="1279921"/>
                  <a:pt x="1170137" y="1268472"/>
                  <a:pt x="1169941" y="1257384"/>
                </a:cubicBezTo>
                <a:cubicBezTo>
                  <a:pt x="1169745" y="1246314"/>
                  <a:pt x="1167789" y="1239680"/>
                  <a:pt x="1167842" y="1227364"/>
                </a:cubicBezTo>
                <a:cubicBezTo>
                  <a:pt x="1167937" y="1205270"/>
                  <a:pt x="1167870" y="1183163"/>
                  <a:pt x="1167870" y="1161067"/>
                </a:cubicBezTo>
                <a:cubicBezTo>
                  <a:pt x="1168939" y="1162603"/>
                  <a:pt x="1168823" y="1162108"/>
                  <a:pt x="1170024" y="1164946"/>
                </a:cubicBezTo>
                <a:lnTo>
                  <a:pt x="1175886" y="1191266"/>
                </a:lnTo>
                <a:cubicBezTo>
                  <a:pt x="1180802" y="1223233"/>
                  <a:pt x="1182008" y="1261577"/>
                  <a:pt x="1170645" y="1290838"/>
                </a:cubicBezTo>
                <a:close/>
                <a:moveTo>
                  <a:pt x="812422" y="1281562"/>
                </a:moveTo>
                <a:cubicBezTo>
                  <a:pt x="812422" y="1234626"/>
                  <a:pt x="807679" y="1171567"/>
                  <a:pt x="815197" y="1127694"/>
                </a:cubicBezTo>
                <a:cubicBezTo>
                  <a:pt x="829180" y="1158546"/>
                  <a:pt x="829681" y="1230360"/>
                  <a:pt x="819667" y="1266720"/>
                </a:cubicBezTo>
                <a:cubicBezTo>
                  <a:pt x="817645" y="1274067"/>
                  <a:pt x="817238" y="1278034"/>
                  <a:pt x="812422" y="1281562"/>
                </a:cubicBezTo>
                <a:close/>
                <a:moveTo>
                  <a:pt x="1029304" y="1118892"/>
                </a:moveTo>
                <a:cubicBezTo>
                  <a:pt x="1038165" y="1105658"/>
                  <a:pt x="1043702" y="1098747"/>
                  <a:pt x="1060154" y="1091492"/>
                </a:cubicBezTo>
                <a:cubicBezTo>
                  <a:pt x="1093121" y="1076954"/>
                  <a:pt x="1148546" y="1078750"/>
                  <a:pt x="1182684" y="1084020"/>
                </a:cubicBezTo>
                <a:cubicBezTo>
                  <a:pt x="1193257" y="1085650"/>
                  <a:pt x="1202841" y="1086622"/>
                  <a:pt x="1212050" y="1088767"/>
                </a:cubicBezTo>
                <a:lnTo>
                  <a:pt x="1212050" y="1112867"/>
                </a:lnTo>
                <a:cubicBezTo>
                  <a:pt x="1176212" y="1107462"/>
                  <a:pt x="1136475" y="1108852"/>
                  <a:pt x="1099591" y="1108852"/>
                </a:cubicBezTo>
                <a:cubicBezTo>
                  <a:pt x="1061680" y="1108852"/>
                  <a:pt x="1042927" y="1117933"/>
                  <a:pt x="1029304" y="1118892"/>
                </a:cubicBezTo>
                <a:close/>
                <a:moveTo>
                  <a:pt x="603568" y="1094792"/>
                </a:moveTo>
                <a:cubicBezTo>
                  <a:pt x="608041" y="1078048"/>
                  <a:pt x="634492" y="1064316"/>
                  <a:pt x="649969" y="1058897"/>
                </a:cubicBezTo>
                <a:cubicBezTo>
                  <a:pt x="661115" y="1054997"/>
                  <a:pt x="671159" y="1052466"/>
                  <a:pt x="683985" y="1050700"/>
                </a:cubicBezTo>
                <a:cubicBezTo>
                  <a:pt x="714916" y="1046437"/>
                  <a:pt x="718751" y="1046594"/>
                  <a:pt x="750167" y="1046594"/>
                </a:cubicBezTo>
                <a:cubicBezTo>
                  <a:pt x="756759" y="1046594"/>
                  <a:pt x="758108" y="1048346"/>
                  <a:pt x="766175" y="1048617"/>
                </a:cubicBezTo>
                <a:cubicBezTo>
                  <a:pt x="802611" y="1049834"/>
                  <a:pt x="837513" y="1056477"/>
                  <a:pt x="872665" y="1064667"/>
                </a:cubicBezTo>
                <a:lnTo>
                  <a:pt x="872665" y="1088767"/>
                </a:lnTo>
                <a:cubicBezTo>
                  <a:pt x="851164" y="1088767"/>
                  <a:pt x="835064" y="1085495"/>
                  <a:pt x="820462" y="1084745"/>
                </a:cubicBezTo>
                <a:cubicBezTo>
                  <a:pt x="814629" y="1084444"/>
                  <a:pt x="808314" y="1085119"/>
                  <a:pt x="802486" y="1084646"/>
                </a:cubicBezTo>
                <a:cubicBezTo>
                  <a:pt x="782775" y="1083040"/>
                  <a:pt x="756187" y="1081953"/>
                  <a:pt x="734111" y="1080768"/>
                </a:cubicBezTo>
                <a:cubicBezTo>
                  <a:pt x="719825" y="1080004"/>
                  <a:pt x="714228" y="1082856"/>
                  <a:pt x="700009" y="1082789"/>
                </a:cubicBezTo>
                <a:cubicBezTo>
                  <a:pt x="648053" y="1082553"/>
                  <a:pt x="611407" y="1094618"/>
                  <a:pt x="603568" y="1094792"/>
                </a:cubicBezTo>
                <a:close/>
                <a:moveTo>
                  <a:pt x="1059429" y="1076718"/>
                </a:moveTo>
                <a:cubicBezTo>
                  <a:pt x="1057914" y="1054667"/>
                  <a:pt x="1062486" y="1040842"/>
                  <a:pt x="1082913" y="1025898"/>
                </a:cubicBezTo>
                <a:cubicBezTo>
                  <a:pt x="1135032" y="987775"/>
                  <a:pt x="1208034" y="1006587"/>
                  <a:pt x="1208034" y="1072701"/>
                </a:cubicBezTo>
                <a:lnTo>
                  <a:pt x="1157830" y="1066676"/>
                </a:lnTo>
                <a:cubicBezTo>
                  <a:pt x="1088536" y="1066676"/>
                  <a:pt x="1077963" y="1075748"/>
                  <a:pt x="1059429" y="1076718"/>
                </a:cubicBezTo>
                <a:close/>
                <a:moveTo>
                  <a:pt x="649757" y="1040569"/>
                </a:moveTo>
                <a:cubicBezTo>
                  <a:pt x="651479" y="963303"/>
                  <a:pt x="821415" y="925424"/>
                  <a:pt x="830494" y="1034545"/>
                </a:cubicBezTo>
                <a:cubicBezTo>
                  <a:pt x="815742" y="1034531"/>
                  <a:pt x="800085" y="1029973"/>
                  <a:pt x="784358" y="1028498"/>
                </a:cubicBezTo>
                <a:cubicBezTo>
                  <a:pt x="747274" y="1025018"/>
                  <a:pt x="726897" y="1022166"/>
                  <a:pt x="688171" y="1028768"/>
                </a:cubicBezTo>
                <a:cubicBezTo>
                  <a:pt x="674585" y="1031084"/>
                  <a:pt x="660154" y="1035067"/>
                  <a:pt x="649757" y="1040569"/>
                </a:cubicBezTo>
                <a:close/>
                <a:moveTo>
                  <a:pt x="1115657" y="994379"/>
                </a:moveTo>
                <a:cubicBezTo>
                  <a:pt x="1116832" y="989975"/>
                  <a:pt x="1117040" y="987678"/>
                  <a:pt x="1126571" y="983202"/>
                </a:cubicBezTo>
                <a:cubicBezTo>
                  <a:pt x="1139679" y="977049"/>
                  <a:pt x="1160857" y="975321"/>
                  <a:pt x="1169879" y="992369"/>
                </a:cubicBezTo>
                <a:cubicBezTo>
                  <a:pt x="1153847" y="992369"/>
                  <a:pt x="1127848" y="988876"/>
                  <a:pt x="1115657" y="994379"/>
                </a:cubicBezTo>
                <a:close/>
                <a:moveTo>
                  <a:pt x="1286609" y="976049"/>
                </a:moveTo>
                <a:cubicBezTo>
                  <a:pt x="1287532" y="997376"/>
                  <a:pt x="1285041" y="1018185"/>
                  <a:pt x="1287733" y="1039152"/>
                </a:cubicBezTo>
                <a:lnTo>
                  <a:pt x="1290370" y="1225331"/>
                </a:lnTo>
                <a:cubicBezTo>
                  <a:pt x="1290370" y="1263563"/>
                  <a:pt x="1287615" y="1313220"/>
                  <a:pt x="1290370" y="1349845"/>
                </a:cubicBezTo>
                <a:cubicBezTo>
                  <a:pt x="1273773" y="1349475"/>
                  <a:pt x="1245019" y="1332566"/>
                  <a:pt x="1232131" y="1325747"/>
                </a:cubicBezTo>
                <a:lnTo>
                  <a:pt x="1232066" y="1177069"/>
                </a:lnTo>
                <a:cubicBezTo>
                  <a:pt x="1233800" y="1160545"/>
                  <a:pt x="1263547" y="1157444"/>
                  <a:pt x="1260238" y="1116989"/>
                </a:cubicBezTo>
                <a:cubicBezTo>
                  <a:pt x="1257938" y="1088908"/>
                  <a:pt x="1235451" y="1054875"/>
                  <a:pt x="1221897" y="1036792"/>
                </a:cubicBezTo>
                <a:cubicBezTo>
                  <a:pt x="1213045" y="1024979"/>
                  <a:pt x="1204534" y="1013563"/>
                  <a:pt x="1195972" y="1002432"/>
                </a:cubicBezTo>
                <a:cubicBezTo>
                  <a:pt x="1190380" y="995166"/>
                  <a:pt x="1174106" y="976585"/>
                  <a:pt x="1171887" y="968270"/>
                </a:cubicBezTo>
                <a:lnTo>
                  <a:pt x="1266308" y="966226"/>
                </a:lnTo>
                <a:cubicBezTo>
                  <a:pt x="1280945" y="966025"/>
                  <a:pt x="1286020" y="962504"/>
                  <a:pt x="1286609" y="976049"/>
                </a:cubicBezTo>
                <a:close/>
                <a:moveTo>
                  <a:pt x="716027" y="952205"/>
                </a:moveTo>
                <a:cubicBezTo>
                  <a:pt x="721829" y="943542"/>
                  <a:pt x="736154" y="937803"/>
                  <a:pt x="748676" y="936547"/>
                </a:cubicBezTo>
                <a:cubicBezTo>
                  <a:pt x="757865" y="935624"/>
                  <a:pt x="776584" y="938612"/>
                  <a:pt x="780283" y="950774"/>
                </a:cubicBezTo>
                <a:cubicBezTo>
                  <a:pt x="752439" y="948781"/>
                  <a:pt x="743379" y="945832"/>
                  <a:pt x="716027" y="952205"/>
                </a:cubicBezTo>
                <a:close/>
                <a:moveTo>
                  <a:pt x="907602" y="1125715"/>
                </a:moveTo>
                <a:cubicBezTo>
                  <a:pt x="922243" y="1100982"/>
                  <a:pt x="912643" y="1050917"/>
                  <a:pt x="870659" y="1044585"/>
                </a:cubicBezTo>
                <a:cubicBezTo>
                  <a:pt x="865260" y="1012726"/>
                  <a:pt x="828721" y="966379"/>
                  <a:pt x="800528" y="962088"/>
                </a:cubicBezTo>
                <a:cubicBezTo>
                  <a:pt x="800013" y="952267"/>
                  <a:pt x="796705" y="942375"/>
                  <a:pt x="791890" y="936587"/>
                </a:cubicBezTo>
                <a:cubicBezTo>
                  <a:pt x="778484" y="920453"/>
                  <a:pt x="774264" y="940514"/>
                  <a:pt x="774264" y="910030"/>
                </a:cubicBezTo>
                <a:cubicBezTo>
                  <a:pt x="774264" y="904606"/>
                  <a:pt x="775224" y="904492"/>
                  <a:pt x="776273" y="899990"/>
                </a:cubicBezTo>
                <a:lnTo>
                  <a:pt x="916928" y="899969"/>
                </a:lnTo>
                <a:cubicBezTo>
                  <a:pt x="932426" y="900248"/>
                  <a:pt x="944380" y="902899"/>
                  <a:pt x="960522" y="901551"/>
                </a:cubicBezTo>
                <a:cubicBezTo>
                  <a:pt x="966405" y="1024845"/>
                  <a:pt x="961027" y="1146559"/>
                  <a:pt x="961027" y="1269514"/>
                </a:cubicBezTo>
                <a:cubicBezTo>
                  <a:pt x="944373" y="1269514"/>
                  <a:pt x="893721" y="1277547"/>
                  <a:pt x="878692" y="1277547"/>
                </a:cubicBezTo>
                <a:lnTo>
                  <a:pt x="876699" y="1235355"/>
                </a:lnTo>
                <a:cubicBezTo>
                  <a:pt x="876339" y="1227934"/>
                  <a:pt x="874674" y="1227347"/>
                  <a:pt x="874674" y="1223323"/>
                </a:cubicBezTo>
                <a:lnTo>
                  <a:pt x="876683" y="1140983"/>
                </a:lnTo>
                <a:cubicBezTo>
                  <a:pt x="891243" y="1139870"/>
                  <a:pt x="901419" y="1136159"/>
                  <a:pt x="907602" y="1125715"/>
                </a:cubicBezTo>
                <a:close/>
                <a:moveTo>
                  <a:pt x="699963" y="960236"/>
                </a:moveTo>
                <a:cubicBezTo>
                  <a:pt x="690048" y="962885"/>
                  <a:pt x="676945" y="977303"/>
                  <a:pt x="668963" y="983468"/>
                </a:cubicBezTo>
                <a:cubicBezTo>
                  <a:pt x="654726" y="994464"/>
                  <a:pt x="641454" y="1015493"/>
                  <a:pt x="635226" y="1032160"/>
                </a:cubicBezTo>
                <a:cubicBezTo>
                  <a:pt x="631310" y="1042641"/>
                  <a:pt x="634266" y="1044777"/>
                  <a:pt x="626134" y="1049065"/>
                </a:cubicBezTo>
                <a:cubicBezTo>
                  <a:pt x="613478" y="1055735"/>
                  <a:pt x="613924" y="1052974"/>
                  <a:pt x="589901" y="1066722"/>
                </a:cubicBezTo>
                <a:cubicBezTo>
                  <a:pt x="588133" y="1084458"/>
                  <a:pt x="585258" y="1091677"/>
                  <a:pt x="592243" y="1108129"/>
                </a:cubicBezTo>
                <a:cubicBezTo>
                  <a:pt x="597415" y="1120314"/>
                  <a:pt x="620230" y="1134767"/>
                  <a:pt x="629676" y="1136967"/>
                </a:cubicBezTo>
                <a:cubicBezTo>
                  <a:pt x="629676" y="1160003"/>
                  <a:pt x="630666" y="1299091"/>
                  <a:pt x="625660" y="1307750"/>
                </a:cubicBezTo>
                <a:lnTo>
                  <a:pt x="525250" y="1321729"/>
                </a:lnTo>
                <a:cubicBezTo>
                  <a:pt x="500013" y="1324560"/>
                  <a:pt x="504218" y="1325747"/>
                  <a:pt x="479061" y="1325747"/>
                </a:cubicBezTo>
                <a:lnTo>
                  <a:pt x="460968" y="920107"/>
                </a:lnTo>
                <a:cubicBezTo>
                  <a:pt x="460590" y="912316"/>
                  <a:pt x="461165" y="903768"/>
                  <a:pt x="461068" y="895891"/>
                </a:cubicBezTo>
                <a:lnTo>
                  <a:pt x="454988" y="763400"/>
                </a:lnTo>
                <a:cubicBezTo>
                  <a:pt x="455284" y="719578"/>
                  <a:pt x="446930" y="633627"/>
                  <a:pt x="446930" y="587694"/>
                </a:cubicBezTo>
                <a:cubicBezTo>
                  <a:pt x="441467" y="584977"/>
                  <a:pt x="404763" y="588006"/>
                  <a:pt x="400741" y="588092"/>
                </a:cubicBezTo>
                <a:lnTo>
                  <a:pt x="398811" y="636982"/>
                </a:lnTo>
                <a:cubicBezTo>
                  <a:pt x="398674" y="646313"/>
                  <a:pt x="396910" y="649954"/>
                  <a:pt x="396659" y="658923"/>
                </a:cubicBezTo>
                <a:cubicBezTo>
                  <a:pt x="396439" y="666781"/>
                  <a:pt x="397155" y="675311"/>
                  <a:pt x="396735" y="683104"/>
                </a:cubicBezTo>
                <a:cubicBezTo>
                  <a:pt x="396232" y="692439"/>
                  <a:pt x="394611" y="695478"/>
                  <a:pt x="394671" y="707146"/>
                </a:cubicBezTo>
                <a:cubicBezTo>
                  <a:pt x="394712" y="715004"/>
                  <a:pt x="395239" y="723132"/>
                  <a:pt x="394248" y="730872"/>
                </a:cubicBezTo>
                <a:lnTo>
                  <a:pt x="378646" y="1058638"/>
                </a:lnTo>
                <a:cubicBezTo>
                  <a:pt x="378900" y="1093131"/>
                  <a:pt x="373989" y="1142922"/>
                  <a:pt x="372595" y="1177057"/>
                </a:cubicBezTo>
                <a:cubicBezTo>
                  <a:pt x="372271" y="1184948"/>
                  <a:pt x="372849" y="1193371"/>
                  <a:pt x="372699" y="1201312"/>
                </a:cubicBezTo>
                <a:cubicBezTo>
                  <a:pt x="372507" y="1211407"/>
                  <a:pt x="370789" y="1213449"/>
                  <a:pt x="370551" y="1223242"/>
                </a:cubicBezTo>
                <a:cubicBezTo>
                  <a:pt x="369868" y="1251597"/>
                  <a:pt x="369064" y="1314206"/>
                  <a:pt x="365991" y="1339193"/>
                </a:cubicBezTo>
                <a:cubicBezTo>
                  <a:pt x="336912" y="1342767"/>
                  <a:pt x="310347" y="1346596"/>
                  <a:pt x="281362" y="1350967"/>
                </a:cubicBezTo>
                <a:lnTo>
                  <a:pt x="197916" y="1361896"/>
                </a:lnTo>
                <a:cubicBezTo>
                  <a:pt x="186090" y="1412652"/>
                  <a:pt x="240177" y="1409978"/>
                  <a:pt x="240087" y="1424154"/>
                </a:cubicBezTo>
                <a:lnTo>
                  <a:pt x="236072" y="1518542"/>
                </a:lnTo>
                <a:cubicBezTo>
                  <a:pt x="209630" y="1518542"/>
                  <a:pt x="153473" y="1524730"/>
                  <a:pt x="127647" y="1524585"/>
                </a:cubicBezTo>
                <a:cubicBezTo>
                  <a:pt x="113156" y="1524504"/>
                  <a:pt x="105264" y="1525400"/>
                  <a:pt x="93488" y="1526575"/>
                </a:cubicBezTo>
                <a:lnTo>
                  <a:pt x="93488" y="1691255"/>
                </a:lnTo>
                <a:cubicBezTo>
                  <a:pt x="-14038" y="1691255"/>
                  <a:pt x="598" y="1679389"/>
                  <a:pt x="1113" y="1745477"/>
                </a:cubicBezTo>
                <a:cubicBezTo>
                  <a:pt x="284833" y="1745477"/>
                  <a:pt x="574752" y="1745477"/>
                  <a:pt x="854593" y="1745477"/>
                </a:cubicBezTo>
                <a:lnTo>
                  <a:pt x="878602" y="1745524"/>
                </a:lnTo>
                <a:cubicBezTo>
                  <a:pt x="887971" y="1745604"/>
                  <a:pt x="897424" y="1745477"/>
                  <a:pt x="906806" y="1745477"/>
                </a:cubicBezTo>
                <a:lnTo>
                  <a:pt x="1730162" y="1745477"/>
                </a:lnTo>
                <a:cubicBezTo>
                  <a:pt x="1731045" y="1716362"/>
                  <a:pt x="1728221" y="1701995"/>
                  <a:pt x="1728084" y="1683300"/>
                </a:cubicBezTo>
                <a:cubicBezTo>
                  <a:pt x="1727911" y="1659551"/>
                  <a:pt x="1730684" y="1644348"/>
                  <a:pt x="1721561" y="1627557"/>
                </a:cubicBezTo>
                <a:cubicBezTo>
                  <a:pt x="1706022" y="1598959"/>
                  <a:pt x="1669074" y="1602697"/>
                  <a:pt x="1631738" y="1592872"/>
                </a:cubicBezTo>
                <a:cubicBezTo>
                  <a:pt x="1499293" y="1558016"/>
                  <a:pt x="1439758" y="1433321"/>
                  <a:pt x="1420215" y="1304367"/>
                </a:cubicBezTo>
                <a:cubicBezTo>
                  <a:pt x="1415232" y="1271476"/>
                  <a:pt x="1410656" y="1228578"/>
                  <a:pt x="1410882" y="1189167"/>
                </a:cubicBezTo>
                <a:cubicBezTo>
                  <a:pt x="1411272" y="1121081"/>
                  <a:pt x="1385038" y="1108967"/>
                  <a:pt x="1332541" y="1116885"/>
                </a:cubicBezTo>
                <a:cubicBezTo>
                  <a:pt x="1332541" y="1075615"/>
                  <a:pt x="1328505" y="1020263"/>
                  <a:pt x="1328526" y="978312"/>
                </a:cubicBezTo>
                <a:cubicBezTo>
                  <a:pt x="1328540" y="949686"/>
                  <a:pt x="1330184" y="935363"/>
                  <a:pt x="1304979" y="929694"/>
                </a:cubicBezTo>
                <a:cubicBezTo>
                  <a:pt x="1290236" y="926376"/>
                  <a:pt x="1267029" y="929142"/>
                  <a:pt x="1252293" y="928013"/>
                </a:cubicBezTo>
                <a:cubicBezTo>
                  <a:pt x="1228236" y="926172"/>
                  <a:pt x="1158234" y="928745"/>
                  <a:pt x="1140672" y="939124"/>
                </a:cubicBezTo>
                <a:cubicBezTo>
                  <a:pt x="1122281" y="949995"/>
                  <a:pt x="1125059" y="958971"/>
                  <a:pt x="1120626" y="967214"/>
                </a:cubicBezTo>
                <a:cubicBezTo>
                  <a:pt x="1117100" y="973765"/>
                  <a:pt x="1113500" y="971740"/>
                  <a:pt x="1108277" y="979060"/>
                </a:cubicBezTo>
                <a:cubicBezTo>
                  <a:pt x="1103648" y="985551"/>
                  <a:pt x="1104024" y="990663"/>
                  <a:pt x="1101731" y="996519"/>
                </a:cubicBezTo>
                <a:cubicBezTo>
                  <a:pt x="1099333" y="1002643"/>
                  <a:pt x="1102011" y="999701"/>
                  <a:pt x="1096008" y="1002844"/>
                </a:cubicBezTo>
                <a:cubicBezTo>
                  <a:pt x="1094638" y="1003559"/>
                  <a:pt x="1089780" y="1005271"/>
                  <a:pt x="1087499" y="1006384"/>
                </a:cubicBezTo>
                <a:cubicBezTo>
                  <a:pt x="1045967" y="1026644"/>
                  <a:pt x="1045683" y="1073705"/>
                  <a:pt x="1040299" y="1079681"/>
                </a:cubicBezTo>
                <a:cubicBezTo>
                  <a:pt x="1034109" y="1086553"/>
                  <a:pt x="1015247" y="1086634"/>
                  <a:pt x="1015247" y="1100818"/>
                </a:cubicBezTo>
                <a:cubicBezTo>
                  <a:pt x="1015247" y="1108537"/>
                  <a:pt x="1015609" y="1139895"/>
                  <a:pt x="1020950" y="1145321"/>
                </a:cubicBezTo>
                <a:cubicBezTo>
                  <a:pt x="1023194" y="1147603"/>
                  <a:pt x="1039906" y="1156128"/>
                  <a:pt x="1043363" y="1157050"/>
                </a:cubicBezTo>
                <a:lnTo>
                  <a:pt x="1043361" y="1183421"/>
                </a:lnTo>
                <a:lnTo>
                  <a:pt x="1001654" y="1182694"/>
                </a:lnTo>
                <a:cubicBezTo>
                  <a:pt x="1007172" y="1145446"/>
                  <a:pt x="1000374" y="1039283"/>
                  <a:pt x="1004720" y="983997"/>
                </a:cubicBezTo>
                <a:cubicBezTo>
                  <a:pt x="1005937" y="968507"/>
                  <a:pt x="1002940" y="905772"/>
                  <a:pt x="997518" y="889601"/>
                </a:cubicBezTo>
                <a:cubicBezTo>
                  <a:pt x="989993" y="867148"/>
                  <a:pt x="943087" y="859823"/>
                  <a:pt x="926887" y="859823"/>
                </a:cubicBezTo>
                <a:cubicBezTo>
                  <a:pt x="894709" y="859823"/>
                  <a:pt x="815486" y="858262"/>
                  <a:pt x="785070" y="862610"/>
                </a:cubicBezTo>
                <a:cubicBezTo>
                  <a:pt x="726186" y="871025"/>
                  <a:pt x="722051" y="870353"/>
                  <a:pt x="722051" y="928105"/>
                </a:cubicBezTo>
                <a:cubicBezTo>
                  <a:pt x="717299" y="929211"/>
                  <a:pt x="697379" y="935975"/>
                  <a:pt x="697585" y="940205"/>
                </a:cubicBezTo>
                <a:lnTo>
                  <a:pt x="699963" y="960236"/>
                </a:lnTo>
                <a:close/>
              </a:path>
            </a:pathLst>
          </a:custGeom>
          <a:solidFill>
            <a:schemeClr val="bg1"/>
          </a:solidFill>
          <a:ln>
            <a:noFill/>
          </a:ln>
        </p:spPr>
        <p:txBody>
          <a:bodyPr lIns="81641" tIns="40820" rIns="81641" bIns="40820" anchor="ctr"/>
          <a:lstStyle/>
          <a:p>
            <a:pPr>
              <a:defRPr/>
            </a:pPr>
            <a:endParaRPr lang="ru-RU" sz="1364" dirty="0"/>
          </a:p>
        </p:txBody>
      </p:sp>
      <p:pic>
        <p:nvPicPr>
          <p:cNvPr id="16416" name="Picture 4" descr="Image result for рабочий иконка"/>
          <p:cNvPicPr>
            <a:picLocks noChangeAspect="1" noChangeArrowheads="1"/>
          </p:cNvPicPr>
          <p:nvPr/>
        </p:nvPicPr>
        <p:blipFill>
          <a:blip r:embed="rId10" cstate="print"/>
          <a:srcRect/>
          <a:stretch>
            <a:fillRect/>
          </a:stretch>
        </p:blipFill>
        <p:spPr bwMode="auto">
          <a:xfrm>
            <a:off x="6710607" y="3203647"/>
            <a:ext cx="571500" cy="428655"/>
          </a:xfrm>
          <a:prstGeom prst="rect">
            <a:avLst/>
          </a:prstGeom>
          <a:noFill/>
          <a:ln w="9525">
            <a:noFill/>
            <a:miter lim="800000"/>
            <a:headEnd/>
            <a:tailEnd/>
          </a:ln>
        </p:spPr>
      </p:pic>
      <p:cxnSp>
        <p:nvCxnSpPr>
          <p:cNvPr id="131" name="Прямая соединительная линия 130">
            <a:extLst/>
          </p:cNvPr>
          <p:cNvCxnSpPr/>
          <p:nvPr/>
        </p:nvCxnSpPr>
        <p:spPr bwMode="auto">
          <a:xfrm flipH="1">
            <a:off x="1011238" y="5419865"/>
            <a:ext cx="4762" cy="485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Прямая соединительная линия 131">
            <a:extLst/>
          </p:cNvPr>
          <p:cNvCxnSpPr/>
          <p:nvPr/>
        </p:nvCxnSpPr>
        <p:spPr bwMode="auto">
          <a:xfrm flipH="1">
            <a:off x="1889125" y="5419865"/>
            <a:ext cx="4763" cy="485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419" name="Picture 14" descr="Image result for инвестиции иконка"/>
          <p:cNvPicPr>
            <a:picLocks noChangeAspect="1" noChangeArrowheads="1"/>
          </p:cNvPicPr>
          <p:nvPr/>
        </p:nvPicPr>
        <p:blipFill>
          <a:blip r:embed="rId11" cstate="print"/>
          <a:srcRect/>
          <a:stretch>
            <a:fillRect/>
          </a:stretch>
        </p:blipFill>
        <p:spPr bwMode="auto">
          <a:xfrm>
            <a:off x="7258051" y="4798315"/>
            <a:ext cx="555625" cy="241714"/>
          </a:xfrm>
          <a:prstGeom prst="rect">
            <a:avLst/>
          </a:prstGeom>
          <a:noFill/>
          <a:ln w="9525">
            <a:noFill/>
            <a:miter lim="800000"/>
            <a:headEnd/>
            <a:tailEnd/>
          </a:ln>
        </p:spPr>
      </p:pic>
      <p:pic>
        <p:nvPicPr>
          <p:cNvPr id="16420" name="Picture 16" descr="Image result for кредит иконка"/>
          <p:cNvPicPr>
            <a:picLocks noChangeAspect="1" noChangeArrowheads="1"/>
          </p:cNvPicPr>
          <p:nvPr/>
        </p:nvPicPr>
        <p:blipFill>
          <a:blip r:embed="rId12" cstate="print"/>
          <a:srcRect/>
          <a:stretch>
            <a:fillRect/>
          </a:stretch>
        </p:blipFill>
        <p:spPr bwMode="auto">
          <a:xfrm>
            <a:off x="7694614" y="4776882"/>
            <a:ext cx="642937" cy="278626"/>
          </a:xfrm>
          <a:prstGeom prst="rect">
            <a:avLst/>
          </a:prstGeom>
          <a:noFill/>
          <a:ln w="9525">
            <a:noFill/>
            <a:miter lim="800000"/>
            <a:headEnd/>
            <a:tailEnd/>
          </a:ln>
        </p:spPr>
      </p:pic>
      <p:sp>
        <p:nvSpPr>
          <p:cNvPr id="16421" name="AutoShape 2" descr="Image result for монеты иконка"/>
          <p:cNvSpPr>
            <a:spLocks noChangeAspect="1" noChangeArrowheads="1"/>
          </p:cNvSpPr>
          <p:nvPr/>
        </p:nvSpPr>
        <p:spPr bwMode="auto">
          <a:xfrm>
            <a:off x="155575" y="748715"/>
            <a:ext cx="304800" cy="228617"/>
          </a:xfrm>
          <a:prstGeom prst="rect">
            <a:avLst/>
          </a:prstGeom>
          <a:noFill/>
          <a:ln w="9525">
            <a:noFill/>
            <a:miter lim="800000"/>
            <a:headEnd/>
            <a:tailEnd/>
          </a:ln>
        </p:spPr>
        <p:txBody>
          <a:bodyPr lIns="81641" tIns="40820" rIns="81641" bIns="40820"/>
          <a:lstStyle/>
          <a:p>
            <a:pPr eaLnBrk="1" hangingPunct="1"/>
            <a:endParaRPr lang="ru-RU" altLang="ru-RU" sz="819"/>
          </a:p>
        </p:txBody>
      </p:sp>
      <p:pic>
        <p:nvPicPr>
          <p:cNvPr id="16422" name="Picture 4" descr="Image result for монеты иконка"/>
          <p:cNvPicPr>
            <a:picLocks noChangeAspect="1" noChangeArrowheads="1"/>
          </p:cNvPicPr>
          <p:nvPr/>
        </p:nvPicPr>
        <p:blipFill>
          <a:blip r:embed="rId13" cstate="print"/>
          <a:srcRect/>
          <a:stretch>
            <a:fillRect/>
          </a:stretch>
        </p:blipFill>
        <p:spPr bwMode="auto">
          <a:xfrm>
            <a:off x="296408" y="2723107"/>
            <a:ext cx="812800" cy="352450"/>
          </a:xfrm>
          <a:prstGeom prst="rect">
            <a:avLst/>
          </a:prstGeom>
          <a:noFill/>
          <a:ln w="9525">
            <a:noFill/>
            <a:miter lim="800000"/>
            <a:headEnd/>
            <a:tailEnd/>
          </a:ln>
        </p:spPr>
      </p:pic>
      <p:pic>
        <p:nvPicPr>
          <p:cNvPr id="16423" name="Picture 4" descr="Image result for монеты иконка"/>
          <p:cNvPicPr>
            <a:picLocks noChangeAspect="1" noChangeArrowheads="1"/>
          </p:cNvPicPr>
          <p:nvPr/>
        </p:nvPicPr>
        <p:blipFill>
          <a:blip r:embed="rId13" cstate="print"/>
          <a:srcRect/>
          <a:stretch>
            <a:fillRect/>
          </a:stretch>
        </p:blipFill>
        <p:spPr bwMode="auto">
          <a:xfrm>
            <a:off x="6561208" y="2568589"/>
            <a:ext cx="811213" cy="351259"/>
          </a:xfrm>
          <a:prstGeom prst="rect">
            <a:avLst/>
          </a:prstGeom>
          <a:noFill/>
          <a:ln w="9525">
            <a:noFill/>
            <a:miter lim="800000"/>
            <a:headEnd/>
            <a:tailEnd/>
          </a:ln>
        </p:spPr>
      </p:pic>
      <p:pic>
        <p:nvPicPr>
          <p:cNvPr id="16424" name="Picture 4" descr="Image result for монеты иконка"/>
          <p:cNvPicPr>
            <a:picLocks noChangeAspect="1" noChangeArrowheads="1"/>
          </p:cNvPicPr>
          <p:nvPr/>
        </p:nvPicPr>
        <p:blipFill>
          <a:blip r:embed="rId14" cstate="print"/>
          <a:srcRect/>
          <a:stretch>
            <a:fillRect/>
          </a:stretch>
        </p:blipFill>
        <p:spPr bwMode="auto">
          <a:xfrm>
            <a:off x="7334250" y="4482778"/>
            <a:ext cx="412750" cy="179797"/>
          </a:xfrm>
          <a:prstGeom prst="rect">
            <a:avLst/>
          </a:prstGeom>
          <a:noFill/>
          <a:ln w="9525">
            <a:noFill/>
            <a:miter lim="800000"/>
            <a:headEnd/>
            <a:tailEnd/>
          </a:ln>
        </p:spPr>
      </p:pic>
      <p:pic>
        <p:nvPicPr>
          <p:cNvPr id="16425" name="Picture 6" descr="Image result for банк иконка"/>
          <p:cNvPicPr>
            <a:picLocks noChangeAspect="1" noChangeArrowheads="1"/>
          </p:cNvPicPr>
          <p:nvPr/>
        </p:nvPicPr>
        <p:blipFill>
          <a:blip r:embed="rId15" cstate="print"/>
          <a:srcRect/>
          <a:stretch>
            <a:fillRect/>
          </a:stretch>
        </p:blipFill>
        <p:spPr bwMode="auto">
          <a:xfrm>
            <a:off x="7883526" y="4460154"/>
            <a:ext cx="288925" cy="216709"/>
          </a:xfrm>
          <a:prstGeom prst="rect">
            <a:avLst/>
          </a:prstGeom>
          <a:noFill/>
          <a:ln w="9525">
            <a:noFill/>
            <a:miter lim="800000"/>
            <a:headEnd/>
            <a:tailEnd/>
          </a:ln>
        </p:spPr>
      </p:pic>
      <p:graphicFrame>
        <p:nvGraphicFramePr>
          <p:cNvPr id="16426" name="Объект 5"/>
          <p:cNvGraphicFramePr>
            <a:graphicFrameLocks/>
          </p:cNvGraphicFramePr>
          <p:nvPr>
            <p:extLst>
              <p:ext uri="{D42A27DB-BD31-4B8C-83A1-F6EECF244321}">
                <p14:modId xmlns:p14="http://schemas.microsoft.com/office/powerpoint/2010/main" xmlns="" val="448515429"/>
              </p:ext>
            </p:extLst>
          </p:nvPr>
        </p:nvGraphicFramePr>
        <p:xfrm>
          <a:off x="6195059" y="4187818"/>
          <a:ext cx="2827338" cy="2446269"/>
        </p:xfrm>
        <a:graphic>
          <a:graphicData uri="http://schemas.openxmlformats.org/presentationml/2006/ole">
            <p:oleObj spid="_x0000_s1032" name="Диаграмма" r:id="rId16" imgW="1603387" imgH="1518036" progId="">
              <p:embed/>
            </p:oleObj>
          </a:graphicData>
        </a:graphic>
      </p:graphicFrame>
      <p:sp>
        <p:nvSpPr>
          <p:cNvPr id="121" name="Прямоугольник 53">
            <a:extLst/>
          </p:cNvPr>
          <p:cNvSpPr>
            <a:spLocks noChangeArrowheads="1"/>
          </p:cNvSpPr>
          <p:nvPr/>
        </p:nvSpPr>
        <p:spPr bwMode="auto">
          <a:xfrm>
            <a:off x="6031290" y="4599200"/>
            <a:ext cx="931863" cy="173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41" tIns="40820" rIns="81641" bIns="408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uz-Cyrl-UZ" altLang="ru-RU" sz="591" b="1" dirty="0">
                <a:latin typeface="Arial" panose="020B0604020202020204" pitchFamily="34" charset="0"/>
                <a:cs typeface="Arial" panose="020B0604020202020204" pitchFamily="34" charset="0"/>
              </a:rPr>
              <a:t>ЎЗ МАБЛАҒЛАРИ</a:t>
            </a:r>
          </a:p>
        </p:txBody>
      </p:sp>
      <p:sp>
        <p:nvSpPr>
          <p:cNvPr id="122" name="Прямоугольник 101">
            <a:extLst/>
          </p:cNvPr>
          <p:cNvSpPr>
            <a:spLocks noChangeArrowheads="1"/>
          </p:cNvSpPr>
          <p:nvPr/>
        </p:nvSpPr>
        <p:spPr bwMode="auto">
          <a:xfrm>
            <a:off x="5926166" y="4877607"/>
            <a:ext cx="1025525" cy="383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41" tIns="40820" rIns="81641" bIns="408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uz-Cyrl-UZ" altLang="ru-RU" sz="1410" b="1" dirty="0">
                <a:latin typeface="Arial" panose="020B0604020202020204" pitchFamily="34" charset="0"/>
                <a:cs typeface="Arial" panose="020B0604020202020204" pitchFamily="34" charset="0"/>
              </a:rPr>
              <a:t>418,7</a:t>
            </a:r>
          </a:p>
          <a:p>
            <a:pPr algn="ctr">
              <a:lnSpc>
                <a:spcPct val="100000"/>
              </a:lnSpc>
              <a:spcBef>
                <a:spcPct val="0"/>
              </a:spcBef>
              <a:buNone/>
              <a:defRPr/>
            </a:pPr>
            <a:r>
              <a:rPr lang="ru-RU" altLang="ru-RU" sz="546" b="1" dirty="0" err="1">
                <a:latin typeface="Arial" panose="020B0604020202020204" pitchFamily="34" charset="0"/>
                <a:cs typeface="Arial" panose="020B0604020202020204" pitchFamily="34" charset="0"/>
              </a:rPr>
              <a:t>млрд</a:t>
            </a:r>
            <a:r>
              <a:rPr lang="ru-RU" altLang="ru-RU" sz="546" b="1" dirty="0">
                <a:latin typeface="Arial" panose="020B0604020202020204" pitchFamily="34" charset="0"/>
                <a:cs typeface="Arial" panose="020B0604020202020204" pitchFamily="34" charset="0"/>
              </a:rPr>
              <a:t> сўм</a:t>
            </a:r>
            <a:endParaRPr lang="ru-RU" altLang="ru-RU" sz="773" b="1" dirty="0">
              <a:latin typeface="Arial" panose="020B0604020202020204" pitchFamily="34" charset="0"/>
              <a:cs typeface="Arial" panose="020B0604020202020204" pitchFamily="34" charset="0"/>
            </a:endParaRPr>
          </a:p>
        </p:txBody>
      </p:sp>
      <p:sp>
        <p:nvSpPr>
          <p:cNvPr id="124" name="Прямоугольник 53">
            <a:extLst/>
          </p:cNvPr>
          <p:cNvSpPr>
            <a:spLocks noChangeArrowheads="1"/>
          </p:cNvSpPr>
          <p:nvPr/>
        </p:nvSpPr>
        <p:spPr bwMode="auto">
          <a:xfrm>
            <a:off x="8250846" y="4666758"/>
            <a:ext cx="885825" cy="173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41" tIns="40820" rIns="81641" bIns="408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uz-Cyrl-UZ" altLang="ru-RU" sz="591" b="1" dirty="0">
                <a:latin typeface="Arial" panose="020B0604020202020204" pitchFamily="34" charset="0"/>
                <a:cs typeface="Arial" panose="020B0604020202020204" pitchFamily="34" charset="0"/>
              </a:rPr>
              <a:t>БАНК КРЕДИТИ</a:t>
            </a:r>
          </a:p>
        </p:txBody>
      </p:sp>
      <p:sp>
        <p:nvSpPr>
          <p:cNvPr id="125" name="Прямоугольник 124">
            <a:extLst/>
          </p:cNvPr>
          <p:cNvSpPr>
            <a:spLocks noChangeArrowheads="1"/>
          </p:cNvSpPr>
          <p:nvPr/>
        </p:nvSpPr>
        <p:spPr bwMode="auto">
          <a:xfrm>
            <a:off x="8250239" y="4764561"/>
            <a:ext cx="1025525" cy="446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41" tIns="40820" rIns="81641" bIns="408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uz-Cyrl-UZ" altLang="ru-RU" sz="1819" b="1" dirty="0">
                <a:latin typeface="Arial" panose="020B0604020202020204" pitchFamily="34" charset="0"/>
                <a:cs typeface="Arial" panose="020B0604020202020204" pitchFamily="34" charset="0"/>
              </a:rPr>
              <a:t>218,5</a:t>
            </a:r>
          </a:p>
          <a:p>
            <a:pPr algn="ctr">
              <a:lnSpc>
                <a:spcPct val="100000"/>
              </a:lnSpc>
              <a:spcBef>
                <a:spcPct val="0"/>
              </a:spcBef>
              <a:buNone/>
              <a:defRPr/>
            </a:pPr>
            <a:r>
              <a:rPr lang="ru-RU" altLang="ru-RU" sz="546" b="1" dirty="0" err="1">
                <a:latin typeface="Arial" panose="020B0604020202020204" pitchFamily="34" charset="0"/>
                <a:cs typeface="Arial" panose="020B0604020202020204" pitchFamily="34" charset="0"/>
              </a:rPr>
              <a:t>млрд</a:t>
            </a:r>
            <a:r>
              <a:rPr lang="ru-RU" altLang="ru-RU" sz="546" b="1" dirty="0">
                <a:latin typeface="Arial" panose="020B0604020202020204" pitchFamily="34" charset="0"/>
                <a:cs typeface="Arial" panose="020B0604020202020204" pitchFamily="34" charset="0"/>
              </a:rPr>
              <a:t> сўм</a:t>
            </a:r>
            <a:endParaRPr lang="ru-RU" altLang="ru-RU" sz="773" b="1" dirty="0">
              <a:latin typeface="Arial" panose="020B0604020202020204" pitchFamily="34" charset="0"/>
              <a:cs typeface="Arial" panose="020B0604020202020204" pitchFamily="34" charset="0"/>
            </a:endParaRPr>
          </a:p>
        </p:txBody>
      </p:sp>
      <p:sp>
        <p:nvSpPr>
          <p:cNvPr id="126" name="Прямоугольник 53">
            <a:extLst/>
          </p:cNvPr>
          <p:cNvSpPr>
            <a:spLocks noChangeArrowheads="1"/>
          </p:cNvSpPr>
          <p:nvPr/>
        </p:nvSpPr>
        <p:spPr bwMode="auto">
          <a:xfrm>
            <a:off x="6058766" y="5704424"/>
            <a:ext cx="990600" cy="264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41" tIns="40820" rIns="81641" bIns="408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uz-Cyrl-UZ" altLang="ru-RU" sz="591" b="1" dirty="0">
                <a:latin typeface="Arial" panose="020B0604020202020204" pitchFamily="34" charset="0"/>
                <a:cs typeface="Arial" panose="020B0604020202020204" pitchFamily="34" charset="0"/>
              </a:rPr>
              <a:t>ХОРИЖИЙ ИНВЕСТИЦИЯЛАР</a:t>
            </a:r>
          </a:p>
        </p:txBody>
      </p:sp>
      <p:sp>
        <p:nvSpPr>
          <p:cNvPr id="127" name="Прямоугольник 126">
            <a:extLst/>
          </p:cNvPr>
          <p:cNvSpPr>
            <a:spLocks noChangeArrowheads="1"/>
          </p:cNvSpPr>
          <p:nvPr/>
        </p:nvSpPr>
        <p:spPr bwMode="auto">
          <a:xfrm>
            <a:off x="6170613" y="5922518"/>
            <a:ext cx="850900" cy="446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41" tIns="40820" rIns="81641" bIns="408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uz-Cyrl-UZ" altLang="ru-RU" sz="1819" b="1" dirty="0">
                <a:latin typeface="Arial" panose="020B0604020202020204" pitchFamily="34" charset="0"/>
                <a:cs typeface="Arial" panose="020B0604020202020204" pitchFamily="34" charset="0"/>
              </a:rPr>
              <a:t>1,23</a:t>
            </a:r>
          </a:p>
          <a:p>
            <a:pPr algn="ctr">
              <a:lnSpc>
                <a:spcPct val="100000"/>
              </a:lnSpc>
              <a:spcBef>
                <a:spcPct val="0"/>
              </a:spcBef>
              <a:buNone/>
              <a:defRPr/>
            </a:pPr>
            <a:r>
              <a:rPr lang="ru-RU" altLang="ru-RU" sz="546" b="1" dirty="0">
                <a:latin typeface="Arial" panose="020B0604020202020204" pitchFamily="34" charset="0"/>
                <a:cs typeface="Arial" panose="020B0604020202020204" pitchFamily="34" charset="0"/>
              </a:rPr>
              <a:t>Млн.долл.</a:t>
            </a:r>
            <a:endParaRPr lang="ru-RU" altLang="ru-RU" sz="773" b="1" dirty="0">
              <a:latin typeface="Arial" panose="020B0604020202020204" pitchFamily="34" charset="0"/>
              <a:cs typeface="Arial" panose="020B0604020202020204" pitchFamily="34" charset="0"/>
            </a:endParaRPr>
          </a:p>
        </p:txBody>
      </p:sp>
      <p:sp>
        <p:nvSpPr>
          <p:cNvPr id="129" name="Прямоугольник 53">
            <a:extLst/>
          </p:cNvPr>
          <p:cNvSpPr>
            <a:spLocks noChangeArrowheads="1"/>
          </p:cNvSpPr>
          <p:nvPr/>
        </p:nvSpPr>
        <p:spPr bwMode="auto">
          <a:xfrm>
            <a:off x="8154764" y="5570733"/>
            <a:ext cx="1119187" cy="264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41" tIns="40820" rIns="81641" bIns="408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uz-Cyrl-UZ" altLang="ru-RU" sz="591" b="1" dirty="0">
                <a:latin typeface="Arial" panose="020B0604020202020204" pitchFamily="34" charset="0"/>
                <a:cs typeface="Arial" panose="020B0604020202020204" pitchFamily="34" charset="0"/>
              </a:rPr>
              <a:t>ХОРИЖИЙ                   КРЕДИТ</a:t>
            </a:r>
          </a:p>
        </p:txBody>
      </p:sp>
      <p:sp>
        <p:nvSpPr>
          <p:cNvPr id="130" name="Прямоугольник 129">
            <a:extLst/>
          </p:cNvPr>
          <p:cNvSpPr>
            <a:spLocks noChangeArrowheads="1"/>
          </p:cNvSpPr>
          <p:nvPr/>
        </p:nvSpPr>
        <p:spPr bwMode="auto">
          <a:xfrm>
            <a:off x="8154764" y="5742930"/>
            <a:ext cx="1025525" cy="446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41" tIns="40820" rIns="81641" bIns="408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uz-Cyrl-UZ" altLang="ru-RU" sz="1819" b="1" dirty="0">
                <a:latin typeface="Arial" panose="020B0604020202020204" pitchFamily="34" charset="0"/>
                <a:cs typeface="Arial" panose="020B0604020202020204" pitchFamily="34" charset="0"/>
              </a:rPr>
              <a:t>16,8</a:t>
            </a:r>
          </a:p>
          <a:p>
            <a:pPr algn="ctr">
              <a:lnSpc>
                <a:spcPct val="100000"/>
              </a:lnSpc>
              <a:spcBef>
                <a:spcPct val="0"/>
              </a:spcBef>
              <a:buNone/>
              <a:defRPr/>
            </a:pPr>
            <a:r>
              <a:rPr lang="ru-RU" altLang="ru-RU" sz="546" b="1" dirty="0">
                <a:latin typeface="Arial" panose="020B0604020202020204" pitchFamily="34" charset="0"/>
                <a:cs typeface="Arial" panose="020B0604020202020204" pitchFamily="34" charset="0"/>
              </a:rPr>
              <a:t>млн долл.</a:t>
            </a:r>
            <a:endParaRPr lang="ru-RU" altLang="ru-RU" sz="773" b="1" dirty="0">
              <a:latin typeface="Arial" panose="020B0604020202020204" pitchFamily="34" charset="0"/>
              <a:cs typeface="Arial" panose="020B0604020202020204" pitchFamily="34" charset="0"/>
            </a:endParaRPr>
          </a:p>
        </p:txBody>
      </p:sp>
      <p:pic>
        <p:nvPicPr>
          <p:cNvPr id="16435" name="Picture 14" descr="Image result for инвестиции иконка"/>
          <p:cNvPicPr>
            <a:picLocks noChangeAspect="1" noChangeArrowheads="1"/>
          </p:cNvPicPr>
          <p:nvPr/>
        </p:nvPicPr>
        <p:blipFill>
          <a:blip r:embed="rId11" cstate="print"/>
          <a:srcRect/>
          <a:stretch>
            <a:fillRect/>
          </a:stretch>
        </p:blipFill>
        <p:spPr bwMode="auto">
          <a:xfrm>
            <a:off x="6922256" y="5650954"/>
            <a:ext cx="766762" cy="333398"/>
          </a:xfrm>
          <a:prstGeom prst="rect">
            <a:avLst/>
          </a:prstGeom>
          <a:noFill/>
          <a:ln w="9525">
            <a:noFill/>
            <a:miter lim="800000"/>
            <a:headEnd/>
            <a:tailEnd/>
          </a:ln>
        </p:spPr>
      </p:pic>
      <p:pic>
        <p:nvPicPr>
          <p:cNvPr id="16436" name="Picture 16" descr="Image result for кредит иконка"/>
          <p:cNvPicPr>
            <a:picLocks noChangeAspect="1" noChangeArrowheads="1"/>
          </p:cNvPicPr>
          <p:nvPr/>
        </p:nvPicPr>
        <p:blipFill>
          <a:blip r:embed="rId12" cstate="print"/>
          <a:srcRect/>
          <a:stretch>
            <a:fillRect/>
          </a:stretch>
        </p:blipFill>
        <p:spPr bwMode="auto">
          <a:xfrm>
            <a:off x="7612857" y="5611393"/>
            <a:ext cx="884238" cy="383408"/>
          </a:xfrm>
          <a:prstGeom prst="rect">
            <a:avLst/>
          </a:prstGeom>
          <a:noFill/>
          <a:ln w="9525">
            <a:noFill/>
            <a:miter lim="800000"/>
            <a:headEnd/>
            <a:tailEnd/>
          </a:ln>
        </p:spPr>
      </p:pic>
      <p:pic>
        <p:nvPicPr>
          <p:cNvPr id="16437" name="Picture 4" descr="Image result for монеты иконка"/>
          <p:cNvPicPr>
            <a:picLocks noChangeAspect="1" noChangeArrowheads="1"/>
          </p:cNvPicPr>
          <p:nvPr/>
        </p:nvPicPr>
        <p:blipFill>
          <a:blip r:embed="rId14" cstate="print"/>
          <a:srcRect/>
          <a:stretch>
            <a:fillRect/>
          </a:stretch>
        </p:blipFill>
        <p:spPr bwMode="auto">
          <a:xfrm>
            <a:off x="6919536" y="4905510"/>
            <a:ext cx="579437" cy="367929"/>
          </a:xfrm>
          <a:prstGeom prst="rect">
            <a:avLst/>
          </a:prstGeom>
          <a:noFill/>
          <a:ln w="9525">
            <a:noFill/>
            <a:miter lim="800000"/>
            <a:headEnd/>
            <a:tailEnd/>
          </a:ln>
        </p:spPr>
      </p:pic>
      <p:pic>
        <p:nvPicPr>
          <p:cNvPr id="16438" name="Picture 6" descr="Image result for банк иконка"/>
          <p:cNvPicPr>
            <a:picLocks noChangeAspect="1" noChangeArrowheads="1"/>
          </p:cNvPicPr>
          <p:nvPr/>
        </p:nvPicPr>
        <p:blipFill>
          <a:blip r:embed="rId15" cstate="print"/>
          <a:srcRect/>
          <a:stretch>
            <a:fillRect/>
          </a:stretch>
        </p:blipFill>
        <p:spPr bwMode="auto">
          <a:xfrm>
            <a:off x="7723982" y="4842370"/>
            <a:ext cx="584200" cy="438181"/>
          </a:xfrm>
          <a:prstGeom prst="rect">
            <a:avLst/>
          </a:prstGeom>
          <a:noFill/>
          <a:ln w="9525">
            <a:noFill/>
            <a:miter lim="800000"/>
            <a:headEnd/>
            <a:tailEnd/>
          </a:ln>
        </p:spPr>
      </p:pic>
    </p:spTree>
    <p:extLst>
      <p:ext uri="{BB962C8B-B14F-4D97-AF65-F5344CB8AC3E}">
        <p14:creationId xmlns:p14="http://schemas.microsoft.com/office/powerpoint/2010/main" xmlns="" val="1210797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693" y="163263"/>
            <a:ext cx="8674614" cy="635330"/>
          </a:xfrm>
          <a:prstGeom prst="rect">
            <a:avLst/>
          </a:prstGeom>
          <a:solidFill>
            <a:schemeClr val="accent3">
              <a:lumMod val="40000"/>
              <a:lumOff val="60000"/>
            </a:schemeClr>
          </a:solidFill>
          <a:ln>
            <a:noFill/>
          </a:ln>
        </p:spPr>
        <p:txBody>
          <a:bodyPr wrap="square" lIns="65306" tIns="32653" rIns="65306" bIns="32653" rtlCol="0">
            <a:spAutoFit/>
          </a:bodyPr>
          <a:lstStyle/>
          <a:p>
            <a:pPr algn="ctr"/>
            <a:r>
              <a:rPr lang="uz-Cyrl-UZ" sz="2000" b="1" dirty="0" smtClean="0">
                <a:latin typeface="Times New Roman" pitchFamily="18" charset="0"/>
                <a:cs typeface="Times New Roman" pitchFamily="18" charset="0"/>
              </a:rPr>
              <a:t>“Каттақўрғон” шаҳрида </a:t>
            </a:r>
            <a:r>
              <a:rPr lang="en-US" sz="2000" b="1" dirty="0" smtClean="0">
                <a:latin typeface="Times New Roman" pitchFamily="18" charset="0"/>
                <a:cs typeface="Times New Roman" pitchFamily="18" charset="0"/>
              </a:rPr>
              <a:t>"Cable Trade" </a:t>
            </a:r>
            <a:r>
              <a:rPr lang="ru-RU" sz="2000" b="1" dirty="0" smtClean="0">
                <a:latin typeface="Times New Roman" pitchFamily="18" charset="0"/>
                <a:cs typeface="Times New Roman" pitchFamily="18" charset="0"/>
              </a:rPr>
              <a:t>МЧЖ </a:t>
            </a:r>
            <a:r>
              <a:rPr lang="uz-Cyrl-UZ" sz="2000" b="1" dirty="0" smtClean="0">
                <a:latin typeface="Times New Roman" pitchFamily="18" charset="0"/>
                <a:cs typeface="Times New Roman" pitchFamily="18" charset="0"/>
              </a:rPr>
              <a:t>корхонасининг </a:t>
            </a:r>
            <a:br>
              <a:rPr lang="uz-Cyrl-UZ" sz="2000" b="1" dirty="0" smtClean="0">
                <a:latin typeface="Times New Roman" pitchFamily="18" charset="0"/>
                <a:cs typeface="Times New Roman" pitchFamily="18" charset="0"/>
              </a:rPr>
            </a:br>
            <a:r>
              <a:rPr lang="ru-RU" sz="1700" b="1" dirty="0" smtClean="0">
                <a:latin typeface="Times New Roman" pitchFamily="18" charset="0"/>
                <a:cs typeface="Times New Roman" pitchFamily="18" charset="0"/>
              </a:rPr>
              <a:t> </a:t>
            </a:r>
            <a:r>
              <a:rPr lang="ru-RU" sz="1700" b="1" dirty="0" err="1" smtClean="0">
                <a:latin typeface="Times New Roman" pitchFamily="18" charset="0"/>
                <a:cs typeface="Times New Roman" pitchFamily="18" charset="0"/>
              </a:rPr>
              <a:t>Кабел</a:t>
            </a:r>
            <a:r>
              <a:rPr lang="ru-RU" sz="1700" b="1" dirty="0" smtClean="0">
                <a:latin typeface="Times New Roman" pitchFamily="18" charset="0"/>
                <a:cs typeface="Times New Roman" pitchFamily="18" charset="0"/>
              </a:rPr>
              <a:t> </a:t>
            </a:r>
            <a:r>
              <a:rPr lang="ru-RU" sz="1700" b="1" dirty="0" err="1" smtClean="0">
                <a:latin typeface="Times New Roman" pitchFamily="18" charset="0"/>
                <a:cs typeface="Times New Roman" pitchFamily="18" charset="0"/>
              </a:rPr>
              <a:t>ишлаб</a:t>
            </a:r>
            <a:r>
              <a:rPr lang="ru-RU" sz="1700" b="1" dirty="0" smtClean="0">
                <a:latin typeface="Times New Roman" pitchFamily="18" charset="0"/>
                <a:cs typeface="Times New Roman" pitchFamily="18" charset="0"/>
              </a:rPr>
              <a:t> </a:t>
            </a:r>
            <a:r>
              <a:rPr lang="ru-RU" sz="1700" b="1" dirty="0" err="1" smtClean="0">
                <a:latin typeface="Times New Roman" pitchFamily="18" charset="0"/>
                <a:cs typeface="Times New Roman" pitchFamily="18" charset="0"/>
              </a:rPr>
              <a:t>чиқариш лойихаси</a:t>
            </a:r>
            <a:endParaRPr lang="uz-Cyrl-UZ" sz="1700" b="1" dirty="0">
              <a:latin typeface="Times New Roman" pitchFamily="18" charset="0"/>
              <a:cs typeface="Times New Roman"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xmlns="" val="2230877093"/>
              </p:ext>
            </p:extLst>
          </p:nvPr>
        </p:nvGraphicFramePr>
        <p:xfrm>
          <a:off x="232084" y="857286"/>
          <a:ext cx="4135807" cy="5921676"/>
        </p:xfrm>
        <a:graphic>
          <a:graphicData uri="http://schemas.openxmlformats.org/drawingml/2006/table">
            <a:tbl>
              <a:tblPr firstRow="1" bandRow="1">
                <a:tableStyleId>{16D9F66E-5EB9-4882-86FB-DCBF35E3C3E4}</a:tableStyleId>
              </a:tblPr>
              <a:tblGrid>
                <a:gridCol w="1633746">
                  <a:extLst>
                    <a:ext uri="{9D8B030D-6E8A-4147-A177-3AD203B41FA5}">
                      <a16:colId xmlns:a16="http://schemas.microsoft.com/office/drawing/2014/main" xmlns="" val="1172446349"/>
                    </a:ext>
                  </a:extLst>
                </a:gridCol>
                <a:gridCol w="2502061">
                  <a:extLst>
                    <a:ext uri="{9D8B030D-6E8A-4147-A177-3AD203B41FA5}">
                      <a16:colId xmlns:a16="http://schemas.microsoft.com/office/drawing/2014/main" xmlns="" val="4267340001"/>
                    </a:ext>
                  </a:extLst>
                </a:gridCol>
              </a:tblGrid>
              <a:tr h="467873">
                <a:tc>
                  <a:txBody>
                    <a:bodyPr/>
                    <a:lstStyle/>
                    <a:p>
                      <a:pPr algn="l">
                        <a:spcBef>
                          <a:spcPts val="0"/>
                        </a:spcBef>
                        <a:spcAft>
                          <a:spcPts val="0"/>
                        </a:spcAft>
                      </a:pPr>
                      <a:r>
                        <a:rPr lang="uz-Cyrl-UZ" sz="1700" b="1" i="0" dirty="0" smtClean="0">
                          <a:solidFill>
                            <a:schemeClr val="tx1"/>
                          </a:solidFill>
                          <a:latin typeface="Times New Roman" pitchFamily="18" charset="0"/>
                          <a:cs typeface="Times New Roman" pitchFamily="18" charset="0"/>
                        </a:rPr>
                        <a:t>Лойиҳа номи</a:t>
                      </a:r>
                      <a:endParaRPr lang="ru-RU" sz="1700" b="1"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ru-RU" sz="1700" b="0" i="0" dirty="0" err="1" smtClean="0">
                          <a:solidFill>
                            <a:schemeClr val="tx1"/>
                          </a:solidFill>
                          <a:latin typeface="Times New Roman" pitchFamily="18" charset="0"/>
                          <a:cs typeface="Times New Roman" pitchFamily="18" charset="0"/>
                        </a:rPr>
                        <a:t>Кабел</a:t>
                      </a:r>
                      <a:r>
                        <a:rPr lang="ru-RU" sz="1700" b="0" i="0" dirty="0" smtClean="0">
                          <a:solidFill>
                            <a:schemeClr val="tx1"/>
                          </a:solidFill>
                          <a:latin typeface="Times New Roman" pitchFamily="18" charset="0"/>
                          <a:cs typeface="Times New Roman" pitchFamily="18" charset="0"/>
                        </a:rPr>
                        <a:t> </a:t>
                      </a:r>
                      <a:r>
                        <a:rPr lang="ru-RU" sz="1700" b="0" i="0" dirty="0" err="1" smtClean="0">
                          <a:solidFill>
                            <a:schemeClr val="tx1"/>
                          </a:solidFill>
                          <a:latin typeface="Times New Roman" pitchFamily="18" charset="0"/>
                          <a:cs typeface="Times New Roman" pitchFamily="18" charset="0"/>
                        </a:rPr>
                        <a:t>ишлаб</a:t>
                      </a:r>
                      <a:r>
                        <a:rPr lang="ru-RU" sz="1700" b="0" i="0" dirty="0" smtClean="0">
                          <a:solidFill>
                            <a:schemeClr val="tx1"/>
                          </a:solidFill>
                          <a:latin typeface="Times New Roman" pitchFamily="18" charset="0"/>
                          <a:cs typeface="Times New Roman" pitchFamily="18" charset="0"/>
                        </a:rPr>
                        <a:t> </a:t>
                      </a:r>
                      <a:r>
                        <a:rPr lang="ru-RU" sz="1700" b="0" i="0" dirty="0" err="1" smtClean="0">
                          <a:solidFill>
                            <a:schemeClr val="tx1"/>
                          </a:solidFill>
                          <a:latin typeface="Times New Roman" pitchFamily="18" charset="0"/>
                          <a:cs typeface="Times New Roman" pitchFamily="18" charset="0"/>
                        </a:rPr>
                        <a:t>чиқариш</a:t>
                      </a:r>
                      <a:endParaRPr lang="uz-Cyrl-UZ" sz="1700" b="0" i="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847612766"/>
                  </a:ext>
                </a:extLst>
              </a:tr>
              <a:tr h="298676">
                <a:tc>
                  <a:txBody>
                    <a:bodyPr/>
                    <a:lstStyle/>
                    <a:p>
                      <a:pPr algn="l">
                        <a:spcBef>
                          <a:spcPts val="0"/>
                        </a:spcBef>
                        <a:spcAft>
                          <a:spcPts val="0"/>
                        </a:spcAft>
                      </a:pPr>
                      <a:r>
                        <a:rPr lang="uz-Cyrl-UZ" sz="1100" b="0" i="0" dirty="0" smtClean="0">
                          <a:solidFill>
                            <a:schemeClr val="tx1"/>
                          </a:solidFill>
                          <a:latin typeface="Times New Roman" pitchFamily="18" charset="0"/>
                          <a:cs typeface="Times New Roman" pitchFamily="18" charset="0"/>
                        </a:rPr>
                        <a:t>Ташаббускор</a:t>
                      </a:r>
                      <a:endParaRPr lang="ru-RU" sz="1100" b="0"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algn="ctr" fontAlgn="ctr"/>
                      <a:r>
                        <a:rPr lang="en-US" sz="1400" b="1" dirty="0" smtClean="0">
                          <a:latin typeface="Times New Roman" pitchFamily="18" charset="0"/>
                          <a:cs typeface="Times New Roman" pitchFamily="18" charset="0"/>
                        </a:rPr>
                        <a:t>"Cable Trade" </a:t>
                      </a:r>
                      <a:r>
                        <a:rPr lang="ru-RU" sz="1400" b="1" dirty="0" smtClean="0">
                          <a:latin typeface="Times New Roman" pitchFamily="18" charset="0"/>
                          <a:cs typeface="Times New Roman" pitchFamily="18" charset="0"/>
                        </a:rPr>
                        <a:t>МЧЖ </a:t>
                      </a:r>
                      <a:endParaRPr lang="ru-RU" sz="1400" b="1" i="0" u="none" strike="noStrike" dirty="0">
                        <a:solidFill>
                          <a:srgbClr val="000000"/>
                        </a:solidFill>
                        <a:latin typeface="Times New Roman" pitchFamily="18" charset="0"/>
                        <a:cs typeface="Times New Roman" pitchFamily="18" charset="0"/>
                      </a:endParaRPr>
                    </a:p>
                  </a:txBody>
                  <a:tcPr marL="6804" marR="6804" marT="6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2964994763"/>
                  </a:ext>
                </a:extLst>
              </a:tr>
              <a:tr h="298676">
                <a:tc>
                  <a:txBody>
                    <a:bodyPr/>
                    <a:lstStyle/>
                    <a:p>
                      <a:pPr algn="l">
                        <a:spcBef>
                          <a:spcPts val="0"/>
                        </a:spcBef>
                        <a:spcAft>
                          <a:spcPts val="0"/>
                        </a:spcAft>
                      </a:pPr>
                      <a:r>
                        <a:rPr lang="uz-Cyrl-UZ" sz="1100" b="0" i="0" dirty="0" smtClean="0">
                          <a:solidFill>
                            <a:schemeClr val="tx1"/>
                          </a:solidFill>
                          <a:latin typeface="Times New Roman" pitchFamily="18" charset="0"/>
                          <a:cs typeface="Times New Roman" pitchFamily="18" charset="0"/>
                        </a:rPr>
                        <a:t>Қуввати</a:t>
                      </a:r>
                      <a:endParaRPr lang="ru-RU" sz="1100" b="0"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algn="ctr" fontAlgn="ctr"/>
                      <a:r>
                        <a:rPr lang="ru-RU" sz="1400" b="0" i="0" u="none" strike="noStrike" dirty="0" smtClean="0">
                          <a:solidFill>
                            <a:srgbClr val="000000"/>
                          </a:solidFill>
                          <a:latin typeface="Times New Roman" pitchFamily="18" charset="0"/>
                          <a:cs typeface="Times New Roman" pitchFamily="18" charset="0"/>
                        </a:rPr>
                        <a:t>32 </a:t>
                      </a:r>
                      <a:r>
                        <a:rPr lang="ru-RU" sz="1400" b="0" i="0" u="none" strike="noStrike" dirty="0" err="1" smtClean="0">
                          <a:solidFill>
                            <a:srgbClr val="000000"/>
                          </a:solidFill>
                          <a:latin typeface="Times New Roman" pitchFamily="18" charset="0"/>
                          <a:cs typeface="Times New Roman" pitchFamily="18" charset="0"/>
                        </a:rPr>
                        <a:t>млн</a:t>
                      </a:r>
                      <a:r>
                        <a:rPr lang="ru-RU" sz="1400" b="0" i="0" u="none" strike="noStrike" dirty="0" smtClean="0">
                          <a:solidFill>
                            <a:srgbClr val="000000"/>
                          </a:solidFill>
                          <a:latin typeface="Times New Roman" pitchFamily="18" charset="0"/>
                          <a:cs typeface="Times New Roman" pitchFamily="18" charset="0"/>
                        </a:rPr>
                        <a:t> пагон</a:t>
                      </a:r>
                      <a:r>
                        <a:rPr lang="en-US" sz="1400" b="0" i="0" u="none" strike="noStrike" dirty="0" smtClean="0">
                          <a:solidFill>
                            <a:srgbClr val="000000"/>
                          </a:solidFill>
                          <a:latin typeface="Times New Roman" pitchFamily="18" charset="0"/>
                          <a:cs typeface="Times New Roman" pitchFamily="18" charset="0"/>
                        </a:rPr>
                        <a:t>.</a:t>
                      </a:r>
                      <a:r>
                        <a:rPr lang="ru-RU" sz="1400" b="0" i="0" u="none" strike="noStrike" dirty="0" smtClean="0">
                          <a:solidFill>
                            <a:srgbClr val="000000"/>
                          </a:solidFill>
                          <a:latin typeface="Times New Roman" pitchFamily="18" charset="0"/>
                          <a:cs typeface="Times New Roman" pitchFamily="18" charset="0"/>
                        </a:rPr>
                        <a:t>метр</a:t>
                      </a:r>
                      <a:endParaRPr lang="ru-RU" sz="1400" b="0" i="0" u="none" strike="noStrike" dirty="0">
                        <a:solidFill>
                          <a:srgbClr val="000000"/>
                        </a:solidFill>
                        <a:latin typeface="Times New Roman" pitchFamily="18" charset="0"/>
                        <a:cs typeface="Times New Roman" pitchFamily="18" charset="0"/>
                      </a:endParaRPr>
                    </a:p>
                  </a:txBody>
                  <a:tcPr marL="6804" marR="6804" marT="6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353286070"/>
                  </a:ext>
                </a:extLst>
              </a:tr>
              <a:tr h="265611">
                <a:tc rowSpan="2">
                  <a:txBody>
                    <a:bodyPr/>
                    <a:lstStyle/>
                    <a:p>
                      <a:pPr algn="l">
                        <a:spcBef>
                          <a:spcPts val="0"/>
                        </a:spcBef>
                        <a:spcAft>
                          <a:spcPts val="0"/>
                        </a:spcAft>
                      </a:pPr>
                      <a:r>
                        <a:rPr lang="uz-Cyrl-UZ" sz="1100" b="0" i="0" dirty="0" smtClean="0">
                          <a:solidFill>
                            <a:schemeClr val="tx1"/>
                          </a:solidFill>
                          <a:latin typeface="Times New Roman" pitchFamily="18" charset="0"/>
                          <a:cs typeface="Times New Roman" pitchFamily="18" charset="0"/>
                        </a:rPr>
                        <a:t>Йиллик экспорт</a:t>
                      </a:r>
                      <a:endParaRPr lang="ru-RU" sz="1100" b="0" i="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lang="uz-Cyrl-UZ" sz="1100" b="0" i="0" baseline="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10003"/>
                  </a:ext>
                </a:extLst>
              </a:tr>
              <a:tr h="265611">
                <a:tc vMerge="1">
                  <a:txBody>
                    <a:bodyPr/>
                    <a:lstStyle/>
                    <a:p>
                      <a:pPr algn="l">
                        <a:spcBef>
                          <a:spcPts val="0"/>
                        </a:spcBef>
                        <a:spcAft>
                          <a:spcPts val="0"/>
                        </a:spcAft>
                      </a:pPr>
                      <a:endParaRPr lang="ru-RU" sz="1350" b="0" i="1" dirty="0">
                        <a:solidFill>
                          <a:schemeClr val="tx1"/>
                        </a:solidFill>
                        <a:latin typeface="Arial" panose="020B0604020202020204" pitchFamily="34" charset="0"/>
                        <a:cs typeface="Arial" panose="020B0604020202020204" pitchFamily="34" charset="0"/>
                      </a:endParaRPr>
                    </a:p>
                  </a:txBody>
                  <a:tcPr marL="128016" marR="128016"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uz-Cyrl-UZ" sz="1100" b="0" i="0" baseline="0" dirty="0" smtClean="0">
                          <a:solidFill>
                            <a:schemeClr val="tx1"/>
                          </a:solidFill>
                          <a:latin typeface="Times New Roman" pitchFamily="18" charset="0"/>
                          <a:cs typeface="Times New Roman" pitchFamily="18" charset="0"/>
                        </a:rPr>
                        <a:t>умумий ишлаб чиқаришнинг </a:t>
                      </a:r>
                      <a:r>
                        <a:rPr lang="en-US" sz="1100" b="0" i="0" baseline="0" dirty="0" smtClean="0">
                          <a:solidFill>
                            <a:schemeClr val="tx1"/>
                          </a:solidFill>
                          <a:latin typeface="Times New Roman" pitchFamily="18" charset="0"/>
                          <a:cs typeface="Times New Roman" pitchFamily="18" charset="0"/>
                        </a:rPr>
                        <a:t>___</a:t>
                      </a:r>
                      <a:r>
                        <a:rPr lang="ru-RU" sz="1100" b="0" i="0" baseline="0" dirty="0" smtClean="0">
                          <a:solidFill>
                            <a:schemeClr val="tx1"/>
                          </a:solidFill>
                          <a:latin typeface="Times New Roman" pitchFamily="18" charset="0"/>
                          <a:cs typeface="Times New Roman" pitchFamily="18" charset="0"/>
                        </a:rPr>
                        <a:t> %</a:t>
                      </a:r>
                      <a:endParaRPr lang="uz-Cyrl-UZ" sz="1100" b="0" i="0" baseline="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10004"/>
                  </a:ext>
                </a:extLst>
              </a:tr>
              <a:tr h="265611">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uz-Cyrl-UZ" sz="1100" b="0" i="0" dirty="0" smtClean="0">
                          <a:solidFill>
                            <a:schemeClr val="tx1"/>
                          </a:solidFill>
                          <a:latin typeface="Times New Roman" pitchFamily="18" charset="0"/>
                          <a:cs typeface="Times New Roman" pitchFamily="18" charset="0"/>
                        </a:rPr>
                        <a:t>Умумий қиймати</a:t>
                      </a:r>
                      <a:endParaRPr lang="ru-RU" sz="1100" b="0"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algn="ctr" fontAlgn="ctr"/>
                      <a:r>
                        <a:rPr lang="ru-RU" sz="1400" b="0" i="0" u="none" strike="noStrike" dirty="0">
                          <a:solidFill>
                            <a:srgbClr val="000000"/>
                          </a:solidFill>
                          <a:latin typeface="Times New Roman" pitchFamily="18" charset="0"/>
                          <a:cs typeface="Times New Roman" pitchFamily="18" charset="0"/>
                        </a:rPr>
                        <a:t>30 </a:t>
                      </a:r>
                      <a:r>
                        <a:rPr lang="ru-RU" sz="1400" b="0" i="0" u="none" strike="noStrike" dirty="0" smtClean="0">
                          <a:solidFill>
                            <a:srgbClr val="000000"/>
                          </a:solidFill>
                          <a:latin typeface="Times New Roman" pitchFamily="18" charset="0"/>
                          <a:cs typeface="Times New Roman" pitchFamily="18" charset="0"/>
                        </a:rPr>
                        <a:t>400 </a:t>
                      </a:r>
                      <a:r>
                        <a:rPr lang="uz-Cyrl-UZ" sz="1400" b="0" i="0" dirty="0" smtClean="0">
                          <a:solidFill>
                            <a:schemeClr val="tx1"/>
                          </a:solidFill>
                          <a:latin typeface="Times New Roman" pitchFamily="18" charset="0"/>
                          <a:cs typeface="Times New Roman" pitchFamily="18" charset="0"/>
                        </a:rPr>
                        <a:t>млн сўм</a:t>
                      </a:r>
                      <a:endParaRPr lang="ru-RU" sz="1400" b="0" i="0" u="none" strike="noStrike" dirty="0">
                        <a:solidFill>
                          <a:srgbClr val="000000"/>
                        </a:solidFill>
                        <a:latin typeface="Times New Roman" pitchFamily="18" charset="0"/>
                        <a:cs typeface="Times New Roman" pitchFamily="18"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10005"/>
                  </a:ext>
                </a:extLst>
              </a:tr>
              <a:tr h="265611">
                <a:tc>
                  <a:txBody>
                    <a:bodyPr/>
                    <a:lstStyle/>
                    <a:p>
                      <a:pPr algn="ctr">
                        <a:spcBef>
                          <a:spcPts val="0"/>
                        </a:spcBef>
                        <a:spcAft>
                          <a:spcPts val="0"/>
                        </a:spcAft>
                      </a:pPr>
                      <a:r>
                        <a:rPr lang="uz-Cyrl-UZ" sz="1100" b="0" i="0" dirty="0" smtClean="0">
                          <a:solidFill>
                            <a:schemeClr val="tx1"/>
                          </a:solidFill>
                          <a:latin typeface="Times New Roman" pitchFamily="18" charset="0"/>
                          <a:cs typeface="Times New Roman" pitchFamily="18" charset="0"/>
                        </a:rPr>
                        <a:t>шундан:</a:t>
                      </a:r>
                      <a:endParaRPr lang="ru-RU" sz="1100" b="0" i="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lang="uz-Cyrl-UZ" sz="1100" b="0" i="0" baseline="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2758818432"/>
                  </a:ext>
                </a:extLst>
              </a:tr>
              <a:tr h="309154">
                <a:tc>
                  <a:txBody>
                    <a:bodyPr/>
                    <a:lstStyle/>
                    <a:p>
                      <a:pPr marL="180000" marR="0" indent="0" algn="l" defTabSz="1280160" rtl="0" eaLnBrk="1" fontAlgn="auto" latinLnBrk="0" hangingPunct="1">
                        <a:lnSpc>
                          <a:spcPct val="100000"/>
                        </a:lnSpc>
                        <a:spcBef>
                          <a:spcPts val="0"/>
                        </a:spcBef>
                        <a:spcAft>
                          <a:spcPts val="0"/>
                        </a:spcAft>
                        <a:buClrTx/>
                        <a:buSzTx/>
                        <a:buFontTx/>
                        <a:buNone/>
                        <a:tabLst/>
                        <a:defRPr/>
                      </a:pPr>
                      <a:r>
                        <a:rPr lang="uz-Cyrl-UZ" sz="1100" b="0" i="0" dirty="0" smtClean="0">
                          <a:solidFill>
                            <a:schemeClr val="tx1"/>
                          </a:solidFill>
                          <a:latin typeface="Times New Roman" pitchFamily="18" charset="0"/>
                          <a:cs typeface="Times New Roman" pitchFamily="18" charset="0"/>
                        </a:rPr>
                        <a:t>ўз маблағи</a:t>
                      </a:r>
                      <a:endParaRPr lang="ru-RU" sz="1100" b="0" i="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0" lang="uz-Cyrl-UZ" sz="1400" b="0" i="0" kern="1200" dirty="0" smtClean="0">
                          <a:solidFill>
                            <a:schemeClr val="tx1"/>
                          </a:solidFill>
                          <a:latin typeface="Times New Roman" pitchFamily="18" charset="0"/>
                          <a:ea typeface="+mn-ea"/>
                          <a:cs typeface="Times New Roman" pitchFamily="18" charset="0"/>
                        </a:rPr>
                        <a:t>10000 млн сўм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1265223095"/>
                  </a:ext>
                </a:extLst>
              </a:tr>
              <a:tr h="309154">
                <a:tc>
                  <a:txBody>
                    <a:bodyPr/>
                    <a:lstStyle/>
                    <a:p>
                      <a:pPr marL="180000" marR="0" indent="0" algn="l" defTabSz="1280160" rtl="0" eaLnBrk="1" fontAlgn="auto" latinLnBrk="0" hangingPunct="1">
                        <a:lnSpc>
                          <a:spcPct val="100000"/>
                        </a:lnSpc>
                        <a:spcBef>
                          <a:spcPts val="0"/>
                        </a:spcBef>
                        <a:spcAft>
                          <a:spcPts val="0"/>
                        </a:spcAft>
                        <a:buClrTx/>
                        <a:buSzTx/>
                        <a:buFontTx/>
                        <a:buNone/>
                        <a:tabLst/>
                        <a:defRPr/>
                      </a:pPr>
                      <a:r>
                        <a:rPr lang="uz-Cyrl-UZ" sz="1100" b="0" i="0" kern="1200" dirty="0" smtClean="0">
                          <a:solidFill>
                            <a:schemeClr val="tx1"/>
                          </a:solidFill>
                          <a:latin typeface="Times New Roman" pitchFamily="18" charset="0"/>
                          <a:ea typeface="+mn-ea"/>
                          <a:cs typeface="Times New Roman" pitchFamily="18" charset="0"/>
                        </a:rPr>
                        <a:t>банк кредити</a:t>
                      </a:r>
                      <a:endParaRPr lang="ru-RU" sz="1100" b="0" i="0" kern="1200" dirty="0">
                        <a:solidFill>
                          <a:schemeClr val="tx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0" lang="uz-Cyrl-UZ" sz="1400" b="0" i="0" kern="1200" dirty="0" smtClean="0">
                          <a:solidFill>
                            <a:schemeClr val="tx1"/>
                          </a:solidFill>
                          <a:latin typeface="Times New Roman" pitchFamily="18" charset="0"/>
                          <a:ea typeface="+mn-ea"/>
                          <a:cs typeface="Times New Roman" pitchFamily="18" charset="0"/>
                        </a:rPr>
                        <a:t>20400 млн сўм.</a:t>
                      </a:r>
                      <a:endParaRPr kumimoji="0" lang="ru-RU" sz="1400" b="0" i="0" kern="1200" dirty="0" smtClean="0">
                        <a:solidFill>
                          <a:schemeClr val="tx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383513262"/>
                  </a:ext>
                </a:extLst>
              </a:tr>
              <a:tr h="309154">
                <a:tc>
                  <a:txBody>
                    <a:bodyPr/>
                    <a:lstStyle/>
                    <a:p>
                      <a:pPr marL="180000" algn="l">
                        <a:spcBef>
                          <a:spcPts val="0"/>
                        </a:spcBef>
                        <a:spcAft>
                          <a:spcPts val="0"/>
                        </a:spcAft>
                      </a:pPr>
                      <a:r>
                        <a:rPr lang="uz-Cyrl-UZ" sz="1100" b="0" i="0" dirty="0" smtClean="0">
                          <a:solidFill>
                            <a:schemeClr val="tx1"/>
                          </a:solidFill>
                          <a:latin typeface="Times New Roman" pitchFamily="18" charset="0"/>
                          <a:cs typeface="Times New Roman" pitchFamily="18" charset="0"/>
                        </a:rPr>
                        <a:t>хорижий инвестиция </a:t>
                      </a:r>
                      <a:endParaRPr lang="ru-RU" sz="1100" b="0"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algn="ctr">
                        <a:spcBef>
                          <a:spcPts val="0"/>
                        </a:spcBef>
                        <a:spcAft>
                          <a:spcPts val="0"/>
                        </a:spcAft>
                      </a:pPr>
                      <a:endParaRPr kumimoji="0" lang="ru-RU" sz="1400" b="0" i="0" kern="1200" dirty="0">
                        <a:solidFill>
                          <a:schemeClr val="tx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2101623306"/>
                  </a:ext>
                </a:extLst>
              </a:tr>
              <a:tr h="309154">
                <a:tc>
                  <a:txBody>
                    <a:bodyPr/>
                    <a:lstStyle/>
                    <a:p>
                      <a:pPr algn="l">
                        <a:spcBef>
                          <a:spcPts val="0"/>
                        </a:spcBef>
                        <a:spcAft>
                          <a:spcPts val="0"/>
                        </a:spcAft>
                      </a:pPr>
                      <a:r>
                        <a:rPr lang="uz-Cyrl-UZ" sz="1100" b="0" i="0" dirty="0" smtClean="0">
                          <a:solidFill>
                            <a:schemeClr val="tx1"/>
                          </a:solidFill>
                          <a:latin typeface="Times New Roman" pitchFamily="18" charset="0"/>
                          <a:cs typeface="Times New Roman" pitchFamily="18" charset="0"/>
                        </a:rPr>
                        <a:t>Хорижий инвестор</a:t>
                      </a:r>
                      <a:endParaRPr lang="ru-RU" sz="1100" b="0"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0" lang="uz-Cyrl-UZ" sz="1400" b="0" i="0" kern="1200" dirty="0" smtClean="0">
                          <a:solidFill>
                            <a:schemeClr val="tx1"/>
                          </a:solidFill>
                          <a:latin typeface="Times New Roman" pitchFamily="18" charset="0"/>
                          <a:ea typeface="+mn-ea"/>
                          <a:cs typeface="Times New Roman" pitchFamily="18" charset="0"/>
                        </a:rPr>
                        <a:t>мавжуд бўлса</a:t>
                      </a:r>
                      <a:endParaRPr kumimoji="0" lang="ru-RU" sz="1400" b="0" i="0" kern="1200" dirty="0" smtClean="0">
                        <a:solidFill>
                          <a:schemeClr val="tx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2637351379"/>
                  </a:ext>
                </a:extLst>
              </a:tr>
              <a:tr h="439783">
                <a:tc>
                  <a:txBody>
                    <a:bodyPr/>
                    <a:lstStyle/>
                    <a:p>
                      <a:pPr algn="l">
                        <a:spcBef>
                          <a:spcPts val="0"/>
                        </a:spcBef>
                        <a:spcAft>
                          <a:spcPts val="0"/>
                        </a:spcAft>
                      </a:pPr>
                      <a:r>
                        <a:rPr lang="uz-Cyrl-UZ" sz="1100" b="0" i="0" dirty="0" smtClean="0">
                          <a:solidFill>
                            <a:schemeClr val="tx1"/>
                          </a:solidFill>
                          <a:latin typeface="Times New Roman" pitchFamily="18" charset="0"/>
                          <a:cs typeface="Times New Roman" pitchFamily="18" charset="0"/>
                        </a:rPr>
                        <a:t>Хизмат</a:t>
                      </a:r>
                      <a:r>
                        <a:rPr lang="uz-Cyrl-UZ" sz="1100" b="0" i="0" baseline="0" dirty="0" smtClean="0">
                          <a:solidFill>
                            <a:schemeClr val="tx1"/>
                          </a:solidFill>
                          <a:latin typeface="Times New Roman" pitchFamily="18" charset="0"/>
                          <a:cs typeface="Times New Roman" pitchFamily="18" charset="0"/>
                        </a:rPr>
                        <a:t> кўрсатувчи банк</a:t>
                      </a:r>
                      <a:endParaRPr lang="ru-RU" sz="1100" b="0"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algn="ctr" fontAlgn="ctr"/>
                      <a:r>
                        <a:rPr kumimoji="0" lang="ru-RU" sz="1400" b="0" i="0" kern="1200" dirty="0" smtClean="0">
                          <a:solidFill>
                            <a:schemeClr val="tx1"/>
                          </a:solidFill>
                          <a:latin typeface="Times New Roman" pitchFamily="18" charset="0"/>
                          <a:ea typeface="+mn-ea"/>
                          <a:cs typeface="Times New Roman" pitchFamily="18" charset="0"/>
                        </a:rPr>
                        <a:t>“</a:t>
                      </a:r>
                      <a:r>
                        <a:rPr kumimoji="0" lang="ru-RU" sz="1400" b="0" i="0" kern="1200" dirty="0" err="1" smtClean="0">
                          <a:solidFill>
                            <a:schemeClr val="tx1"/>
                          </a:solidFill>
                          <a:latin typeface="Times New Roman" pitchFamily="18" charset="0"/>
                          <a:ea typeface="+mn-ea"/>
                          <a:cs typeface="Times New Roman" pitchFamily="18" charset="0"/>
                        </a:rPr>
                        <a:t>Агробанк</a:t>
                      </a:r>
                      <a:r>
                        <a:rPr kumimoji="0" lang="ru-RU" sz="1400" b="0" i="0" kern="1200" dirty="0" smtClean="0">
                          <a:solidFill>
                            <a:schemeClr val="tx1"/>
                          </a:solidFill>
                          <a:latin typeface="Times New Roman" pitchFamily="18" charset="0"/>
                          <a:ea typeface="+mn-ea"/>
                          <a:cs typeface="Times New Roman" pitchFamily="18" charset="0"/>
                        </a:rPr>
                        <a:t>” АТБ</a:t>
                      </a:r>
                      <a:endParaRPr kumimoji="0" lang="ru-RU" sz="1400" b="0" i="0" kern="1200" dirty="0">
                        <a:solidFill>
                          <a:schemeClr val="tx1"/>
                        </a:solidFill>
                        <a:latin typeface="Times New Roman" pitchFamily="18" charset="0"/>
                        <a:ea typeface="+mn-ea"/>
                        <a:cs typeface="Times New Roman" pitchFamily="18" charset="0"/>
                      </a:endParaRPr>
                    </a:p>
                  </a:txBody>
                  <a:tcPr marL="6804" marR="6804" marT="6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10555147"/>
                  </a:ext>
                </a:extLst>
              </a:tr>
              <a:tr h="265611">
                <a:tc>
                  <a:txBody>
                    <a:bodyPr/>
                    <a:lstStyle/>
                    <a:p>
                      <a:pPr algn="l">
                        <a:spcBef>
                          <a:spcPts val="0"/>
                        </a:spcBef>
                        <a:spcAft>
                          <a:spcPts val="0"/>
                        </a:spcAft>
                      </a:pPr>
                      <a:r>
                        <a:rPr lang="uz-Cyrl-UZ" sz="1100" b="0" i="0" dirty="0" smtClean="0">
                          <a:solidFill>
                            <a:schemeClr val="tx1"/>
                          </a:solidFill>
                          <a:latin typeface="Times New Roman" pitchFamily="18" charset="0"/>
                          <a:cs typeface="Times New Roman" pitchFamily="18" charset="0"/>
                        </a:rPr>
                        <a:t>Иш ўрни</a:t>
                      </a:r>
                      <a:endParaRPr lang="ru-RU" sz="1100" b="0"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algn="ctr" fontAlgn="ctr"/>
                      <a:r>
                        <a:rPr kumimoji="0" lang="ru-RU" sz="1400" b="0" i="0" kern="1200" dirty="0" smtClean="0">
                          <a:solidFill>
                            <a:schemeClr val="tx1"/>
                          </a:solidFill>
                          <a:latin typeface="Times New Roman" pitchFamily="18" charset="0"/>
                          <a:ea typeface="+mn-ea"/>
                          <a:cs typeface="Times New Roman" pitchFamily="18" charset="0"/>
                        </a:rPr>
                        <a:t>100 та</a:t>
                      </a:r>
                      <a:endParaRPr kumimoji="0" lang="ru-RU" sz="1400" b="0" i="0" kern="1200" dirty="0">
                        <a:solidFill>
                          <a:schemeClr val="tx1"/>
                        </a:solidFill>
                        <a:latin typeface="Times New Roman" pitchFamily="18" charset="0"/>
                        <a:ea typeface="+mn-ea"/>
                        <a:cs typeface="Times New Roman" pitchFamily="18" charset="0"/>
                      </a:endParaRPr>
                    </a:p>
                  </a:txBody>
                  <a:tcPr marL="6804" marR="6804" marT="6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776990742"/>
                  </a:ext>
                </a:extLst>
              </a:tr>
              <a:tr h="439783">
                <a:tc>
                  <a:txBody>
                    <a:bodyPr/>
                    <a:lstStyle/>
                    <a:p>
                      <a:pPr algn="l">
                        <a:spcBef>
                          <a:spcPts val="0"/>
                        </a:spcBef>
                        <a:spcAft>
                          <a:spcPts val="0"/>
                        </a:spcAft>
                      </a:pPr>
                      <a:r>
                        <a:rPr lang="uz-Cyrl-UZ" sz="1100" b="0" i="0" dirty="0" smtClean="0">
                          <a:solidFill>
                            <a:schemeClr val="tx1"/>
                          </a:solidFill>
                          <a:latin typeface="Times New Roman" pitchFamily="18" charset="0"/>
                          <a:cs typeface="Times New Roman" pitchFamily="18" charset="0"/>
                        </a:rPr>
                        <a:t>Ишга туширилган (тушириладиган) сана</a:t>
                      </a:r>
                      <a:endParaRPr lang="ru-RU" sz="1100" b="0"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algn="ctr" fontAlgn="ctr"/>
                      <a:r>
                        <a:rPr kumimoji="0" lang="ru-RU" sz="1400" b="0" i="0" kern="1200" dirty="0" smtClean="0">
                          <a:solidFill>
                            <a:schemeClr val="tx1"/>
                          </a:solidFill>
                          <a:latin typeface="Times New Roman" pitchFamily="18" charset="0"/>
                          <a:ea typeface="+mn-ea"/>
                          <a:cs typeface="Times New Roman" pitchFamily="18" charset="0"/>
                        </a:rPr>
                        <a:t>01.06.2021 </a:t>
                      </a:r>
                      <a:r>
                        <a:rPr kumimoji="0" lang="ru-RU" sz="1400" b="0" i="0" kern="1200" dirty="0" err="1" smtClean="0">
                          <a:solidFill>
                            <a:schemeClr val="tx1"/>
                          </a:solidFill>
                          <a:latin typeface="Times New Roman" pitchFamily="18" charset="0"/>
                          <a:ea typeface="+mn-ea"/>
                          <a:cs typeface="Times New Roman" pitchFamily="18" charset="0"/>
                        </a:rPr>
                        <a:t>й</a:t>
                      </a:r>
                      <a:endParaRPr kumimoji="0" lang="ru-RU" sz="1400" b="0" i="0" kern="1200" dirty="0">
                        <a:solidFill>
                          <a:schemeClr val="tx1"/>
                        </a:solidFill>
                        <a:latin typeface="Times New Roman" pitchFamily="18" charset="0"/>
                        <a:ea typeface="+mn-ea"/>
                        <a:cs typeface="Times New Roman" pitchFamily="18" charset="0"/>
                      </a:endParaRPr>
                    </a:p>
                  </a:txBody>
                  <a:tcPr marL="6804" marR="6804" marT="6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3779486657"/>
                  </a:ext>
                </a:extLst>
              </a:tr>
              <a:tr h="1412214">
                <a:tc>
                  <a:txBody>
                    <a:bodyPr/>
                    <a:lstStyle/>
                    <a:p>
                      <a:pPr algn="ctr"/>
                      <a:r>
                        <a:rPr lang="uz-Cyrl-UZ" sz="1300" b="1" dirty="0" smtClean="0">
                          <a:latin typeface="Times New Roman" pitchFamily="18" charset="0"/>
                          <a:cs typeface="Times New Roman" pitchFamily="18" charset="0"/>
                        </a:rPr>
                        <a:t>Ҳозирги ҳолат</a:t>
                      </a:r>
                      <a:r>
                        <a:rPr lang="uz-Cyrl-UZ" sz="1300" dirty="0" smtClean="0">
                          <a:latin typeface="Times New Roman" pitchFamily="18" charset="0"/>
                          <a:cs typeface="Times New Roman" pitchFamily="18" charset="0"/>
                        </a:rPr>
                        <a:t> </a:t>
                      </a:r>
                    </a:p>
                    <a:p>
                      <a:pPr algn="ctr"/>
                      <a:r>
                        <a:rPr lang="uz-Cyrl-UZ" sz="1300" i="1" dirty="0" smtClean="0">
                          <a:latin typeface="Times New Roman" pitchFamily="18" charset="0"/>
                          <a:cs typeface="Times New Roman" pitchFamily="18" charset="0"/>
                        </a:rPr>
                        <a:t>(амалга оширилаётган ишлар, мавжуд муаммо ва бошқалар)</a:t>
                      </a:r>
                      <a:endParaRPr lang="ru-RU" sz="1300" i="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algn="ctr"/>
                      <a:r>
                        <a:rPr lang="uz-Cyrl-UZ" sz="1300" dirty="0" smtClean="0">
                          <a:latin typeface="Times New Roman" pitchFamily="18" charset="0"/>
                          <a:cs typeface="Times New Roman" pitchFamily="18" charset="0"/>
                        </a:rPr>
                        <a:t>Лойиҳани амалга ошириш учун бизкес режа ишлаб чиқилган, белгиланган ер майдони ажратилиши(аукционга чиқарилиши) бўйича ишлар олиб борилмоқда</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2256361858"/>
                  </a:ext>
                </a:extLst>
              </a:tr>
            </a:tbl>
          </a:graphicData>
        </a:graphic>
      </p:graphicFrame>
      <p:sp>
        <p:nvSpPr>
          <p:cNvPr id="5" name="Прямоугольник 4"/>
          <p:cNvSpPr/>
          <p:nvPr/>
        </p:nvSpPr>
        <p:spPr>
          <a:xfrm>
            <a:off x="4469132" y="857286"/>
            <a:ext cx="4442784" cy="29799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uz-Cyrl-UZ" sz="1400" i="1" dirty="0" smtClean="0">
                <a:solidFill>
                  <a:schemeClr val="tx1"/>
                </a:solidFill>
                <a:latin typeface="Arial" panose="020B0604020202020204" pitchFamily="34" charset="0"/>
                <a:cs typeface="Arial" panose="020B0604020202020204" pitchFamily="34" charset="0"/>
              </a:rPr>
              <a:t>лойиҳанинг расми</a:t>
            </a:r>
            <a:endParaRPr lang="ru-RU" sz="1400" i="1" dirty="0">
              <a:solidFill>
                <a:schemeClr val="tx1"/>
              </a:solidFill>
              <a:latin typeface="Arial" panose="020B0604020202020204" pitchFamily="34" charset="0"/>
              <a:cs typeface="Arial" panose="020B0604020202020204" pitchFamily="34" charset="0"/>
            </a:endParaRPr>
          </a:p>
        </p:txBody>
      </p:sp>
      <p:sp>
        <p:nvSpPr>
          <p:cNvPr id="14" name="Прямоугольник 13"/>
          <p:cNvSpPr/>
          <p:nvPr/>
        </p:nvSpPr>
        <p:spPr>
          <a:xfrm>
            <a:off x="4469946" y="3939272"/>
            <a:ext cx="4441970" cy="2678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uz-Cyrl-UZ" sz="1400" i="1" dirty="0">
                <a:solidFill>
                  <a:schemeClr val="tx1"/>
                </a:solidFill>
                <a:latin typeface="Arial" panose="020B0604020202020204" pitchFamily="34" charset="0"/>
                <a:cs typeface="Arial" panose="020B0604020202020204" pitchFamily="34" charset="0"/>
              </a:rPr>
              <a:t>лойиҳанинг </a:t>
            </a:r>
            <a:r>
              <a:rPr lang="uz-Cyrl-UZ" sz="1400" i="1" dirty="0" smtClean="0">
                <a:solidFill>
                  <a:schemeClr val="tx1"/>
                </a:solidFill>
                <a:latin typeface="Arial" panose="020B0604020202020204" pitchFamily="34" charset="0"/>
                <a:cs typeface="Arial" panose="020B0604020202020204" pitchFamily="34" charset="0"/>
              </a:rPr>
              <a:t>расми</a:t>
            </a:r>
            <a:endParaRPr lang="ru-RU" sz="1400" i="1" dirty="0">
              <a:solidFill>
                <a:schemeClr val="tx1"/>
              </a:solidFill>
              <a:latin typeface="Arial" panose="020B0604020202020204" pitchFamily="34" charset="0"/>
              <a:cs typeface="Arial" panose="020B0604020202020204" pitchFamily="34" charset="0"/>
            </a:endParaRPr>
          </a:p>
        </p:txBody>
      </p:sp>
      <p:pic>
        <p:nvPicPr>
          <p:cNvPr id="9" name="Picture 6" descr="C:\Users\us er\Downloads\Telegram Desktop\photo_2020-08-27_17-23-50.jpg"/>
          <p:cNvPicPr>
            <a:picLocks noChangeAspect="1" noChangeArrowheads="1"/>
          </p:cNvPicPr>
          <p:nvPr/>
        </p:nvPicPr>
        <p:blipFill>
          <a:blip r:embed="rId3" cstate="print"/>
          <a:srcRect/>
          <a:stretch>
            <a:fillRect/>
          </a:stretch>
        </p:blipFill>
        <p:spPr bwMode="auto">
          <a:xfrm>
            <a:off x="4469946" y="894864"/>
            <a:ext cx="4439361" cy="2942353"/>
          </a:xfrm>
          <a:prstGeom prst="rect">
            <a:avLst/>
          </a:prstGeom>
          <a:noFill/>
        </p:spPr>
      </p:pic>
      <p:pic>
        <p:nvPicPr>
          <p:cNvPr id="15" name="Picture 5" descr="C:\Users\us er\Downloads\Telegram Desktop\photo_2020-08-27_17-22-57.jpg"/>
          <p:cNvPicPr>
            <a:picLocks noChangeAspect="1" noChangeArrowheads="1"/>
          </p:cNvPicPr>
          <p:nvPr/>
        </p:nvPicPr>
        <p:blipFill>
          <a:blip r:embed="rId4" cstate="print"/>
          <a:srcRect/>
          <a:stretch>
            <a:fillRect/>
          </a:stretch>
        </p:blipFill>
        <p:spPr bwMode="auto">
          <a:xfrm>
            <a:off x="4469946" y="3939272"/>
            <a:ext cx="4439361" cy="2640654"/>
          </a:xfrm>
          <a:prstGeom prst="rect">
            <a:avLst/>
          </a:prstGeom>
          <a:noFill/>
        </p:spPr>
      </p:pic>
    </p:spTree>
    <p:extLst>
      <p:ext uri="{BB962C8B-B14F-4D97-AF65-F5344CB8AC3E}">
        <p14:creationId xmlns:p14="http://schemas.microsoft.com/office/powerpoint/2010/main" xmlns="" val="3752755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693" y="163263"/>
            <a:ext cx="8679831" cy="512220"/>
          </a:xfrm>
          <a:prstGeom prst="rect">
            <a:avLst/>
          </a:prstGeom>
          <a:solidFill>
            <a:schemeClr val="accent3">
              <a:lumMod val="40000"/>
              <a:lumOff val="60000"/>
            </a:schemeClr>
          </a:solidFill>
          <a:ln>
            <a:noFill/>
          </a:ln>
        </p:spPr>
        <p:txBody>
          <a:bodyPr wrap="square" lIns="65306" tIns="32653" rIns="65306" bIns="32653" rtlCol="0">
            <a:spAutoFit/>
          </a:bodyPr>
          <a:lstStyle/>
          <a:p>
            <a:pPr algn="ctr"/>
            <a:r>
              <a:rPr lang="uz-Cyrl-UZ" sz="1600" b="1" dirty="0" smtClean="0">
                <a:latin typeface="Arial" panose="020B0604020202020204" pitchFamily="34" charset="0"/>
                <a:cs typeface="Arial" panose="020B0604020202020204" pitchFamily="34" charset="0"/>
              </a:rPr>
              <a:t>“Каттақўрғон” шаҳрида </a:t>
            </a:r>
            <a:r>
              <a:rPr lang="en-US" sz="1600" b="1" dirty="0" smtClean="0">
                <a:latin typeface="Arial" panose="020B0604020202020204" pitchFamily="34" charset="0"/>
                <a:cs typeface="Arial" panose="020B0604020202020204" pitchFamily="34" charset="0"/>
              </a:rPr>
              <a:t>"</a:t>
            </a:r>
            <a:r>
              <a:rPr lang="en-US" sz="1600" b="1" dirty="0" err="1" smtClean="0">
                <a:latin typeface="Arial" panose="020B0604020202020204" pitchFamily="34" charset="0"/>
                <a:cs typeface="Arial" panose="020B0604020202020204" pitchFamily="34" charset="0"/>
              </a:rPr>
              <a:t>Jihoz</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Konstruksiya</a:t>
            </a:r>
            <a:r>
              <a:rPr lang="en-US" sz="1600" b="1" dirty="0" smtClean="0">
                <a:latin typeface="Arial" panose="020B0604020202020204" pitchFamily="34" charset="0"/>
                <a:cs typeface="Arial" panose="020B0604020202020204" pitchFamily="34" charset="0"/>
              </a:rPr>
              <a:t>"  </a:t>
            </a:r>
            <a:r>
              <a:rPr lang="ru-RU" sz="1600" b="1" dirty="0" smtClean="0">
                <a:latin typeface="Arial" panose="020B0604020202020204" pitchFamily="34" charset="0"/>
                <a:cs typeface="Arial" panose="020B0604020202020204" pitchFamily="34" charset="0"/>
              </a:rPr>
              <a:t>МЧЖ </a:t>
            </a:r>
            <a:r>
              <a:rPr lang="uz-Cyrl-UZ" sz="1600" b="1" dirty="0" smtClean="0">
                <a:latin typeface="Arial" panose="020B0604020202020204" pitchFamily="34" charset="0"/>
                <a:cs typeface="Arial" panose="020B0604020202020204" pitchFamily="34" charset="0"/>
              </a:rPr>
              <a:t>корхонасининг </a:t>
            </a:r>
            <a:br>
              <a:rPr lang="uz-Cyrl-UZ" sz="1600" b="1" dirty="0" smtClean="0">
                <a:latin typeface="Arial" panose="020B0604020202020204" pitchFamily="34" charset="0"/>
                <a:cs typeface="Arial" panose="020B0604020202020204" pitchFamily="34" charset="0"/>
              </a:rPr>
            </a:br>
            <a:r>
              <a:rPr lang="ru-RU" sz="1300" b="1" dirty="0" smtClean="0">
                <a:latin typeface="Arial" panose="020B0604020202020204" pitchFamily="34" charset="0"/>
                <a:cs typeface="Arial" panose="020B0604020202020204" pitchFamily="34" charset="0"/>
              </a:rPr>
              <a:t>Труба </a:t>
            </a:r>
            <a:r>
              <a:rPr lang="ru-RU" sz="1300" b="1" dirty="0" err="1" smtClean="0">
                <a:latin typeface="Arial" panose="020B0604020202020204" pitchFamily="34" charset="0"/>
                <a:cs typeface="Arial" panose="020B0604020202020204" pitchFamily="34" charset="0"/>
              </a:rPr>
              <a:t>профил</a:t>
            </a:r>
            <a:r>
              <a:rPr lang="ru-RU" sz="1300" b="1" dirty="0" smtClean="0">
                <a:latin typeface="Arial" panose="020B0604020202020204" pitchFamily="34" charset="0"/>
                <a:cs typeface="Arial" panose="020B0604020202020204" pitchFamily="34" charset="0"/>
              </a:rPr>
              <a:t> </a:t>
            </a:r>
            <a:r>
              <a:rPr lang="ru-RU" sz="1300" b="1" dirty="0" err="1" smtClean="0">
                <a:latin typeface="Arial" panose="020B0604020202020204" pitchFamily="34" charset="0"/>
                <a:cs typeface="Arial" panose="020B0604020202020204" pitchFamily="34" charset="0"/>
              </a:rPr>
              <a:t>ишлаб</a:t>
            </a:r>
            <a:r>
              <a:rPr lang="ru-RU" sz="1300" b="1" dirty="0" smtClean="0">
                <a:latin typeface="Arial" panose="020B0604020202020204" pitchFamily="34" charset="0"/>
                <a:cs typeface="Arial" panose="020B0604020202020204" pitchFamily="34" charset="0"/>
              </a:rPr>
              <a:t> </a:t>
            </a:r>
            <a:r>
              <a:rPr lang="ru-RU" sz="1300" b="1" dirty="0" err="1" smtClean="0">
                <a:latin typeface="Arial" panose="020B0604020202020204" pitchFamily="34" charset="0"/>
                <a:cs typeface="Arial" panose="020B0604020202020204" pitchFamily="34" charset="0"/>
              </a:rPr>
              <a:t>чиқариш лойихаси</a:t>
            </a:r>
            <a:endParaRPr lang="uz-Cyrl-UZ" sz="1300" b="1" dirty="0">
              <a:latin typeface="Arial" panose="020B0604020202020204" pitchFamily="34" charset="0"/>
              <a:cs typeface="Arial" panose="020B060402020202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xmlns="" val="2230877093"/>
              </p:ext>
            </p:extLst>
          </p:nvPr>
        </p:nvGraphicFramePr>
        <p:xfrm>
          <a:off x="232084" y="857286"/>
          <a:ext cx="4135807" cy="5902524"/>
        </p:xfrm>
        <a:graphic>
          <a:graphicData uri="http://schemas.openxmlformats.org/drawingml/2006/table">
            <a:tbl>
              <a:tblPr firstRow="1" bandRow="1">
                <a:tableStyleId>{16D9F66E-5EB9-4882-86FB-DCBF35E3C3E4}</a:tableStyleId>
              </a:tblPr>
              <a:tblGrid>
                <a:gridCol w="1633746">
                  <a:extLst>
                    <a:ext uri="{9D8B030D-6E8A-4147-A177-3AD203B41FA5}">
                      <a16:colId xmlns:a16="http://schemas.microsoft.com/office/drawing/2014/main" xmlns="" val="1172446349"/>
                    </a:ext>
                  </a:extLst>
                </a:gridCol>
                <a:gridCol w="2502061">
                  <a:extLst>
                    <a:ext uri="{9D8B030D-6E8A-4147-A177-3AD203B41FA5}">
                      <a16:colId xmlns:a16="http://schemas.microsoft.com/office/drawing/2014/main" xmlns="" val="4267340001"/>
                    </a:ext>
                  </a:extLst>
                </a:gridCol>
              </a:tblGrid>
              <a:tr h="760557">
                <a:tc>
                  <a:txBody>
                    <a:bodyPr/>
                    <a:lstStyle/>
                    <a:p>
                      <a:pPr algn="l">
                        <a:spcBef>
                          <a:spcPts val="0"/>
                        </a:spcBef>
                        <a:spcAft>
                          <a:spcPts val="0"/>
                        </a:spcAft>
                      </a:pPr>
                      <a:r>
                        <a:rPr lang="uz-Cyrl-UZ" sz="1000" b="1" i="0" dirty="0" smtClean="0">
                          <a:solidFill>
                            <a:schemeClr val="tx1"/>
                          </a:solidFill>
                          <a:latin typeface="Arial" panose="020B0604020202020204" pitchFamily="34" charset="0"/>
                          <a:cs typeface="Arial" panose="020B0604020202020204" pitchFamily="34" charset="0"/>
                        </a:rPr>
                        <a:t>Лойиҳа номи</a:t>
                      </a:r>
                      <a:endParaRPr lang="ru-RU" sz="1000" b="1"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ru-RU" sz="1000" b="0" i="0" dirty="0" smtClean="0">
                          <a:solidFill>
                            <a:schemeClr val="tx1"/>
                          </a:solidFill>
                          <a:latin typeface="Arial" panose="020B0604020202020204" pitchFamily="34" charset="0"/>
                          <a:cs typeface="Arial" panose="020B0604020202020204" pitchFamily="34" charset="0"/>
                        </a:rPr>
                        <a:t>Труба </a:t>
                      </a:r>
                      <a:r>
                        <a:rPr lang="ru-RU" sz="1000" b="0" i="0" dirty="0" err="1" smtClean="0">
                          <a:solidFill>
                            <a:schemeClr val="tx1"/>
                          </a:solidFill>
                          <a:latin typeface="Arial" panose="020B0604020202020204" pitchFamily="34" charset="0"/>
                          <a:cs typeface="Arial" panose="020B0604020202020204" pitchFamily="34" charset="0"/>
                        </a:rPr>
                        <a:t>профил</a:t>
                      </a:r>
                      <a:r>
                        <a:rPr lang="ru-RU" sz="1000" b="0" i="0" dirty="0" smtClean="0">
                          <a:solidFill>
                            <a:schemeClr val="tx1"/>
                          </a:solidFill>
                          <a:latin typeface="Arial" panose="020B0604020202020204" pitchFamily="34" charset="0"/>
                          <a:cs typeface="Arial" panose="020B0604020202020204" pitchFamily="34" charset="0"/>
                        </a:rPr>
                        <a:t> </a:t>
                      </a:r>
                      <a:r>
                        <a:rPr lang="ru-RU" sz="1000" b="0" i="0" dirty="0" err="1" smtClean="0">
                          <a:solidFill>
                            <a:schemeClr val="tx1"/>
                          </a:solidFill>
                          <a:latin typeface="Arial" panose="020B0604020202020204" pitchFamily="34" charset="0"/>
                          <a:cs typeface="Arial" panose="020B0604020202020204" pitchFamily="34" charset="0"/>
                        </a:rPr>
                        <a:t>ишлаб</a:t>
                      </a:r>
                      <a:r>
                        <a:rPr lang="ru-RU" sz="1000" b="0" i="0" dirty="0" smtClean="0">
                          <a:solidFill>
                            <a:schemeClr val="tx1"/>
                          </a:solidFill>
                          <a:latin typeface="Arial" panose="020B0604020202020204" pitchFamily="34" charset="0"/>
                          <a:cs typeface="Arial" panose="020B0604020202020204" pitchFamily="34" charset="0"/>
                        </a:rPr>
                        <a:t> </a:t>
                      </a:r>
                      <a:r>
                        <a:rPr lang="ru-RU" sz="1000" b="0" i="0" dirty="0" err="1" smtClean="0">
                          <a:solidFill>
                            <a:schemeClr val="tx1"/>
                          </a:solidFill>
                          <a:latin typeface="Arial" panose="020B0604020202020204" pitchFamily="34" charset="0"/>
                          <a:cs typeface="Arial" panose="020B0604020202020204" pitchFamily="34" charset="0"/>
                        </a:rPr>
                        <a:t>чиқариш</a:t>
                      </a:r>
                      <a:endParaRPr lang="uz-Cyrl-UZ" sz="1000" b="0" i="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847612766"/>
                  </a:ext>
                </a:extLst>
              </a:tr>
              <a:tr h="238397">
                <a:tc>
                  <a:txBody>
                    <a:bodyPr/>
                    <a:lstStyle/>
                    <a:p>
                      <a:pPr algn="l">
                        <a:spcBef>
                          <a:spcPts val="0"/>
                        </a:spcBef>
                        <a:spcAft>
                          <a:spcPts val="0"/>
                        </a:spcAft>
                      </a:pPr>
                      <a:r>
                        <a:rPr lang="uz-Cyrl-UZ" sz="1000" b="0" i="0" dirty="0" smtClean="0">
                          <a:solidFill>
                            <a:schemeClr val="tx1"/>
                          </a:solidFill>
                          <a:latin typeface="Arial" panose="020B0604020202020204" pitchFamily="34" charset="0"/>
                          <a:cs typeface="Arial" panose="020B0604020202020204" pitchFamily="34" charset="0"/>
                        </a:rPr>
                        <a:t>Ташаббускор</a:t>
                      </a:r>
                      <a:endParaRPr lang="ru-RU" sz="10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algn="ctr" fontAlgn="ctr"/>
                      <a:r>
                        <a:rPr lang="en-US" sz="1100" b="1" i="0" u="none" strike="noStrike" dirty="0" smtClean="0">
                          <a:solidFill>
                            <a:srgbClr val="000000"/>
                          </a:solidFill>
                          <a:latin typeface="Times New Roman"/>
                        </a:rPr>
                        <a:t>"</a:t>
                      </a:r>
                      <a:r>
                        <a:rPr lang="en-US" sz="1100" b="1" i="0" u="none" strike="noStrike" dirty="0" err="1" smtClean="0">
                          <a:solidFill>
                            <a:srgbClr val="000000"/>
                          </a:solidFill>
                          <a:latin typeface="Times New Roman"/>
                        </a:rPr>
                        <a:t>Jihoz</a:t>
                      </a:r>
                      <a:r>
                        <a:rPr lang="en-US" sz="1100" b="1" i="0" u="none" strike="noStrike" dirty="0" smtClean="0">
                          <a:solidFill>
                            <a:srgbClr val="000000"/>
                          </a:solidFill>
                          <a:latin typeface="Times New Roman"/>
                        </a:rPr>
                        <a:t> </a:t>
                      </a:r>
                      <a:r>
                        <a:rPr lang="en-US" sz="1100" b="1" i="0" u="none" strike="noStrike" dirty="0" err="1" smtClean="0">
                          <a:solidFill>
                            <a:srgbClr val="000000"/>
                          </a:solidFill>
                          <a:latin typeface="Times New Roman"/>
                        </a:rPr>
                        <a:t>Konstruksiya</a:t>
                      </a:r>
                      <a:r>
                        <a:rPr lang="en-US" sz="1100" b="1" i="0" u="none" strike="noStrike" dirty="0" smtClean="0">
                          <a:solidFill>
                            <a:srgbClr val="000000"/>
                          </a:solidFill>
                          <a:latin typeface="Times New Roman"/>
                        </a:rPr>
                        <a:t>"  </a:t>
                      </a:r>
                      <a:r>
                        <a:rPr lang="ru-RU" sz="1100" b="1" i="0" u="none" strike="noStrike" dirty="0" smtClean="0">
                          <a:solidFill>
                            <a:srgbClr val="000000"/>
                          </a:solidFill>
                          <a:latin typeface="Times New Roman"/>
                        </a:rPr>
                        <a:t>МЧЖ</a:t>
                      </a:r>
                      <a:endParaRPr lang="ru-RU" sz="1100" b="1" i="0" u="none" strike="noStrike" dirty="0">
                        <a:solidFill>
                          <a:srgbClr val="000000"/>
                        </a:solidFill>
                        <a:latin typeface="Times New Roman"/>
                      </a:endParaRPr>
                    </a:p>
                  </a:txBody>
                  <a:tcPr marL="6804" marR="6804" marT="6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2964994763"/>
                  </a:ext>
                </a:extLst>
              </a:tr>
              <a:tr h="487248">
                <a:tc>
                  <a:txBody>
                    <a:bodyPr/>
                    <a:lstStyle/>
                    <a:p>
                      <a:pPr algn="l">
                        <a:spcBef>
                          <a:spcPts val="0"/>
                        </a:spcBef>
                        <a:spcAft>
                          <a:spcPts val="0"/>
                        </a:spcAft>
                      </a:pPr>
                      <a:r>
                        <a:rPr lang="uz-Cyrl-UZ" sz="1000" b="0" i="0" dirty="0" smtClean="0">
                          <a:solidFill>
                            <a:schemeClr val="tx1"/>
                          </a:solidFill>
                          <a:latin typeface="Arial" panose="020B0604020202020204" pitchFamily="34" charset="0"/>
                          <a:cs typeface="Arial" panose="020B0604020202020204" pitchFamily="34" charset="0"/>
                        </a:rPr>
                        <a:t>Қуввати</a:t>
                      </a:r>
                      <a:endParaRPr lang="ru-RU" sz="10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algn="ctr" fontAlgn="ctr"/>
                      <a:r>
                        <a:rPr lang="ru-RU" sz="1100" b="0" i="0" u="none" strike="noStrike" dirty="0" smtClean="0">
                          <a:solidFill>
                            <a:srgbClr val="000000"/>
                          </a:solidFill>
                          <a:latin typeface="Times New Roman"/>
                        </a:rPr>
                        <a:t>2000 т</a:t>
                      </a:r>
                      <a:endParaRPr lang="ru-RU" sz="1100" b="0" i="0" u="none" strike="noStrike" dirty="0">
                        <a:solidFill>
                          <a:srgbClr val="000000"/>
                        </a:solidFill>
                        <a:latin typeface="Times New Roman"/>
                      </a:endParaRPr>
                    </a:p>
                  </a:txBody>
                  <a:tcPr marL="6804" marR="6804" marT="6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353286070"/>
                  </a:ext>
                </a:extLst>
              </a:tr>
              <a:tr h="238397">
                <a:tc rowSpan="2">
                  <a:txBody>
                    <a:bodyPr/>
                    <a:lstStyle/>
                    <a:p>
                      <a:pPr algn="l">
                        <a:spcBef>
                          <a:spcPts val="0"/>
                        </a:spcBef>
                        <a:spcAft>
                          <a:spcPts val="0"/>
                        </a:spcAft>
                      </a:pPr>
                      <a:r>
                        <a:rPr lang="uz-Cyrl-UZ" sz="1000" b="0" i="0" dirty="0" smtClean="0">
                          <a:solidFill>
                            <a:schemeClr val="tx1"/>
                          </a:solidFill>
                          <a:latin typeface="Arial" panose="020B0604020202020204" pitchFamily="34" charset="0"/>
                          <a:cs typeface="Arial" panose="020B0604020202020204" pitchFamily="34" charset="0"/>
                        </a:rPr>
                        <a:t>Йиллик экспорт</a:t>
                      </a:r>
                      <a:endParaRPr lang="ru-RU" sz="1000" b="0" i="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lang="uz-Cyrl-UZ" sz="1000" b="0" i="0"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10003"/>
                  </a:ext>
                </a:extLst>
              </a:tr>
              <a:tr h="238397">
                <a:tc vMerge="1">
                  <a:txBody>
                    <a:bodyPr/>
                    <a:lstStyle/>
                    <a:p>
                      <a:pPr algn="l">
                        <a:spcBef>
                          <a:spcPts val="0"/>
                        </a:spcBef>
                        <a:spcAft>
                          <a:spcPts val="0"/>
                        </a:spcAft>
                      </a:pPr>
                      <a:endParaRPr lang="ru-RU" sz="1350" b="0" i="1" dirty="0">
                        <a:solidFill>
                          <a:schemeClr val="tx1"/>
                        </a:solidFill>
                        <a:latin typeface="Arial" panose="020B0604020202020204" pitchFamily="34" charset="0"/>
                        <a:cs typeface="Arial" panose="020B0604020202020204" pitchFamily="34" charset="0"/>
                      </a:endParaRPr>
                    </a:p>
                  </a:txBody>
                  <a:tcPr marL="128016" marR="128016"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uz-Cyrl-UZ" sz="1000" b="0" i="0" baseline="0" dirty="0" smtClean="0">
                          <a:solidFill>
                            <a:schemeClr val="tx1"/>
                          </a:solidFill>
                          <a:latin typeface="Arial" panose="020B0604020202020204" pitchFamily="34" charset="0"/>
                          <a:cs typeface="Arial" panose="020B0604020202020204" pitchFamily="34" charset="0"/>
                        </a:rPr>
                        <a:t>умумий ишлаб чиқаришнинг </a:t>
                      </a:r>
                      <a:r>
                        <a:rPr lang="en-US" sz="1000" b="0" i="0" baseline="0" dirty="0" smtClean="0">
                          <a:solidFill>
                            <a:schemeClr val="tx1"/>
                          </a:solidFill>
                          <a:latin typeface="Arial" panose="020B0604020202020204" pitchFamily="34" charset="0"/>
                          <a:cs typeface="Arial" panose="020B0604020202020204" pitchFamily="34" charset="0"/>
                        </a:rPr>
                        <a:t>___</a:t>
                      </a:r>
                      <a:r>
                        <a:rPr lang="ru-RU" sz="1000" b="0" i="0" baseline="0" dirty="0" smtClean="0">
                          <a:solidFill>
                            <a:schemeClr val="tx1"/>
                          </a:solidFill>
                          <a:latin typeface="Arial" panose="020B0604020202020204" pitchFamily="34" charset="0"/>
                          <a:cs typeface="Arial" panose="020B0604020202020204" pitchFamily="34" charset="0"/>
                        </a:rPr>
                        <a:t> %</a:t>
                      </a:r>
                      <a:endParaRPr lang="uz-Cyrl-UZ" sz="1000" b="0" i="0"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10004"/>
                  </a:ext>
                </a:extLst>
              </a:tr>
              <a:tr h="238397">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uz-Cyrl-UZ" sz="1000" b="0" i="0" dirty="0" smtClean="0">
                          <a:solidFill>
                            <a:schemeClr val="tx1"/>
                          </a:solidFill>
                          <a:latin typeface="Arial" panose="020B0604020202020204" pitchFamily="34" charset="0"/>
                          <a:cs typeface="Arial" panose="020B0604020202020204" pitchFamily="34" charset="0"/>
                        </a:rPr>
                        <a:t>Умумий қиймати</a:t>
                      </a:r>
                      <a:endParaRPr lang="ru-RU" sz="10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uz-Cyrl-UZ" sz="1000" b="0" i="0" dirty="0" smtClean="0">
                          <a:solidFill>
                            <a:schemeClr val="tx1"/>
                          </a:solidFill>
                          <a:latin typeface="Arial" panose="020B0604020202020204" pitchFamily="34" charset="0"/>
                          <a:cs typeface="Arial" panose="020B0604020202020204" pitchFamily="34" charset="0"/>
                        </a:rPr>
                        <a:t>55</a:t>
                      </a:r>
                      <a:r>
                        <a:rPr lang="uz-Cyrl-UZ" sz="1000" b="0" i="0" baseline="0" dirty="0" smtClean="0">
                          <a:solidFill>
                            <a:schemeClr val="tx1"/>
                          </a:solidFill>
                          <a:latin typeface="Arial" panose="020B0604020202020204" pitchFamily="34" charset="0"/>
                          <a:cs typeface="Arial" panose="020B0604020202020204" pitchFamily="34" charset="0"/>
                        </a:rPr>
                        <a:t> 410</a:t>
                      </a:r>
                      <a:r>
                        <a:rPr lang="uz-Cyrl-UZ" sz="1000" b="0" i="0" dirty="0" smtClean="0">
                          <a:solidFill>
                            <a:schemeClr val="tx1"/>
                          </a:solidFill>
                          <a:latin typeface="Arial" panose="020B0604020202020204" pitchFamily="34" charset="0"/>
                          <a:cs typeface="Arial" panose="020B0604020202020204" pitchFamily="34" charset="0"/>
                        </a:rPr>
                        <a:t> млн сўм.</a:t>
                      </a:r>
                      <a:endParaRPr lang="uz-Cyrl-UZ" sz="1000" b="0" i="0"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10005"/>
                  </a:ext>
                </a:extLst>
              </a:tr>
              <a:tr h="238397">
                <a:tc>
                  <a:txBody>
                    <a:bodyPr/>
                    <a:lstStyle/>
                    <a:p>
                      <a:pPr algn="ctr">
                        <a:spcBef>
                          <a:spcPts val="0"/>
                        </a:spcBef>
                        <a:spcAft>
                          <a:spcPts val="0"/>
                        </a:spcAft>
                      </a:pPr>
                      <a:r>
                        <a:rPr lang="uz-Cyrl-UZ" sz="1000" b="0" i="0" dirty="0" smtClean="0">
                          <a:solidFill>
                            <a:schemeClr val="tx1"/>
                          </a:solidFill>
                          <a:latin typeface="Arial" panose="020B0604020202020204" pitchFamily="34" charset="0"/>
                          <a:cs typeface="Arial" panose="020B0604020202020204" pitchFamily="34" charset="0"/>
                        </a:rPr>
                        <a:t>шундан:</a:t>
                      </a:r>
                      <a:endParaRPr lang="ru-RU" sz="1000" b="0" i="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lang="uz-Cyrl-UZ" sz="1000" b="0" i="0"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2758818432"/>
                  </a:ext>
                </a:extLst>
              </a:tr>
              <a:tr h="238397">
                <a:tc>
                  <a:txBody>
                    <a:bodyPr/>
                    <a:lstStyle/>
                    <a:p>
                      <a:pPr marL="180000" marR="0" indent="0" algn="l" defTabSz="1280160" rtl="0" eaLnBrk="1" fontAlgn="auto" latinLnBrk="0" hangingPunct="1">
                        <a:lnSpc>
                          <a:spcPct val="100000"/>
                        </a:lnSpc>
                        <a:spcBef>
                          <a:spcPts val="0"/>
                        </a:spcBef>
                        <a:spcAft>
                          <a:spcPts val="0"/>
                        </a:spcAft>
                        <a:buClrTx/>
                        <a:buSzTx/>
                        <a:buFontTx/>
                        <a:buNone/>
                        <a:tabLst/>
                        <a:defRPr/>
                      </a:pPr>
                      <a:r>
                        <a:rPr lang="uz-Cyrl-UZ" sz="1000" b="0" i="0" dirty="0" smtClean="0">
                          <a:solidFill>
                            <a:schemeClr val="tx1"/>
                          </a:solidFill>
                          <a:latin typeface="Arial" panose="020B0604020202020204" pitchFamily="34" charset="0"/>
                          <a:cs typeface="Arial" panose="020B0604020202020204" pitchFamily="34" charset="0"/>
                        </a:rPr>
                        <a:t>ўз маблағи</a:t>
                      </a:r>
                      <a:endParaRPr lang="ru-RU" sz="1000" b="0" i="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uz-Cyrl-UZ" sz="1000" b="0" i="0" dirty="0" smtClean="0">
                          <a:solidFill>
                            <a:schemeClr val="tx1"/>
                          </a:solidFill>
                          <a:latin typeface="Arial" panose="020B0604020202020204" pitchFamily="34" charset="0"/>
                          <a:cs typeface="Arial" panose="020B0604020202020204" pitchFamily="34" charset="0"/>
                        </a:rPr>
                        <a:t>27</a:t>
                      </a:r>
                      <a:r>
                        <a:rPr lang="uz-Cyrl-UZ" sz="1000" b="0" i="0" baseline="0" dirty="0" smtClean="0">
                          <a:solidFill>
                            <a:schemeClr val="tx1"/>
                          </a:solidFill>
                          <a:latin typeface="Arial" panose="020B0604020202020204" pitchFamily="34" charset="0"/>
                          <a:cs typeface="Arial" panose="020B0604020202020204" pitchFamily="34" charset="0"/>
                        </a:rPr>
                        <a:t> 250</a:t>
                      </a:r>
                      <a:r>
                        <a:rPr lang="uz-Cyrl-UZ" sz="1000" b="0" i="0" dirty="0" smtClean="0">
                          <a:solidFill>
                            <a:schemeClr val="tx1"/>
                          </a:solidFill>
                          <a:latin typeface="Arial" panose="020B0604020202020204" pitchFamily="34" charset="0"/>
                          <a:cs typeface="Arial" panose="020B0604020202020204" pitchFamily="34" charset="0"/>
                        </a:rPr>
                        <a:t> млн сўм</a:t>
                      </a:r>
                      <a:endParaRPr lang="uz-Cyrl-UZ" sz="1000" b="0" i="0" spc="-10"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1265223095"/>
                  </a:ext>
                </a:extLst>
              </a:tr>
              <a:tr h="238397">
                <a:tc>
                  <a:txBody>
                    <a:bodyPr/>
                    <a:lstStyle/>
                    <a:p>
                      <a:pPr marL="180000" marR="0" indent="0" algn="l" defTabSz="1280160" rtl="0" eaLnBrk="1" fontAlgn="auto" latinLnBrk="0" hangingPunct="1">
                        <a:lnSpc>
                          <a:spcPct val="100000"/>
                        </a:lnSpc>
                        <a:spcBef>
                          <a:spcPts val="0"/>
                        </a:spcBef>
                        <a:spcAft>
                          <a:spcPts val="0"/>
                        </a:spcAft>
                        <a:buClrTx/>
                        <a:buSzTx/>
                        <a:buFontTx/>
                        <a:buNone/>
                        <a:tabLst/>
                        <a:defRPr/>
                      </a:pPr>
                      <a:r>
                        <a:rPr lang="uz-Cyrl-UZ" sz="1000" b="0" i="0" kern="1200" dirty="0" smtClean="0">
                          <a:solidFill>
                            <a:schemeClr val="tx1"/>
                          </a:solidFill>
                          <a:latin typeface="Arial" panose="020B0604020202020204" pitchFamily="34" charset="0"/>
                          <a:ea typeface="+mn-ea"/>
                          <a:cs typeface="Arial" panose="020B0604020202020204" pitchFamily="34" charset="0"/>
                        </a:rPr>
                        <a:t>банк кредити</a:t>
                      </a:r>
                      <a:endParaRPr lang="ru-RU" sz="1000" b="0" i="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uz-Cyrl-UZ" sz="1000" b="0" i="0" dirty="0" smtClean="0">
                          <a:solidFill>
                            <a:schemeClr val="tx1"/>
                          </a:solidFill>
                          <a:latin typeface="Arial" panose="020B0604020202020204" pitchFamily="34" charset="0"/>
                          <a:cs typeface="Arial" panose="020B0604020202020204" pitchFamily="34" charset="0"/>
                        </a:rPr>
                        <a:t>28 160 млн сўм.</a:t>
                      </a:r>
                      <a:endParaRPr lang="ru-RU" sz="1000" b="0" i="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383513262"/>
                  </a:ext>
                </a:extLst>
              </a:tr>
              <a:tr h="238397">
                <a:tc>
                  <a:txBody>
                    <a:bodyPr/>
                    <a:lstStyle/>
                    <a:p>
                      <a:pPr marL="180000" algn="l">
                        <a:spcBef>
                          <a:spcPts val="0"/>
                        </a:spcBef>
                        <a:spcAft>
                          <a:spcPts val="0"/>
                        </a:spcAft>
                      </a:pPr>
                      <a:r>
                        <a:rPr lang="uz-Cyrl-UZ" sz="1000" b="0" i="0" dirty="0" smtClean="0">
                          <a:solidFill>
                            <a:schemeClr val="tx1"/>
                          </a:solidFill>
                          <a:latin typeface="Arial" panose="020B0604020202020204" pitchFamily="34" charset="0"/>
                          <a:cs typeface="Arial" panose="020B0604020202020204" pitchFamily="34" charset="0"/>
                        </a:rPr>
                        <a:t>хорижий инвестиция </a:t>
                      </a:r>
                      <a:endParaRPr lang="ru-RU" sz="10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algn="ctr">
                        <a:spcBef>
                          <a:spcPts val="0"/>
                        </a:spcBef>
                        <a:spcAft>
                          <a:spcPts val="0"/>
                        </a:spcAft>
                      </a:pPr>
                      <a:endParaRPr lang="ru-RU" sz="10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2101623306"/>
                  </a:ext>
                </a:extLst>
              </a:tr>
              <a:tr h="238397">
                <a:tc>
                  <a:txBody>
                    <a:bodyPr/>
                    <a:lstStyle/>
                    <a:p>
                      <a:pPr algn="l">
                        <a:spcBef>
                          <a:spcPts val="0"/>
                        </a:spcBef>
                        <a:spcAft>
                          <a:spcPts val="0"/>
                        </a:spcAft>
                      </a:pPr>
                      <a:r>
                        <a:rPr lang="uz-Cyrl-UZ" sz="1000" b="0" i="0" dirty="0" smtClean="0">
                          <a:solidFill>
                            <a:schemeClr val="tx1"/>
                          </a:solidFill>
                          <a:latin typeface="Arial" panose="020B0604020202020204" pitchFamily="34" charset="0"/>
                          <a:cs typeface="Arial" panose="020B0604020202020204" pitchFamily="34" charset="0"/>
                        </a:rPr>
                        <a:t>Хорижий инвестор</a:t>
                      </a:r>
                      <a:endParaRPr lang="ru-RU" sz="10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uz-Cyrl-UZ" sz="1000" b="0" i="0" baseline="0" dirty="0" smtClean="0">
                          <a:solidFill>
                            <a:schemeClr val="tx1"/>
                          </a:solidFill>
                          <a:latin typeface="Arial" panose="020B0604020202020204" pitchFamily="34" charset="0"/>
                          <a:cs typeface="Arial" panose="020B0604020202020204" pitchFamily="34" charset="0"/>
                        </a:rPr>
                        <a:t>мавжуд бўлса</a:t>
                      </a:r>
                      <a:endParaRPr lang="ru-RU" sz="1000" b="0" i="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2637351379"/>
                  </a:ext>
                </a:extLst>
              </a:tr>
              <a:tr h="238397">
                <a:tc>
                  <a:txBody>
                    <a:bodyPr/>
                    <a:lstStyle/>
                    <a:p>
                      <a:pPr algn="l">
                        <a:spcBef>
                          <a:spcPts val="0"/>
                        </a:spcBef>
                        <a:spcAft>
                          <a:spcPts val="0"/>
                        </a:spcAft>
                      </a:pPr>
                      <a:r>
                        <a:rPr lang="uz-Cyrl-UZ" sz="1000" b="0" i="0" dirty="0" smtClean="0">
                          <a:solidFill>
                            <a:schemeClr val="tx1"/>
                          </a:solidFill>
                          <a:latin typeface="Arial" panose="020B0604020202020204" pitchFamily="34" charset="0"/>
                          <a:cs typeface="Arial" panose="020B0604020202020204" pitchFamily="34" charset="0"/>
                        </a:rPr>
                        <a:t>Хизмат</a:t>
                      </a:r>
                      <a:r>
                        <a:rPr lang="uz-Cyrl-UZ" sz="1000" b="0" i="0" baseline="0" dirty="0" smtClean="0">
                          <a:solidFill>
                            <a:schemeClr val="tx1"/>
                          </a:solidFill>
                          <a:latin typeface="Arial" panose="020B0604020202020204" pitchFamily="34" charset="0"/>
                          <a:cs typeface="Arial" panose="020B0604020202020204" pitchFamily="34" charset="0"/>
                        </a:rPr>
                        <a:t> кўрсатувчи банк</a:t>
                      </a:r>
                      <a:endParaRPr lang="ru-RU" sz="10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algn="ctr" fontAlgn="ctr"/>
                      <a:r>
                        <a:rPr lang="ru-RU" sz="1100" b="0" i="0" u="none" strike="noStrike" dirty="0" smtClean="0">
                          <a:solidFill>
                            <a:srgbClr val="000000"/>
                          </a:solidFill>
                          <a:latin typeface="Times New Roman"/>
                        </a:rPr>
                        <a:t>“</a:t>
                      </a:r>
                      <a:r>
                        <a:rPr lang="ru-RU" sz="1100" b="0" i="0" u="none" strike="noStrike" dirty="0" err="1" smtClean="0">
                          <a:solidFill>
                            <a:srgbClr val="000000"/>
                          </a:solidFill>
                          <a:latin typeface="Times New Roman"/>
                        </a:rPr>
                        <a:t>Асака</a:t>
                      </a:r>
                      <a:r>
                        <a:rPr lang="ru-RU" sz="1100" b="0" i="0" u="none" strike="noStrike" dirty="0" smtClean="0">
                          <a:solidFill>
                            <a:srgbClr val="000000"/>
                          </a:solidFill>
                          <a:latin typeface="Times New Roman"/>
                        </a:rPr>
                        <a:t>” банк</a:t>
                      </a:r>
                      <a:endParaRPr lang="ru-RU" sz="1100" b="0" i="0" u="none" strike="noStrike" dirty="0">
                        <a:solidFill>
                          <a:srgbClr val="000000"/>
                        </a:solidFill>
                        <a:latin typeface="Times New Roman"/>
                      </a:endParaRPr>
                    </a:p>
                  </a:txBody>
                  <a:tcPr marL="6804" marR="6804" marT="6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10555147"/>
                  </a:ext>
                </a:extLst>
              </a:tr>
              <a:tr h="238397">
                <a:tc>
                  <a:txBody>
                    <a:bodyPr/>
                    <a:lstStyle/>
                    <a:p>
                      <a:pPr algn="l">
                        <a:spcBef>
                          <a:spcPts val="0"/>
                        </a:spcBef>
                        <a:spcAft>
                          <a:spcPts val="0"/>
                        </a:spcAft>
                      </a:pPr>
                      <a:r>
                        <a:rPr lang="uz-Cyrl-UZ" sz="1000" b="0" i="0" dirty="0" smtClean="0">
                          <a:solidFill>
                            <a:schemeClr val="tx1"/>
                          </a:solidFill>
                          <a:latin typeface="Arial" panose="020B0604020202020204" pitchFamily="34" charset="0"/>
                          <a:cs typeface="Arial" panose="020B0604020202020204" pitchFamily="34" charset="0"/>
                        </a:rPr>
                        <a:t>Иш ўрни</a:t>
                      </a:r>
                      <a:endParaRPr lang="ru-RU" sz="10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algn="ctr" fontAlgn="ctr"/>
                      <a:r>
                        <a:rPr lang="ru-RU" sz="1000" b="0" i="0" u="none" strike="noStrike" baseline="0" dirty="0" smtClean="0">
                          <a:solidFill>
                            <a:srgbClr val="000000"/>
                          </a:solidFill>
                          <a:latin typeface="Times New Roman"/>
                        </a:rPr>
                        <a:t>60 та</a:t>
                      </a:r>
                      <a:endParaRPr lang="ru-RU" sz="1000" b="0" i="0" u="none" strike="noStrike" dirty="0">
                        <a:solidFill>
                          <a:srgbClr val="000000"/>
                        </a:solidFill>
                        <a:latin typeface="Times New Roman"/>
                      </a:endParaRPr>
                    </a:p>
                  </a:txBody>
                  <a:tcPr marL="6804" marR="6804" marT="6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776990742"/>
                  </a:ext>
                </a:extLst>
              </a:tr>
              <a:tr h="385354">
                <a:tc>
                  <a:txBody>
                    <a:bodyPr/>
                    <a:lstStyle/>
                    <a:p>
                      <a:pPr algn="l">
                        <a:spcBef>
                          <a:spcPts val="0"/>
                        </a:spcBef>
                        <a:spcAft>
                          <a:spcPts val="0"/>
                        </a:spcAft>
                      </a:pPr>
                      <a:r>
                        <a:rPr lang="uz-Cyrl-UZ" sz="1000" b="0" i="0" dirty="0" smtClean="0">
                          <a:solidFill>
                            <a:schemeClr val="tx1"/>
                          </a:solidFill>
                          <a:latin typeface="Arial" panose="020B0604020202020204" pitchFamily="34" charset="0"/>
                          <a:cs typeface="Arial" panose="020B0604020202020204" pitchFamily="34" charset="0"/>
                        </a:rPr>
                        <a:t>Ишга туширилган (тушириладиган) сана</a:t>
                      </a:r>
                      <a:endParaRPr lang="ru-RU" sz="10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tc>
                  <a:txBody>
                    <a:bodyPr/>
                    <a:lstStyle/>
                    <a:p>
                      <a:pPr algn="ctr" fontAlgn="ctr"/>
                      <a:r>
                        <a:rPr lang="ru-RU" sz="1000" b="0" i="0" u="none" strike="noStrike" dirty="0" smtClean="0">
                          <a:solidFill>
                            <a:srgbClr val="000000"/>
                          </a:solidFill>
                          <a:latin typeface="Times New Roman"/>
                        </a:rPr>
                        <a:t>01.12.2021 </a:t>
                      </a:r>
                      <a:r>
                        <a:rPr lang="ru-RU" sz="1000" b="0" i="0" u="none" strike="noStrike" dirty="0" err="1" smtClean="0">
                          <a:solidFill>
                            <a:srgbClr val="000000"/>
                          </a:solidFill>
                          <a:latin typeface="Times New Roman"/>
                        </a:rPr>
                        <a:t>й</a:t>
                      </a:r>
                      <a:endParaRPr lang="ru-RU" sz="1000" b="0" i="0" u="none" strike="noStrike" dirty="0">
                        <a:solidFill>
                          <a:srgbClr val="000000"/>
                        </a:solidFill>
                        <a:latin typeface="Times New Roman"/>
                      </a:endParaRPr>
                    </a:p>
                  </a:txBody>
                  <a:tcPr marL="6804" marR="6804" marT="6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DD3"/>
                    </a:solidFill>
                  </a:tcPr>
                </a:tc>
                <a:extLst>
                  <a:ext uri="{0D108BD9-81ED-4DB2-BD59-A6C34878D82A}">
                    <a16:rowId xmlns:a16="http://schemas.microsoft.com/office/drawing/2014/main" xmlns="" val="3779486657"/>
                  </a:ext>
                </a:extLst>
              </a:tr>
              <a:tr h="1576239">
                <a:tc>
                  <a:txBody>
                    <a:bodyPr/>
                    <a:lstStyle/>
                    <a:p>
                      <a:pPr algn="ctr"/>
                      <a:r>
                        <a:rPr lang="uz-Cyrl-UZ" sz="1300" b="1" dirty="0" smtClean="0">
                          <a:latin typeface="Arial" panose="020B0604020202020204" pitchFamily="34" charset="0"/>
                          <a:cs typeface="Arial" panose="020B0604020202020204" pitchFamily="34" charset="0"/>
                        </a:rPr>
                        <a:t>Ҳозирги ҳолат</a:t>
                      </a:r>
                      <a:r>
                        <a:rPr lang="uz-Cyrl-UZ" sz="1300" dirty="0" smtClean="0">
                          <a:latin typeface="Arial" panose="020B0604020202020204" pitchFamily="34" charset="0"/>
                          <a:cs typeface="Arial" panose="020B0604020202020204" pitchFamily="34" charset="0"/>
                        </a:rPr>
                        <a:t> </a:t>
                      </a:r>
                    </a:p>
                    <a:p>
                      <a:pPr algn="ctr"/>
                      <a:r>
                        <a:rPr lang="uz-Cyrl-UZ" sz="1300" i="1" dirty="0" smtClean="0">
                          <a:latin typeface="Arial" panose="020B0604020202020204" pitchFamily="34" charset="0"/>
                          <a:cs typeface="Arial" panose="020B0604020202020204" pitchFamily="34" charset="0"/>
                        </a:rPr>
                        <a:t>(амалга оширилаётган ишлар, мавжуд муаммо ва бошқалар)</a:t>
                      </a:r>
                      <a:endParaRPr lang="ru-RU" sz="1300" i="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tc>
                  <a:txBody>
                    <a:bodyPr/>
                    <a:lstStyle/>
                    <a:p>
                      <a:pPr algn="just"/>
                      <a:r>
                        <a:rPr lang="uz-Cyrl-UZ" sz="1100" dirty="0" smtClean="0">
                          <a:latin typeface="Arial" panose="020B0604020202020204" pitchFamily="34" charset="0"/>
                          <a:cs typeface="Arial" panose="020B0604020202020204" pitchFamily="34" charset="0"/>
                        </a:rPr>
                        <a:t>Лойиҳани амалга ошириш учун бизкес режа ишлаб чиқилган, белгиланган ер майдони ажратилиши (аукционга чиқари-лиши) бўйича ишлар олиб борил-моқда ускуналар олиб келиш бўйича шартномалар имзолан-моқда.</a:t>
                      </a:r>
                      <a:endParaRPr lang="ru-RU"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D"/>
                    </a:solidFill>
                  </a:tcPr>
                </a:tc>
                <a:extLst>
                  <a:ext uri="{0D108BD9-81ED-4DB2-BD59-A6C34878D82A}">
                    <a16:rowId xmlns:a16="http://schemas.microsoft.com/office/drawing/2014/main" xmlns="" val="2256361858"/>
                  </a:ext>
                </a:extLst>
              </a:tr>
            </a:tbl>
          </a:graphicData>
        </a:graphic>
      </p:graphicFrame>
      <p:sp>
        <p:nvSpPr>
          <p:cNvPr id="5" name="Прямоугольник 4"/>
          <p:cNvSpPr/>
          <p:nvPr/>
        </p:nvSpPr>
        <p:spPr>
          <a:xfrm>
            <a:off x="4469132" y="857286"/>
            <a:ext cx="4442784" cy="27247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uz-Cyrl-UZ" sz="1400" i="1" dirty="0" smtClean="0">
                <a:solidFill>
                  <a:schemeClr val="tx1"/>
                </a:solidFill>
                <a:latin typeface="Arial" panose="020B0604020202020204" pitchFamily="34" charset="0"/>
                <a:cs typeface="Arial" panose="020B0604020202020204" pitchFamily="34" charset="0"/>
              </a:rPr>
              <a:t>лойиҳанинг расми</a:t>
            </a:r>
            <a:endParaRPr lang="ru-RU" sz="1400" i="1" dirty="0">
              <a:solidFill>
                <a:schemeClr val="tx1"/>
              </a:solidFill>
              <a:latin typeface="Arial" panose="020B0604020202020204" pitchFamily="34" charset="0"/>
              <a:cs typeface="Arial" panose="020B0604020202020204" pitchFamily="34" charset="0"/>
            </a:endParaRPr>
          </a:p>
        </p:txBody>
      </p:sp>
      <p:sp>
        <p:nvSpPr>
          <p:cNvPr id="14" name="Прямоугольник 13"/>
          <p:cNvSpPr/>
          <p:nvPr/>
        </p:nvSpPr>
        <p:spPr>
          <a:xfrm>
            <a:off x="4520973" y="3735163"/>
            <a:ext cx="4390943" cy="28827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uz-Cyrl-UZ" sz="1400" i="1" dirty="0">
                <a:solidFill>
                  <a:schemeClr val="tx1"/>
                </a:solidFill>
                <a:latin typeface="Arial" panose="020B0604020202020204" pitchFamily="34" charset="0"/>
                <a:cs typeface="Arial" panose="020B0604020202020204" pitchFamily="34" charset="0"/>
              </a:rPr>
              <a:t>лойиҳанинг </a:t>
            </a:r>
            <a:r>
              <a:rPr lang="uz-Cyrl-UZ" sz="1400" i="1" dirty="0" smtClean="0">
                <a:solidFill>
                  <a:schemeClr val="tx1"/>
                </a:solidFill>
                <a:latin typeface="Arial" panose="020B0604020202020204" pitchFamily="34" charset="0"/>
                <a:cs typeface="Arial" panose="020B0604020202020204" pitchFamily="34" charset="0"/>
              </a:rPr>
              <a:t>расми</a:t>
            </a:r>
            <a:endParaRPr lang="ru-RU" sz="1400" i="1" dirty="0">
              <a:solidFill>
                <a:schemeClr val="tx1"/>
              </a:solidFill>
              <a:latin typeface="Arial" panose="020B0604020202020204" pitchFamily="34" charset="0"/>
              <a:cs typeface="Arial" panose="020B0604020202020204" pitchFamily="34" charset="0"/>
            </a:endParaRPr>
          </a:p>
        </p:txBody>
      </p:sp>
      <p:pic>
        <p:nvPicPr>
          <p:cNvPr id="9" name="Picture 2" descr="C:\Users\admin\Desktop\2020-05-11\Scan10007.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9971" t="15725" r="31946" b="56860"/>
          <a:stretch/>
        </p:blipFill>
        <p:spPr bwMode="auto">
          <a:xfrm>
            <a:off x="4520973" y="877643"/>
            <a:ext cx="4388335" cy="2692663"/>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C:\Users\admin\Desktop\2020-05-11\Scan10007.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0691" t="70555" r="31946" b="4061"/>
          <a:stretch/>
        </p:blipFill>
        <p:spPr bwMode="auto">
          <a:xfrm>
            <a:off x="4520973" y="3735163"/>
            <a:ext cx="4388334" cy="28575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2755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6"/>
            <a:ext cx="6478488" cy="1723549"/>
          </a:xfrm>
        </p:spPr>
        <p:txBody>
          <a:bodyPr/>
          <a:lstStyle/>
          <a:p>
            <a:r>
              <a:rPr lang="uz-Cyrl-UZ" sz="1400" b="1" u="sng" dirty="0" smtClean="0">
                <a:solidFill>
                  <a:schemeClr val="tx1"/>
                </a:solidFill>
                <a:latin typeface="Times New Roman" panose="02020603050405020304" pitchFamily="18" charset="0"/>
                <a:cs typeface="Times New Roman" panose="02020603050405020304" pitchFamily="18" charset="0"/>
              </a:rPr>
              <a:t>2021 </a:t>
            </a:r>
            <a:r>
              <a:rPr lang="uz-Cyrl-UZ" sz="1400" b="1" u="sng" dirty="0">
                <a:solidFill>
                  <a:schemeClr val="tx1"/>
                </a:solidFill>
                <a:latin typeface="Times New Roman" panose="02020603050405020304" pitchFamily="18" charset="0"/>
                <a:cs typeface="Times New Roman" panose="02020603050405020304" pitchFamily="18" charset="0"/>
              </a:rPr>
              <a:t>йил кутилиши:</a:t>
            </a:r>
            <a:br>
              <a:rPr lang="uz-Cyrl-UZ" sz="1400" b="1" u="sng" dirty="0">
                <a:solidFill>
                  <a:schemeClr val="tx1"/>
                </a:solidFill>
                <a:latin typeface="Times New Roman" panose="02020603050405020304" pitchFamily="18" charset="0"/>
                <a:cs typeface="Times New Roman" panose="02020603050405020304" pitchFamily="18" charset="0"/>
              </a:rPr>
            </a:br>
            <a:r>
              <a:rPr lang="uz-Cyrl-UZ" sz="1400" b="1" u="sng" dirty="0">
                <a:solidFill>
                  <a:schemeClr val="tx1"/>
                </a:solidFill>
                <a:latin typeface="Times New Roman" panose="02020603050405020304" pitchFamily="18" charset="0"/>
                <a:cs typeface="Times New Roman" panose="02020603050405020304" pitchFamily="18" charset="0"/>
              </a:rPr>
              <a:t>   </a:t>
            </a:r>
            <a:br>
              <a:rPr lang="uz-Cyrl-UZ" sz="1400" b="1" u="sng" dirty="0">
                <a:solidFill>
                  <a:schemeClr val="tx1"/>
                </a:solidFill>
                <a:latin typeface="Times New Roman" panose="02020603050405020304" pitchFamily="18" charset="0"/>
                <a:cs typeface="Times New Roman" panose="02020603050405020304" pitchFamily="18" charset="0"/>
              </a:rPr>
            </a:br>
            <a:r>
              <a:rPr lang="uz-Cyrl-UZ" sz="1400" dirty="0">
                <a:solidFill>
                  <a:schemeClr val="tx1"/>
                </a:solidFill>
                <a:latin typeface="Times New Roman" panose="02020603050405020304" pitchFamily="18" charset="0"/>
                <a:cs typeface="Times New Roman" panose="02020603050405020304" pitchFamily="18" charset="0"/>
              </a:rPr>
              <a:t>   </a:t>
            </a:r>
            <a:r>
              <a:rPr lang="uz-Cyrl-UZ" sz="1400" dirty="0" smtClean="0">
                <a:solidFill>
                  <a:schemeClr val="tx1"/>
                </a:solidFill>
                <a:latin typeface="Times New Roman" panose="02020603050405020304" pitchFamily="18" charset="0"/>
                <a:cs typeface="Times New Roman" panose="02020603050405020304" pitchFamily="18" charset="0"/>
              </a:rPr>
              <a:t>2021 </a:t>
            </a:r>
            <a:r>
              <a:rPr lang="uz-Cyrl-UZ" sz="1400" dirty="0">
                <a:solidFill>
                  <a:schemeClr val="tx1"/>
                </a:solidFill>
                <a:latin typeface="Times New Roman" panose="02020603050405020304" pitchFamily="18" charset="0"/>
                <a:cs typeface="Times New Roman" panose="02020603050405020304" pitchFamily="18" charset="0"/>
              </a:rPr>
              <a:t>йида ҳудудни ижтимоий-иқтисодий ривожлантириш дастурлари доирасида жами </a:t>
            </a:r>
            <a:r>
              <a:rPr lang="uz-Cyrl-UZ" sz="1400" b="1" dirty="0" smtClean="0">
                <a:solidFill>
                  <a:schemeClr val="tx1"/>
                </a:solidFill>
                <a:latin typeface="Times New Roman" panose="02020603050405020304" pitchFamily="18" charset="0"/>
                <a:cs typeface="Times New Roman" panose="02020603050405020304" pitchFamily="18" charset="0"/>
              </a:rPr>
              <a:t>175 </a:t>
            </a:r>
            <a:r>
              <a:rPr lang="uz-Cyrl-UZ" sz="1400" b="1" dirty="0">
                <a:solidFill>
                  <a:schemeClr val="tx1"/>
                </a:solidFill>
                <a:latin typeface="Times New Roman" panose="02020603050405020304" pitchFamily="18" charset="0"/>
                <a:cs typeface="Times New Roman" panose="02020603050405020304" pitchFamily="18" charset="0"/>
              </a:rPr>
              <a:t>та </a:t>
            </a:r>
            <a:r>
              <a:rPr lang="uz-Cyrl-UZ" sz="1400" dirty="0">
                <a:solidFill>
                  <a:schemeClr val="tx1"/>
                </a:solidFill>
                <a:latin typeface="Times New Roman" panose="02020603050405020304" pitchFamily="18" charset="0"/>
                <a:cs typeface="Times New Roman" panose="02020603050405020304" pitchFamily="18" charset="0"/>
              </a:rPr>
              <a:t>лойиҳа (саноат йўналишида </a:t>
            </a:r>
            <a:r>
              <a:rPr lang="uz-Cyrl-UZ" sz="1400" dirty="0" smtClean="0">
                <a:solidFill>
                  <a:schemeClr val="tx1"/>
                </a:solidFill>
                <a:latin typeface="Times New Roman" panose="02020603050405020304" pitchFamily="18" charset="0"/>
                <a:cs typeface="Times New Roman" panose="02020603050405020304" pitchFamily="18" charset="0"/>
              </a:rPr>
              <a:t>- </a:t>
            </a:r>
            <a:r>
              <a:rPr lang="uz-Cyrl-UZ" sz="1400" b="1" dirty="0" smtClean="0">
                <a:solidFill>
                  <a:schemeClr val="tx1"/>
                </a:solidFill>
                <a:latin typeface="Times New Roman" panose="02020603050405020304" pitchFamily="18" charset="0"/>
                <a:cs typeface="Times New Roman" panose="02020603050405020304" pitchFamily="18" charset="0"/>
              </a:rPr>
              <a:t>57 </a:t>
            </a:r>
            <a:r>
              <a:rPr lang="uz-Cyrl-UZ" sz="1400" b="1" dirty="0">
                <a:solidFill>
                  <a:schemeClr val="tx1"/>
                </a:solidFill>
                <a:latin typeface="Times New Roman" panose="02020603050405020304" pitchFamily="18" charset="0"/>
                <a:cs typeface="Times New Roman" panose="02020603050405020304" pitchFamily="18" charset="0"/>
              </a:rPr>
              <a:t>та</a:t>
            </a:r>
            <a:r>
              <a:rPr lang="uz-Cyrl-UZ" sz="1400" dirty="0">
                <a:solidFill>
                  <a:schemeClr val="tx1"/>
                </a:solidFill>
                <a:latin typeface="Times New Roman" panose="02020603050405020304" pitchFamily="18" charset="0"/>
                <a:cs typeface="Times New Roman" panose="02020603050405020304" pitchFamily="18" charset="0"/>
              </a:rPr>
              <a:t>, хизмат кўрсатиш йўналишида – </a:t>
            </a:r>
            <a:r>
              <a:rPr lang="uz-Cyrl-UZ" sz="1400" b="1" dirty="0" smtClean="0">
                <a:solidFill>
                  <a:schemeClr val="tx1"/>
                </a:solidFill>
                <a:latin typeface="Times New Roman" panose="02020603050405020304" pitchFamily="18" charset="0"/>
                <a:cs typeface="Times New Roman" panose="02020603050405020304" pitchFamily="18" charset="0"/>
              </a:rPr>
              <a:t>106 </a:t>
            </a:r>
            <a:r>
              <a:rPr lang="uz-Cyrl-UZ" sz="1400" b="1" dirty="0">
                <a:solidFill>
                  <a:schemeClr val="tx1"/>
                </a:solidFill>
                <a:latin typeface="Times New Roman" panose="02020603050405020304" pitchFamily="18" charset="0"/>
                <a:cs typeface="Times New Roman" panose="02020603050405020304" pitchFamily="18" charset="0"/>
              </a:rPr>
              <a:t>та</a:t>
            </a:r>
            <a:r>
              <a:rPr lang="uz-Cyrl-UZ" sz="1400" dirty="0">
                <a:solidFill>
                  <a:schemeClr val="tx1"/>
                </a:solidFill>
                <a:latin typeface="Times New Roman" panose="02020603050405020304" pitchFamily="18" charset="0"/>
                <a:cs typeface="Times New Roman" panose="02020603050405020304" pitchFamily="18" charset="0"/>
              </a:rPr>
              <a:t>, қишлоқ хўжалиги йўналишида – </a:t>
            </a:r>
            <a:r>
              <a:rPr lang="uz-Cyrl-UZ" sz="1400" b="1" dirty="0" smtClean="0">
                <a:solidFill>
                  <a:schemeClr val="tx1"/>
                </a:solidFill>
                <a:latin typeface="Times New Roman" panose="02020603050405020304" pitchFamily="18" charset="0"/>
                <a:cs typeface="Times New Roman" panose="02020603050405020304" pitchFamily="18" charset="0"/>
              </a:rPr>
              <a:t>12 </a:t>
            </a:r>
            <a:r>
              <a:rPr lang="uz-Cyrl-UZ" sz="1400" b="1" dirty="0">
                <a:solidFill>
                  <a:schemeClr val="tx1"/>
                </a:solidFill>
                <a:latin typeface="Times New Roman" panose="02020603050405020304" pitchFamily="18" charset="0"/>
                <a:cs typeface="Times New Roman" panose="02020603050405020304" pitchFamily="18" charset="0"/>
              </a:rPr>
              <a:t>та</a:t>
            </a:r>
            <a:r>
              <a:rPr lang="uz-Cyrl-UZ" sz="1400" dirty="0">
                <a:solidFill>
                  <a:schemeClr val="tx1"/>
                </a:solidFill>
                <a:latin typeface="Times New Roman" panose="02020603050405020304" pitchFamily="18" charset="0"/>
                <a:cs typeface="Times New Roman" panose="02020603050405020304" pitchFamily="18" charset="0"/>
              </a:rPr>
              <a:t> лойиҳа)лар ишга туширилиши натижасида </a:t>
            </a:r>
            <a:r>
              <a:rPr lang="uz-Cyrl-UZ" sz="1400" b="1" dirty="0" smtClean="0">
                <a:solidFill>
                  <a:schemeClr val="tx1"/>
                </a:solidFill>
                <a:latin typeface="Times New Roman" panose="02020603050405020304" pitchFamily="18" charset="0"/>
                <a:cs typeface="Times New Roman" panose="02020603050405020304" pitchFamily="18" charset="0"/>
              </a:rPr>
              <a:t>1772 </a:t>
            </a:r>
            <a:r>
              <a:rPr lang="uz-Cyrl-UZ" sz="1400" b="1" dirty="0">
                <a:solidFill>
                  <a:schemeClr val="tx1"/>
                </a:solidFill>
                <a:latin typeface="Times New Roman" panose="02020603050405020304" pitchFamily="18" charset="0"/>
                <a:cs typeface="Times New Roman" panose="02020603050405020304" pitchFamily="18" charset="0"/>
              </a:rPr>
              <a:t>га</a:t>
            </a:r>
            <a:r>
              <a:rPr lang="uz-Cyrl-UZ" sz="1400" dirty="0">
                <a:solidFill>
                  <a:schemeClr val="tx1"/>
                </a:solidFill>
                <a:latin typeface="Times New Roman" panose="02020603050405020304" pitchFamily="18" charset="0"/>
                <a:cs typeface="Times New Roman" panose="02020603050405020304" pitchFamily="18" charset="0"/>
              </a:rPr>
              <a:t> яқин янги иш ўринлари яратилиши кўзда тутилган. Мазкур ҳудудий дастурлар доирасида жами </a:t>
            </a:r>
            <a:r>
              <a:rPr lang="uz-Cyrl-UZ" sz="1400" b="1" dirty="0" smtClean="0">
                <a:solidFill>
                  <a:schemeClr val="tx1"/>
                </a:solidFill>
                <a:latin typeface="Times New Roman" panose="02020603050405020304" pitchFamily="18" charset="0"/>
                <a:cs typeface="Times New Roman" panose="02020603050405020304" pitchFamily="18" charset="0"/>
              </a:rPr>
              <a:t>662,6 </a:t>
            </a:r>
            <a:r>
              <a:rPr lang="uz-Cyrl-UZ" sz="1400" b="1" dirty="0">
                <a:solidFill>
                  <a:schemeClr val="tx1"/>
                </a:solidFill>
                <a:latin typeface="Times New Roman" panose="02020603050405020304" pitchFamily="18" charset="0"/>
                <a:cs typeface="Times New Roman" panose="02020603050405020304" pitchFamily="18" charset="0"/>
              </a:rPr>
              <a:t>млрд.</a:t>
            </a:r>
            <a:r>
              <a:rPr lang="uz-Cyrl-UZ" sz="1400" dirty="0">
                <a:solidFill>
                  <a:schemeClr val="tx1"/>
                </a:solidFill>
                <a:latin typeface="Times New Roman" panose="02020603050405020304" pitchFamily="18" charset="0"/>
                <a:cs typeface="Times New Roman" panose="02020603050405020304" pitchFamily="18" charset="0"/>
              </a:rPr>
              <a:t> сўмлик маблағлар ўзлаштирилиши режалаштирлган.</a:t>
            </a:r>
            <a:endParaRPr lang="ru-RU" sz="1400" dirty="0">
              <a:solidFill>
                <a:schemeClr val="tx1"/>
              </a:solidFill>
            </a:endParaRPr>
          </a:p>
        </p:txBody>
      </p:sp>
      <p:sp>
        <p:nvSpPr>
          <p:cNvPr id="3" name="Subtitle 2"/>
          <p:cNvSpPr>
            <a:spLocks noGrp="1"/>
          </p:cNvSpPr>
          <p:nvPr>
            <p:ph type="subTitle" idx="4"/>
          </p:nvPr>
        </p:nvSpPr>
        <p:spPr>
          <a:xfrm>
            <a:off x="467544" y="2276872"/>
            <a:ext cx="7056784" cy="2626360"/>
          </a:xfrm>
        </p:spPr>
        <p:txBody>
          <a:bodyPr/>
          <a:lstStyle/>
          <a:p>
            <a:r>
              <a:rPr lang="uz-Cyrl-UZ" sz="1400" dirty="0" smtClean="0">
                <a:latin typeface="Times New Roman" panose="02020603050405020304" pitchFamily="18" charset="0"/>
                <a:cs typeface="Times New Roman" panose="02020603050405020304" pitchFamily="18" charset="0"/>
              </a:rPr>
              <a:t>Шундан, саноат йўналишида </a:t>
            </a:r>
            <a:r>
              <a:rPr lang="uz-Cyrl-UZ" sz="1400" b="1" dirty="0" smtClean="0">
                <a:latin typeface="Times New Roman" panose="02020603050405020304" pitchFamily="18" charset="0"/>
                <a:cs typeface="Times New Roman" panose="02020603050405020304" pitchFamily="18" charset="0"/>
              </a:rPr>
              <a:t>57 та</a:t>
            </a:r>
            <a:r>
              <a:rPr lang="uz-Cyrl-UZ" sz="1400" dirty="0" smtClean="0">
                <a:latin typeface="Times New Roman" panose="02020603050405020304" pitchFamily="18" charset="0"/>
                <a:cs typeface="Times New Roman" panose="02020603050405020304" pitchFamily="18" charset="0"/>
              </a:rPr>
              <a:t> лойиҳаларга </a:t>
            </a:r>
            <a:r>
              <a:rPr lang="uz-Cyrl-UZ" sz="1400" b="1" dirty="0" smtClean="0">
                <a:latin typeface="Times New Roman" panose="02020603050405020304" pitchFamily="18" charset="0"/>
                <a:cs typeface="Times New Roman" panose="02020603050405020304" pitchFamily="18" charset="0"/>
              </a:rPr>
              <a:t>415,7 млрд.</a:t>
            </a:r>
            <a:r>
              <a:rPr lang="uz-Cyrl-UZ" sz="1400" dirty="0" smtClean="0">
                <a:latin typeface="Times New Roman" panose="02020603050405020304" pitchFamily="18" charset="0"/>
                <a:cs typeface="Times New Roman" panose="02020603050405020304" pitchFamily="18" charset="0"/>
              </a:rPr>
              <a:t> сўм, хизмат кўрсатиш ва сервис йўналишида </a:t>
            </a:r>
            <a:r>
              <a:rPr lang="uz-Cyrl-UZ" sz="1400" b="1" dirty="0" smtClean="0">
                <a:latin typeface="Times New Roman" panose="02020603050405020304" pitchFamily="18" charset="0"/>
                <a:cs typeface="Times New Roman" panose="02020603050405020304" pitchFamily="18" charset="0"/>
              </a:rPr>
              <a:t>106 та</a:t>
            </a:r>
            <a:r>
              <a:rPr lang="uz-Cyrl-UZ" sz="1400" dirty="0" smtClean="0">
                <a:latin typeface="Times New Roman" panose="02020603050405020304" pitchFamily="18" charset="0"/>
                <a:cs typeface="Times New Roman" panose="02020603050405020304" pitchFamily="18" charset="0"/>
              </a:rPr>
              <a:t> лойиҳаларга </a:t>
            </a:r>
            <a:r>
              <a:rPr lang="uz-Cyrl-UZ" sz="1400" b="1" dirty="0" smtClean="0">
                <a:latin typeface="Times New Roman" panose="02020603050405020304" pitchFamily="18" charset="0"/>
                <a:cs typeface="Times New Roman" panose="02020603050405020304" pitchFamily="18" charset="0"/>
              </a:rPr>
              <a:t>206,4 млрд</a:t>
            </a:r>
            <a:r>
              <a:rPr lang="uz-Cyrl-UZ" sz="1400" dirty="0" smtClean="0">
                <a:latin typeface="Times New Roman" panose="02020603050405020304" pitchFamily="18" charset="0"/>
                <a:cs typeface="Times New Roman" panose="02020603050405020304" pitchFamily="18" charset="0"/>
              </a:rPr>
              <a:t>, сўм ҳамда қишлоқ хўжалиги йўналишида </a:t>
            </a:r>
            <a:r>
              <a:rPr lang="uz-Cyrl-UZ" sz="1400" b="1" dirty="0" smtClean="0">
                <a:latin typeface="Times New Roman" panose="02020603050405020304" pitchFamily="18" charset="0"/>
                <a:cs typeface="Times New Roman" panose="02020603050405020304" pitchFamily="18" charset="0"/>
              </a:rPr>
              <a:t>12 та</a:t>
            </a:r>
            <a:r>
              <a:rPr lang="uz-Cyrl-UZ" sz="1400" dirty="0" smtClean="0">
                <a:latin typeface="Times New Roman" panose="02020603050405020304" pitchFamily="18" charset="0"/>
                <a:cs typeface="Times New Roman" panose="02020603050405020304" pitchFamily="18" charset="0"/>
              </a:rPr>
              <a:t> лойиҳаларга </a:t>
            </a:r>
            <a:r>
              <a:rPr lang="uz-Cyrl-UZ" sz="1400" b="1" dirty="0" smtClean="0">
                <a:latin typeface="Times New Roman" panose="02020603050405020304" pitchFamily="18" charset="0"/>
                <a:cs typeface="Times New Roman" panose="02020603050405020304" pitchFamily="18" charset="0"/>
              </a:rPr>
              <a:t>40,4 млрд.</a:t>
            </a:r>
            <a:r>
              <a:rPr lang="uz-Cyrl-UZ" sz="1400" dirty="0" smtClean="0">
                <a:latin typeface="Times New Roman" panose="02020603050405020304" pitchFamily="18" charset="0"/>
                <a:cs typeface="Times New Roman" panose="02020603050405020304" pitchFamily="18" charset="0"/>
              </a:rPr>
              <a:t> сўм миқдорида маблағлар йўналтириш режалаштирилган.</a:t>
            </a:r>
          </a:p>
          <a:p>
            <a:r>
              <a:rPr lang="uz-Cyrl-UZ" sz="1400" dirty="0" smtClean="0">
                <a:latin typeface="Times New Roman" panose="02020603050405020304" pitchFamily="18" charset="0"/>
                <a:cs typeface="Times New Roman" panose="02020603050405020304" pitchFamily="18" charset="0"/>
              </a:rPr>
              <a:t>Буниннг натижасида маҳаллий бюджетга қўшимча </a:t>
            </a:r>
            <a:r>
              <a:rPr lang="uz-Cyrl-UZ" sz="1400" b="1" dirty="0" smtClean="0">
                <a:latin typeface="Times New Roman" panose="02020603050405020304" pitchFamily="18" charset="0"/>
                <a:cs typeface="Times New Roman" panose="02020603050405020304" pitchFamily="18" charset="0"/>
              </a:rPr>
              <a:t>45,3 млрд.</a:t>
            </a:r>
            <a:r>
              <a:rPr lang="uz-Cyrl-UZ" sz="1400" dirty="0" smtClean="0">
                <a:latin typeface="Times New Roman" panose="02020603050405020304" pitchFamily="18" charset="0"/>
                <a:cs typeface="Times New Roman" panose="02020603050405020304" pitchFamily="18" charset="0"/>
              </a:rPr>
              <a:t> сўм миқдорида қўшимча маблағлар тушиши кутилмоқда.</a:t>
            </a:r>
          </a:p>
          <a:p>
            <a:r>
              <a:rPr lang="uz-Cyrl-UZ" sz="1400" dirty="0" smtClean="0">
                <a:latin typeface="Times New Roman" panose="02020603050405020304" pitchFamily="18" charset="0"/>
                <a:cs typeface="Times New Roman" panose="02020603050405020304" pitchFamily="18" charset="0"/>
              </a:rPr>
              <a:t>Янги турдаги саноат маҳсулотлари ишлаб чиқарилиши йўлга қўйилиши орқали ҳудудий экспорт салоҳиятини ошишига  ҳамда экспорт географиясини кенгайишига эришилиб, дастурлар доирасида янгитдан ишга туширилган лойиҳалар ҳисобига ўтган 2021 йил якуни билан қарийб </a:t>
            </a:r>
            <a:r>
              <a:rPr lang="uz-Cyrl-UZ" sz="1400" b="1" dirty="0" smtClean="0">
                <a:latin typeface="Times New Roman" panose="02020603050405020304" pitchFamily="18" charset="0"/>
                <a:cs typeface="Times New Roman" panose="02020603050405020304" pitchFamily="18" charset="0"/>
              </a:rPr>
              <a:t>3,5 млн.</a:t>
            </a:r>
            <a:r>
              <a:rPr lang="uz-Cyrl-UZ" sz="1400" dirty="0" smtClean="0">
                <a:latin typeface="Times New Roman" panose="02020603050405020304" pitchFamily="18" charset="0"/>
                <a:cs typeface="Times New Roman" panose="02020603050405020304" pitchFamily="18" charset="0"/>
              </a:rPr>
              <a:t> долларлик экспорт операцияси амалга оширилиши кўзда тутилмоқда. </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5228253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1728</TotalTime>
  <Words>1886</Words>
  <Application>Microsoft Office PowerPoint</Application>
  <PresentationFormat>Экран (4:3)</PresentationFormat>
  <Paragraphs>557</Paragraphs>
  <Slides>18</Slides>
  <Notes>11</Notes>
  <HiddenSlides>0</HiddenSlides>
  <MMClips>0</MMClips>
  <ScaleCrop>false</ScaleCrop>
  <HeadingPairs>
    <vt:vector size="6" baseType="variant">
      <vt:variant>
        <vt:lpstr>Тема</vt:lpstr>
      </vt:variant>
      <vt:variant>
        <vt:i4>3</vt:i4>
      </vt:variant>
      <vt:variant>
        <vt:lpstr>Внедренные серверы OLE</vt:lpstr>
      </vt:variant>
      <vt:variant>
        <vt:i4>2</vt:i4>
      </vt:variant>
      <vt:variant>
        <vt:lpstr>Заголовки слайдов</vt:lpstr>
      </vt:variant>
      <vt:variant>
        <vt:i4>18</vt:i4>
      </vt:variant>
    </vt:vector>
  </HeadingPairs>
  <TitlesOfParts>
    <vt:vector size="23" baseType="lpstr">
      <vt:lpstr>Facet</vt:lpstr>
      <vt:lpstr>1_Office Theme</vt:lpstr>
      <vt:lpstr>1_Facet</vt:lpstr>
      <vt:lpstr>Диаграмма</vt:lpstr>
      <vt:lpstr>Worksheet</vt:lpstr>
      <vt:lpstr> Каттақўрғон шаҳрининг  инвестицион салоҳияти </vt:lpstr>
      <vt:lpstr>Слайд 2</vt:lpstr>
      <vt:lpstr>2020 йил якуни таҳлили:  2020 йилда Каттақўрғон шаҳрини ижтимоий-иқтисодий ривожлантириш ҳудудий дастурлари доирасида жами 51 та лойиҳа(саноат йўналишида –   24 та, хизмат кўрсатиш йўналишида-12та, қишлоқ хўжалигида 15та  лойиҳа)лар ишга туширилиши натижасида 600га яқин янги иш ўринлари яратилди.  </vt:lpstr>
      <vt:lpstr>Слайд 4</vt:lpstr>
      <vt:lpstr>Слайд 5</vt:lpstr>
      <vt:lpstr>Слайд 6</vt:lpstr>
      <vt:lpstr>Слайд 7</vt:lpstr>
      <vt:lpstr>Слайд 8</vt:lpstr>
      <vt:lpstr>2021 йил кутилиши:        2021 йида ҳудудни ижтимоий-иқтисодий ривожлантириш дастурлари доирасида жами 175 та лойиҳа (саноат йўналишида - 57 та, хизмат кўрсатиш йўналишида – 106 та, қишлоқ хўжалиги йўналишида – 12 та лойиҳа)лар ишга туширилиши натижасида 1772 га яқин янги иш ўринлари яратилиши кўзда тутилган. Мазкур ҳудудий дастурлар доирасида жами 662,6 млрд. сўмлик маблағлар ўзлаштирилиши режалаштирлган.</vt:lpstr>
      <vt:lpstr>Слайд 10</vt:lpstr>
      <vt:lpstr>Слайд 11</vt:lpstr>
      <vt:lpstr>Слайд 12</vt:lpstr>
      <vt:lpstr>Слайд 13</vt:lpstr>
      <vt:lpstr>2020 йилда худудий экспорт режаси 10638 минг. АҚШ доллар этиб белгиланган бўлиб, шундан саноат 8493,0 минг. АҚШ доллар, қишлоқ хўжалиги маҳсулотлари 2145,0 минг. АҚШ доллар этиб белгиланган.  Шундан ўтган 2020 йилнинг январ-ноябрь ойларида ҳудудий экспорт кўрсатгичи    6285,0 минг. АҚШ долларини ташкил этиб январ – ноябрь  режаси 63,8 % га бажарилиб келинмоқда. Бундан ташқари, худуддий экспорт салоҳиятини ошириш,  экспорт ражасини бажариш мақсадида қуйидаги янги саноат корхоналарини экспортга жалб қилиш бўйича амалий ишлар олиб борилмоқда: “Жасурбек Зухриддин” МЧЖ томонидан Афғонистон давлатига ун маҳсулотини экспорт қилиш ҳамда “Классик Мотор” МЧЖ томонидан Афғонистон давлатига қишлоқ хўжалигида фойдаланиладиган дори сепиш аппаратларини экспорт қилиш режалаштирилган.  Худуднинг экспорт салоҳияти жорий ва келгуси йилларда қўйидагилар ҳисобидан ошади: - жами йиллик қуввати 1,5 минг тонна мевани қайта ишловчи ва қуритишга йўналтирилган 1 та лойиҳани амалга ошириш; - жами қуввати 800 тонналик 3 та музлаткичли камераларда экспортга ортилиши режалаштирилаётган 800 тонна миқдоридаги қишлоқ хўжалиги маҳсулотларини сақлаш. </vt:lpstr>
      <vt:lpstr>Слайд 15</vt:lpstr>
      <vt:lpstr>Слайд 16</vt:lpstr>
      <vt:lpstr>Транспорт инфратузилмаси</vt:lpstr>
      <vt:lpstr>Ҳудуднинг инфратузилмаси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Самарқанд вилояти,  Жомбой тумани иқтисодий салоҳияти ва имкониятлари</dc:title>
  <dc:creator>admin</dc:creator>
  <cp:lastModifiedBy>Пользователь Windows</cp:lastModifiedBy>
  <cp:revision>259</cp:revision>
  <dcterms:created xsi:type="dcterms:W3CDTF">2018-04-03T09:19:19Z</dcterms:created>
  <dcterms:modified xsi:type="dcterms:W3CDTF">2020-12-16T09:48:51Z</dcterms:modified>
</cp:coreProperties>
</file>